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2" r:id="rId5"/>
    <p:sldId id="260" r:id="rId6"/>
    <p:sldId id="263" r:id="rId7"/>
    <p:sldId id="264" r:id="rId8"/>
    <p:sldId id="265" r:id="rId9"/>
    <p:sldId id="266" r:id="rId10"/>
    <p:sldId id="26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presProps" Target="pres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tableStyles" Target="tableStyle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C04B95-C327-405E-AF95-175A20D783FF}"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79185-D6B4-4AFE-8F2B-0F007091BB5C}" type="slidenum">
              <a:rPr lang="en-US" smtClean="0"/>
              <a:t>‹#›</a:t>
            </a:fld>
            <a:endParaRPr lang="en-US"/>
          </a:p>
        </p:txBody>
      </p:sp>
    </p:spTree>
    <p:extLst>
      <p:ext uri="{BB962C8B-B14F-4D97-AF65-F5344CB8AC3E}">
        <p14:creationId xmlns:p14="http://schemas.microsoft.com/office/powerpoint/2010/main" val="2753926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C04B95-C327-405E-AF95-175A20D783FF}"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79185-D6B4-4AFE-8F2B-0F007091BB5C}" type="slidenum">
              <a:rPr lang="en-US" smtClean="0"/>
              <a:t>‹#›</a:t>
            </a:fld>
            <a:endParaRPr lang="en-US"/>
          </a:p>
        </p:txBody>
      </p:sp>
    </p:spTree>
    <p:extLst>
      <p:ext uri="{BB962C8B-B14F-4D97-AF65-F5344CB8AC3E}">
        <p14:creationId xmlns:p14="http://schemas.microsoft.com/office/powerpoint/2010/main" val="2414522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C04B95-C327-405E-AF95-175A20D783FF}"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79185-D6B4-4AFE-8F2B-0F007091BB5C}" type="slidenum">
              <a:rPr lang="en-US" smtClean="0"/>
              <a:t>‹#›</a:t>
            </a:fld>
            <a:endParaRPr lang="en-US"/>
          </a:p>
        </p:txBody>
      </p:sp>
    </p:spTree>
    <p:extLst>
      <p:ext uri="{BB962C8B-B14F-4D97-AF65-F5344CB8AC3E}">
        <p14:creationId xmlns:p14="http://schemas.microsoft.com/office/powerpoint/2010/main" val="1196598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C04B95-C327-405E-AF95-175A20D783FF}"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79185-D6B4-4AFE-8F2B-0F007091BB5C}" type="slidenum">
              <a:rPr lang="en-US" smtClean="0"/>
              <a:t>‹#›</a:t>
            </a:fld>
            <a:endParaRPr lang="en-US"/>
          </a:p>
        </p:txBody>
      </p:sp>
    </p:spTree>
    <p:extLst>
      <p:ext uri="{BB962C8B-B14F-4D97-AF65-F5344CB8AC3E}">
        <p14:creationId xmlns:p14="http://schemas.microsoft.com/office/powerpoint/2010/main" val="3797268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C04B95-C327-405E-AF95-175A20D783FF}"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79185-D6B4-4AFE-8F2B-0F007091BB5C}" type="slidenum">
              <a:rPr lang="en-US" smtClean="0"/>
              <a:t>‹#›</a:t>
            </a:fld>
            <a:endParaRPr lang="en-US"/>
          </a:p>
        </p:txBody>
      </p:sp>
    </p:spTree>
    <p:extLst>
      <p:ext uri="{BB962C8B-B14F-4D97-AF65-F5344CB8AC3E}">
        <p14:creationId xmlns:p14="http://schemas.microsoft.com/office/powerpoint/2010/main" val="3442979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C04B95-C327-405E-AF95-175A20D783FF}" type="datetimeFigureOut">
              <a:rPr lang="en-US" smtClean="0"/>
              <a:t>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479185-D6B4-4AFE-8F2B-0F007091BB5C}" type="slidenum">
              <a:rPr lang="en-US" smtClean="0"/>
              <a:t>‹#›</a:t>
            </a:fld>
            <a:endParaRPr lang="en-US"/>
          </a:p>
        </p:txBody>
      </p:sp>
    </p:spTree>
    <p:extLst>
      <p:ext uri="{BB962C8B-B14F-4D97-AF65-F5344CB8AC3E}">
        <p14:creationId xmlns:p14="http://schemas.microsoft.com/office/powerpoint/2010/main" val="2983715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C04B95-C327-405E-AF95-175A20D783FF}" type="datetimeFigureOut">
              <a:rPr lang="en-US" smtClean="0"/>
              <a:t>2/24/2024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479185-D6B4-4AFE-8F2B-0F007091BB5C}" type="slidenum">
              <a:rPr lang="en-US" smtClean="0"/>
              <a:t>‹#›</a:t>
            </a:fld>
            <a:endParaRPr lang="en-US"/>
          </a:p>
        </p:txBody>
      </p:sp>
    </p:spTree>
    <p:extLst>
      <p:ext uri="{BB962C8B-B14F-4D97-AF65-F5344CB8AC3E}">
        <p14:creationId xmlns:p14="http://schemas.microsoft.com/office/powerpoint/2010/main" val="2319408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C04B95-C327-405E-AF95-175A20D783FF}" type="datetimeFigureOut">
              <a:rPr lang="en-US" smtClean="0"/>
              <a:t>2/24/2024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479185-D6B4-4AFE-8F2B-0F007091BB5C}" type="slidenum">
              <a:rPr lang="en-US" smtClean="0"/>
              <a:t>‹#›</a:t>
            </a:fld>
            <a:endParaRPr lang="en-US"/>
          </a:p>
        </p:txBody>
      </p:sp>
    </p:spTree>
    <p:extLst>
      <p:ext uri="{BB962C8B-B14F-4D97-AF65-F5344CB8AC3E}">
        <p14:creationId xmlns:p14="http://schemas.microsoft.com/office/powerpoint/2010/main" val="391964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C04B95-C327-405E-AF95-175A20D783FF}" type="datetimeFigureOut">
              <a:rPr lang="en-US" smtClean="0"/>
              <a:t>2/24/2024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479185-D6B4-4AFE-8F2B-0F007091BB5C}" type="slidenum">
              <a:rPr lang="en-US" smtClean="0"/>
              <a:t>‹#›</a:t>
            </a:fld>
            <a:endParaRPr lang="en-US"/>
          </a:p>
        </p:txBody>
      </p:sp>
    </p:spTree>
    <p:extLst>
      <p:ext uri="{BB962C8B-B14F-4D97-AF65-F5344CB8AC3E}">
        <p14:creationId xmlns:p14="http://schemas.microsoft.com/office/powerpoint/2010/main" val="3108920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C04B95-C327-405E-AF95-175A20D783FF}" type="datetimeFigureOut">
              <a:rPr lang="en-US" smtClean="0"/>
              <a:t>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479185-D6B4-4AFE-8F2B-0F007091BB5C}" type="slidenum">
              <a:rPr lang="en-US" smtClean="0"/>
              <a:t>‹#›</a:t>
            </a:fld>
            <a:endParaRPr lang="en-US"/>
          </a:p>
        </p:txBody>
      </p:sp>
    </p:spTree>
    <p:extLst>
      <p:ext uri="{BB962C8B-B14F-4D97-AF65-F5344CB8AC3E}">
        <p14:creationId xmlns:p14="http://schemas.microsoft.com/office/powerpoint/2010/main" val="2021388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C04B95-C327-405E-AF95-175A20D783FF}" type="datetimeFigureOut">
              <a:rPr lang="en-US" smtClean="0"/>
              <a:t>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479185-D6B4-4AFE-8F2B-0F007091BB5C}" type="slidenum">
              <a:rPr lang="en-US" smtClean="0"/>
              <a:t>‹#›</a:t>
            </a:fld>
            <a:endParaRPr lang="en-US"/>
          </a:p>
        </p:txBody>
      </p:sp>
    </p:spTree>
    <p:extLst>
      <p:ext uri="{BB962C8B-B14F-4D97-AF65-F5344CB8AC3E}">
        <p14:creationId xmlns:p14="http://schemas.microsoft.com/office/powerpoint/2010/main" val="2438210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C04B95-C327-405E-AF95-175A20D783FF}" type="datetimeFigureOut">
              <a:rPr lang="en-US" smtClean="0"/>
              <a:t>2/24/2024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479185-D6B4-4AFE-8F2B-0F007091BB5C}" type="slidenum">
              <a:rPr lang="en-US" smtClean="0"/>
              <a:t>‹#›</a:t>
            </a:fld>
            <a:endParaRPr lang="en-US"/>
          </a:p>
        </p:txBody>
      </p:sp>
    </p:spTree>
    <p:extLst>
      <p:ext uri="{BB962C8B-B14F-4D97-AF65-F5344CB8AC3E}">
        <p14:creationId xmlns:p14="http://schemas.microsoft.com/office/powerpoint/2010/main" val="3990406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6.xml" /><Relationship Id="rId4" Type="http://schemas.openxmlformats.org/officeDocument/2006/relationships/image" Target="../media/image3.png" /></Relationships>
</file>

<file path=ppt/slides/_rels/slide10.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6.xml" /></Relationships>
</file>

<file path=ppt/slides/_rels/slide2.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6.xml" /></Relationships>
</file>

<file path=ppt/slides/_rels/slide3.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jpeg" /><Relationship Id="rId1" Type="http://schemas.openxmlformats.org/officeDocument/2006/relationships/slideLayout" Target="../slideLayouts/slideLayout6.xml" /><Relationship Id="rId4" Type="http://schemas.openxmlformats.org/officeDocument/2006/relationships/image" Target="../media/image7.png" /></Relationships>
</file>

<file path=ppt/slides/_rels/slide4.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6.xml" /></Relationships>
</file>

<file path=ppt/slides/_rels/slide5.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6.xml" /></Relationships>
</file>

<file path=ppt/slides/_rels/slide6.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10.png" /><Relationship Id="rId1" Type="http://schemas.openxmlformats.org/officeDocument/2006/relationships/slideLayout" Target="../slideLayouts/slideLayout6.xml" /></Relationships>
</file>

<file path=ppt/slides/_rels/slide7.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6.xml" /></Relationships>
</file>

<file path=ppt/slides/_rels/slide8.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13.png" /><Relationship Id="rId1" Type="http://schemas.openxmlformats.org/officeDocument/2006/relationships/slideLayout" Target="../slideLayouts/slideLayout6.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158" y="0"/>
            <a:ext cx="9174158"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Arial" pitchFamily="34" charset="0"/>
              <a:cs typeface="Arial" pitchFamily="34" charset="0"/>
            </a:endParaRPr>
          </a:p>
          <a:p>
            <a:pPr algn="ctr"/>
            <a:endParaRPr lang="en-US" sz="2000" b="1" dirty="0">
              <a:solidFill>
                <a:schemeClr val="tx1"/>
              </a:solidFill>
              <a:latin typeface="Arial" pitchFamily="34" charset="0"/>
              <a:cs typeface="Arial" pitchFamily="34" charset="0"/>
            </a:endParaRPr>
          </a:p>
          <a:p>
            <a:pPr algn="ctr"/>
            <a:endParaRPr lang="en-US" sz="2000" b="1" dirty="0">
              <a:solidFill>
                <a:schemeClr val="tx1"/>
              </a:solidFill>
              <a:latin typeface="Arial" pitchFamily="34" charset="0"/>
              <a:cs typeface="Arial" pitchFamily="34" charset="0"/>
            </a:endParaRPr>
          </a:p>
          <a:p>
            <a:pPr algn="ctr"/>
            <a:endParaRPr lang="en-US" sz="2000" b="1" dirty="0">
              <a:solidFill>
                <a:schemeClr val="tx1"/>
              </a:solidFill>
              <a:latin typeface="Arial" pitchFamily="34" charset="0"/>
              <a:cs typeface="Arial" pitchFamily="34" charset="0"/>
            </a:endParaRPr>
          </a:p>
          <a:p>
            <a:pPr algn="ctr"/>
            <a:endParaRPr lang="en-US" sz="2000" b="1" dirty="0">
              <a:solidFill>
                <a:schemeClr val="tx1"/>
              </a:solidFill>
              <a:latin typeface="Arial" pitchFamily="34" charset="0"/>
              <a:cs typeface="Arial" pitchFamily="34" charset="0"/>
            </a:endParaRPr>
          </a:p>
        </p:txBody>
      </p:sp>
      <p:sp>
        <p:nvSpPr>
          <p:cNvPr id="6" name="Rectangle 5"/>
          <p:cNvSpPr/>
          <p:nvPr/>
        </p:nvSpPr>
        <p:spPr>
          <a:xfrm>
            <a:off x="-30159" y="5944426"/>
            <a:ext cx="9174159" cy="91357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748" t="10282" r="52619" b="39577"/>
          <a:stretch/>
        </p:blipFill>
        <p:spPr bwMode="auto">
          <a:xfrm>
            <a:off x="2565352" y="836712"/>
            <a:ext cx="3878856" cy="2905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228" y="4378150"/>
            <a:ext cx="9174158" cy="1231106"/>
          </a:xfrm>
          <a:prstGeom prst="rect">
            <a:avLst/>
          </a:prstGeom>
        </p:spPr>
        <p:txBody>
          <a:bodyPr wrap="square">
            <a:spAutoFit/>
          </a:bodyPr>
          <a:lstStyle/>
          <a:p>
            <a:pPr algn="ctr"/>
            <a:r>
              <a:rPr lang="en-GB" sz="2000" b="1" dirty="0">
                <a:latin typeface="Arial" pitchFamily="34" charset="0"/>
                <a:cs typeface="Arial" pitchFamily="34" charset="0"/>
              </a:rPr>
              <a:t>Herviyanti</a:t>
            </a:r>
            <a:r>
              <a:rPr lang="en-GB" sz="2000" b="1" baseline="30000" dirty="0">
                <a:latin typeface="Arial" pitchFamily="34" charset="0"/>
                <a:cs typeface="Arial" pitchFamily="34" charset="0"/>
              </a:rPr>
              <a:t>1*</a:t>
            </a:r>
            <a:r>
              <a:rPr lang="en-GB" sz="2000" b="1" dirty="0">
                <a:latin typeface="Arial" pitchFamily="34" charset="0"/>
                <a:cs typeface="Arial" pitchFamily="34" charset="0"/>
              </a:rPr>
              <a:t>, </a:t>
            </a:r>
          </a:p>
          <a:p>
            <a:pPr algn="ctr"/>
            <a:r>
              <a:rPr lang="en-GB" sz="1600" b="1" dirty="0" err="1">
                <a:latin typeface="Arial" pitchFamily="34" charset="0"/>
                <a:cs typeface="Arial" pitchFamily="34" charset="0"/>
              </a:rPr>
              <a:t>Amsar</a:t>
            </a:r>
            <a:r>
              <a:rPr lang="en-GB" sz="1600" b="1" dirty="0">
                <a:latin typeface="Arial" pitchFamily="34" charset="0"/>
                <a:cs typeface="Arial" pitchFamily="34" charset="0"/>
              </a:rPr>
              <a:t> Maulana</a:t>
            </a:r>
            <a:r>
              <a:rPr lang="en-GB" sz="1600" b="1" baseline="30000" dirty="0">
                <a:latin typeface="Arial" pitchFamily="34" charset="0"/>
                <a:cs typeface="Arial" pitchFamily="34" charset="0"/>
              </a:rPr>
              <a:t>2</a:t>
            </a:r>
            <a:r>
              <a:rPr lang="en-GB" sz="1600" b="1" dirty="0">
                <a:latin typeface="Arial" pitchFamily="34" charset="0"/>
                <a:cs typeface="Arial" pitchFamily="34" charset="0"/>
              </a:rPr>
              <a:t>, </a:t>
            </a:r>
            <a:r>
              <a:rPr lang="en-GB" sz="1600" b="1" dirty="0" err="1">
                <a:latin typeface="Arial" pitchFamily="34" charset="0"/>
                <a:cs typeface="Arial" pitchFamily="34" charset="0"/>
              </a:rPr>
              <a:t>Teguh</a:t>
            </a:r>
            <a:r>
              <a:rPr lang="en-GB" sz="1600" b="1" dirty="0">
                <a:latin typeface="Arial" pitchFamily="34" charset="0"/>
                <a:cs typeface="Arial" pitchFamily="34" charset="0"/>
              </a:rPr>
              <a:t> Budi Prasetyo</a:t>
            </a:r>
            <a:r>
              <a:rPr lang="en-GB" sz="1600" b="1" baseline="30000" dirty="0">
                <a:latin typeface="Arial" pitchFamily="34" charset="0"/>
                <a:cs typeface="Arial" pitchFamily="34" charset="0"/>
              </a:rPr>
              <a:t>1</a:t>
            </a:r>
            <a:r>
              <a:rPr lang="en-GB" sz="1600" b="1" dirty="0">
                <a:latin typeface="Arial" pitchFamily="34" charset="0"/>
                <a:cs typeface="Arial" pitchFamily="34" charset="0"/>
              </a:rPr>
              <a:t>, </a:t>
            </a:r>
            <a:r>
              <a:rPr lang="en-GB" sz="1600" b="1" dirty="0" err="1">
                <a:latin typeface="Arial" pitchFamily="34" charset="0"/>
                <a:cs typeface="Arial" pitchFamily="34" charset="0"/>
              </a:rPr>
              <a:t>Arestha</a:t>
            </a:r>
            <a:r>
              <a:rPr lang="en-GB" sz="1600" b="1" dirty="0">
                <a:latin typeface="Arial" pitchFamily="34" charset="0"/>
                <a:cs typeface="Arial" pitchFamily="34" charset="0"/>
              </a:rPr>
              <a:t> Leo Lita</a:t>
            </a:r>
            <a:r>
              <a:rPr lang="en-GB" sz="1600" b="1" baseline="30000" dirty="0">
                <a:latin typeface="Arial" pitchFamily="34" charset="0"/>
                <a:cs typeface="Arial" pitchFamily="34" charset="0"/>
              </a:rPr>
              <a:t>3</a:t>
            </a:r>
            <a:r>
              <a:rPr lang="en-GB" sz="1600" b="1" dirty="0">
                <a:latin typeface="Arial" pitchFamily="34" charset="0"/>
                <a:cs typeface="Arial" pitchFamily="34" charset="0"/>
              </a:rPr>
              <a:t> and </a:t>
            </a:r>
            <a:r>
              <a:rPr lang="en-GB" sz="1600" b="1" dirty="0" err="1">
                <a:latin typeface="Arial" pitchFamily="34" charset="0"/>
                <a:cs typeface="Arial" pitchFamily="34" charset="0"/>
              </a:rPr>
              <a:t>Mimien</a:t>
            </a:r>
            <a:r>
              <a:rPr lang="en-GB" sz="1600" b="1" dirty="0">
                <a:latin typeface="Arial" pitchFamily="34" charset="0"/>
                <a:cs typeface="Arial" pitchFamily="34" charset="0"/>
              </a:rPr>
              <a:t> Harianti</a:t>
            </a:r>
            <a:r>
              <a:rPr lang="en-GB" sz="1600" b="1" baseline="30000" dirty="0">
                <a:latin typeface="Arial" pitchFamily="34" charset="0"/>
                <a:cs typeface="Arial" pitchFamily="34" charset="0"/>
              </a:rPr>
              <a:t>1</a:t>
            </a:r>
            <a:r>
              <a:rPr lang="en-GB" b="1" dirty="0"/>
              <a:t>.</a:t>
            </a:r>
          </a:p>
          <a:p>
            <a:pPr algn="ctr"/>
            <a:r>
              <a:rPr lang="en-GB" sz="1200" baseline="30000" dirty="0">
                <a:latin typeface="Arial" pitchFamily="34" charset="0"/>
                <a:cs typeface="Arial" pitchFamily="34" charset="0"/>
              </a:rPr>
              <a:t>1</a:t>
            </a:r>
            <a:r>
              <a:rPr lang="en-GB" sz="1200" dirty="0">
                <a:latin typeface="Arial" pitchFamily="34" charset="0"/>
                <a:cs typeface="Arial" pitchFamily="34" charset="0"/>
              </a:rPr>
              <a:t>Department of Soil Science, Agriculture Faculty, </a:t>
            </a:r>
            <a:r>
              <a:rPr lang="en-GB" sz="1200" dirty="0" err="1">
                <a:latin typeface="Arial" pitchFamily="34" charset="0"/>
                <a:cs typeface="Arial" pitchFamily="34" charset="0"/>
              </a:rPr>
              <a:t>Andalas</a:t>
            </a:r>
            <a:r>
              <a:rPr lang="en-GB" sz="1200" dirty="0">
                <a:latin typeface="Arial" pitchFamily="34" charset="0"/>
                <a:cs typeface="Arial" pitchFamily="34" charset="0"/>
              </a:rPr>
              <a:t> University, </a:t>
            </a:r>
            <a:r>
              <a:rPr lang="en-GB" sz="1200" dirty="0" err="1">
                <a:latin typeface="Arial" pitchFamily="34" charset="0"/>
                <a:cs typeface="Arial" pitchFamily="34" charset="0"/>
              </a:rPr>
              <a:t>Limau</a:t>
            </a:r>
            <a:r>
              <a:rPr lang="en-GB" sz="1200" dirty="0">
                <a:latin typeface="Arial" pitchFamily="34" charset="0"/>
                <a:cs typeface="Arial" pitchFamily="34" charset="0"/>
              </a:rPr>
              <a:t> </a:t>
            </a:r>
            <a:r>
              <a:rPr lang="en-GB" sz="1200" dirty="0" err="1">
                <a:latin typeface="Arial" pitchFamily="34" charset="0"/>
                <a:cs typeface="Arial" pitchFamily="34" charset="0"/>
              </a:rPr>
              <a:t>Manis</a:t>
            </a:r>
            <a:r>
              <a:rPr lang="en-GB" sz="1200" dirty="0">
                <a:latin typeface="Arial" pitchFamily="34" charset="0"/>
                <a:cs typeface="Arial" pitchFamily="34" charset="0"/>
              </a:rPr>
              <a:t>, Padang City, 25164, Indonesia </a:t>
            </a:r>
            <a:br>
              <a:rPr lang="en-GB" sz="1200" dirty="0">
                <a:latin typeface="Arial" pitchFamily="34" charset="0"/>
                <a:cs typeface="Arial" pitchFamily="34" charset="0"/>
              </a:rPr>
            </a:br>
            <a:r>
              <a:rPr lang="en-GB" sz="1200" baseline="30000" dirty="0">
                <a:latin typeface="Arial" pitchFamily="34" charset="0"/>
                <a:cs typeface="Arial" pitchFamily="34" charset="0"/>
              </a:rPr>
              <a:t>2</a:t>
            </a:r>
            <a:r>
              <a:rPr lang="en-GB" sz="1200" dirty="0">
                <a:latin typeface="Arial" pitchFamily="34" charset="0"/>
                <a:cs typeface="Arial" pitchFamily="34" charset="0"/>
              </a:rPr>
              <a:t>Doctoral Student of Agricultural Science, Postgraduate of </a:t>
            </a:r>
            <a:r>
              <a:rPr lang="en-GB" sz="1200" dirty="0" err="1">
                <a:latin typeface="Arial" pitchFamily="34" charset="0"/>
                <a:cs typeface="Arial" pitchFamily="34" charset="0"/>
              </a:rPr>
              <a:t>Andalas</a:t>
            </a:r>
            <a:r>
              <a:rPr lang="en-GB" sz="1200" dirty="0">
                <a:latin typeface="Arial" pitchFamily="34" charset="0"/>
                <a:cs typeface="Arial" pitchFamily="34" charset="0"/>
              </a:rPr>
              <a:t> University, </a:t>
            </a:r>
            <a:r>
              <a:rPr lang="en-GB" sz="1200" dirty="0" err="1">
                <a:latin typeface="Arial" pitchFamily="34" charset="0"/>
                <a:cs typeface="Arial" pitchFamily="34" charset="0"/>
              </a:rPr>
              <a:t>Limau</a:t>
            </a:r>
            <a:r>
              <a:rPr lang="en-GB" sz="1200" dirty="0">
                <a:latin typeface="Arial" pitchFamily="34" charset="0"/>
                <a:cs typeface="Arial" pitchFamily="34" charset="0"/>
              </a:rPr>
              <a:t> </a:t>
            </a:r>
            <a:r>
              <a:rPr lang="en-GB" sz="1200" dirty="0" err="1">
                <a:latin typeface="Arial" pitchFamily="34" charset="0"/>
                <a:cs typeface="Arial" pitchFamily="34" charset="0"/>
              </a:rPr>
              <a:t>Manis</a:t>
            </a:r>
            <a:r>
              <a:rPr lang="en-GB" sz="1200" dirty="0">
                <a:latin typeface="Arial" pitchFamily="34" charset="0"/>
                <a:cs typeface="Arial" pitchFamily="34" charset="0"/>
              </a:rPr>
              <a:t>, Padang City, 25164, Indonesia</a:t>
            </a:r>
            <a:endParaRPr lang="en-US" sz="1200" dirty="0">
              <a:latin typeface="Arial" pitchFamily="34" charset="0"/>
              <a:cs typeface="Arial" pitchFamily="34" charset="0"/>
            </a:endParaRPr>
          </a:p>
          <a:p>
            <a:pPr algn="ctr"/>
            <a:r>
              <a:rPr lang="en-GB" sz="1200" baseline="30000" dirty="0">
                <a:latin typeface="Arial" pitchFamily="34" charset="0"/>
                <a:cs typeface="Arial" pitchFamily="34" charset="0"/>
              </a:rPr>
              <a:t>3</a:t>
            </a:r>
            <a:r>
              <a:rPr lang="en-GB" sz="1200" dirty="0">
                <a:latin typeface="Arial" pitchFamily="34" charset="0"/>
                <a:cs typeface="Arial" pitchFamily="34" charset="0"/>
              </a:rPr>
              <a:t>Master Student of Soil Science, Postgraduate of </a:t>
            </a:r>
            <a:r>
              <a:rPr lang="en-GB" sz="1200" dirty="0" err="1">
                <a:latin typeface="Arial" pitchFamily="34" charset="0"/>
                <a:cs typeface="Arial" pitchFamily="34" charset="0"/>
              </a:rPr>
              <a:t>Andalas</a:t>
            </a:r>
            <a:r>
              <a:rPr lang="en-GB" sz="1200" dirty="0">
                <a:latin typeface="Arial" pitchFamily="34" charset="0"/>
                <a:cs typeface="Arial" pitchFamily="34" charset="0"/>
              </a:rPr>
              <a:t> University, </a:t>
            </a:r>
            <a:r>
              <a:rPr lang="en-GB" sz="1200" dirty="0" err="1">
                <a:latin typeface="Arial" pitchFamily="34" charset="0"/>
                <a:cs typeface="Arial" pitchFamily="34" charset="0"/>
              </a:rPr>
              <a:t>Limau</a:t>
            </a:r>
            <a:r>
              <a:rPr lang="en-GB" sz="1200" dirty="0">
                <a:latin typeface="Arial" pitchFamily="34" charset="0"/>
                <a:cs typeface="Arial" pitchFamily="34" charset="0"/>
              </a:rPr>
              <a:t> </a:t>
            </a:r>
            <a:r>
              <a:rPr lang="en-GB" sz="1200" dirty="0" err="1">
                <a:latin typeface="Arial" pitchFamily="34" charset="0"/>
                <a:cs typeface="Arial" pitchFamily="34" charset="0"/>
              </a:rPr>
              <a:t>Manis</a:t>
            </a:r>
            <a:r>
              <a:rPr lang="en-GB" sz="1200" dirty="0">
                <a:latin typeface="Arial" pitchFamily="34" charset="0"/>
                <a:cs typeface="Arial" pitchFamily="34" charset="0"/>
              </a:rPr>
              <a:t>, Padang City, 25164, Indonesia</a:t>
            </a:r>
            <a:endParaRPr lang="en-US" sz="1200" dirty="0">
              <a:latin typeface="Arial" pitchFamily="34" charset="0"/>
              <a:cs typeface="Arial" pitchFamily="34" charset="0"/>
            </a:endParaRPr>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7283" t="23250" r="8346" b="59961"/>
          <a:stretch/>
        </p:blipFill>
        <p:spPr bwMode="auto">
          <a:xfrm>
            <a:off x="-30159" y="-19397"/>
            <a:ext cx="9174159"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14861" t="55859" r="14861" b="27344"/>
          <a:stretch/>
        </p:blipFill>
        <p:spPr bwMode="auto">
          <a:xfrm>
            <a:off x="1173831" y="5944426"/>
            <a:ext cx="6782545" cy="913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3501008"/>
            <a:ext cx="9144000" cy="707886"/>
          </a:xfrm>
          <a:prstGeom prst="rect">
            <a:avLst/>
          </a:prstGeom>
        </p:spPr>
        <p:txBody>
          <a:bodyPr wrap="square">
            <a:spAutoFit/>
          </a:bodyPr>
          <a:lstStyle/>
          <a:p>
            <a:pPr algn="ctr"/>
            <a:r>
              <a:rPr lang="en-US" sz="2000" b="1" dirty="0">
                <a:solidFill>
                  <a:schemeClr val="tx1"/>
                </a:solidFill>
                <a:latin typeface="Arial" pitchFamily="34" charset="0"/>
                <a:cs typeface="Arial" pitchFamily="34" charset="0"/>
              </a:rPr>
              <a:t>CHARACTERISTICS OF GLYPHOSATE ADSORPTION ON INCEPTISOLS AMELIORATED WITH BIOCHAR FROM YOUNG COCONUT WASTE</a:t>
            </a:r>
          </a:p>
        </p:txBody>
      </p:sp>
    </p:spTree>
    <p:extLst>
      <p:ext uri="{BB962C8B-B14F-4D97-AF65-F5344CB8AC3E}">
        <p14:creationId xmlns:p14="http://schemas.microsoft.com/office/powerpoint/2010/main" val="417295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8538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42" name="Picture 2" descr="Andalas University (Un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63" y="1340767"/>
            <a:ext cx="2813559" cy="36004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91880" y="2204864"/>
            <a:ext cx="5040560" cy="1477328"/>
          </a:xfrm>
          <a:prstGeom prst="rect">
            <a:avLst/>
          </a:prstGeom>
        </p:spPr>
        <p:txBody>
          <a:bodyPr wrap="square">
            <a:spAutoFit/>
          </a:bodyPr>
          <a:lstStyle/>
          <a:p>
            <a:r>
              <a:rPr lang="en-US" sz="3000" b="1" dirty="0">
                <a:latin typeface="Arial" pitchFamily="34" charset="0"/>
                <a:cs typeface="Arial" pitchFamily="34" charset="0"/>
              </a:rPr>
              <a:t>Acknowledgments</a:t>
            </a:r>
            <a:r>
              <a:rPr lang="en-US" sz="1500" b="1" dirty="0">
                <a:latin typeface="Arial" pitchFamily="34" charset="0"/>
                <a:cs typeface="Arial" pitchFamily="34" charset="0"/>
              </a:rPr>
              <a:t> </a:t>
            </a:r>
            <a:endParaRPr lang="en-US" sz="1500" dirty="0">
              <a:latin typeface="Arial" pitchFamily="34" charset="0"/>
              <a:cs typeface="Arial" pitchFamily="34" charset="0"/>
            </a:endParaRPr>
          </a:p>
          <a:p>
            <a:r>
              <a:rPr lang="en-US" sz="1500" dirty="0">
                <a:latin typeface="Arial" pitchFamily="34" charset="0"/>
                <a:cs typeface="Arial" pitchFamily="34" charset="0"/>
              </a:rPr>
              <a:t>We were thankful for the financing of this research. which was provided by PNBP </a:t>
            </a:r>
            <a:r>
              <a:rPr lang="en-US" sz="1500" dirty="0" err="1">
                <a:latin typeface="Arial" pitchFamily="34" charset="0"/>
                <a:cs typeface="Arial" pitchFamily="34" charset="0"/>
              </a:rPr>
              <a:t>Andalas</a:t>
            </a:r>
            <a:r>
              <a:rPr lang="en-US" sz="1500" dirty="0">
                <a:latin typeface="Arial" pitchFamily="34" charset="0"/>
                <a:cs typeface="Arial" pitchFamily="34" charset="0"/>
              </a:rPr>
              <a:t> University (RD Batch 1) under Research Contract No: T/10/UN.16.17/PT.01.03-Pangan-RD/2022 – April 11</a:t>
            </a:r>
            <a:r>
              <a:rPr lang="en-US" sz="1500" baseline="30000" dirty="0">
                <a:latin typeface="Arial" pitchFamily="34" charset="0"/>
                <a:cs typeface="Arial" pitchFamily="34" charset="0"/>
              </a:rPr>
              <a:t>th</a:t>
            </a:r>
            <a:r>
              <a:rPr lang="en-US" sz="1500" dirty="0">
                <a:latin typeface="Arial" pitchFamily="34" charset="0"/>
                <a:cs typeface="Arial" pitchFamily="34" charset="0"/>
              </a:rPr>
              <a:t>. 2022.</a:t>
            </a:r>
          </a:p>
        </p:txBody>
      </p:sp>
      <p:sp>
        <p:nvSpPr>
          <p:cNvPr id="8" name="Rectangle 7"/>
          <p:cNvSpPr/>
          <p:nvPr/>
        </p:nvSpPr>
        <p:spPr>
          <a:xfrm>
            <a:off x="523863" y="5495166"/>
            <a:ext cx="8008577" cy="707886"/>
          </a:xfrm>
          <a:prstGeom prst="rect">
            <a:avLst/>
          </a:prstGeom>
        </p:spPr>
        <p:txBody>
          <a:bodyPr wrap="square">
            <a:spAutoFit/>
          </a:bodyPr>
          <a:lstStyle/>
          <a:p>
            <a:pPr algn="ctr"/>
            <a:r>
              <a:rPr lang="en-US" sz="4000" b="1" dirty="0">
                <a:latin typeface="Arial" pitchFamily="34" charset="0"/>
                <a:cs typeface="Arial" pitchFamily="34" charset="0"/>
              </a:rPr>
              <a:t>Thanks You</a:t>
            </a:r>
            <a:endParaRPr lang="en-US" sz="4000" dirty="0">
              <a:latin typeface="Arial" pitchFamily="34" charset="0"/>
              <a:cs typeface="Arial" pitchFamily="34" charset="0"/>
            </a:endParaRPr>
          </a:p>
        </p:txBody>
      </p:sp>
    </p:spTree>
    <p:extLst>
      <p:ext uri="{BB962C8B-B14F-4D97-AF65-F5344CB8AC3E}">
        <p14:creationId xmlns:p14="http://schemas.microsoft.com/office/powerpoint/2010/main" val="1473815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What Is A Pesticide? - Dell Tech"/>
          <p:cNvPicPr>
            <a:picLocks noChangeAspect="1" noChangeArrowheads="1"/>
          </p:cNvPicPr>
          <p:nvPr/>
        </p:nvPicPr>
        <p:blipFill rotWithShape="1">
          <a:blip r:embed="rId2">
            <a:extLst>
              <a:ext uri="{28A0092B-C50C-407E-A947-70E740481C1C}">
                <a14:useLocalDpi xmlns:a14="http://schemas.microsoft.com/office/drawing/2010/main" val="0"/>
              </a:ext>
            </a:extLst>
          </a:blip>
          <a:srcRect t="14941" r="32188" b="6190"/>
          <a:stretch/>
        </p:blipFill>
        <p:spPr bwMode="auto">
          <a:xfrm>
            <a:off x="0" y="-243407"/>
            <a:ext cx="9164564" cy="71014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692696"/>
            <a:ext cx="5292080" cy="51845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itchFamily="2" charset="2"/>
              <a:buChar char="q"/>
            </a:pPr>
            <a:r>
              <a:rPr lang="en-US" sz="1600" dirty="0">
                <a:solidFill>
                  <a:schemeClr val="tx1"/>
                </a:solidFill>
                <a:latin typeface="Arial" pitchFamily="34" charset="0"/>
                <a:cs typeface="Arial" pitchFamily="34" charset="0"/>
              </a:rPr>
              <a:t>Unsustainable environmental management will immediately affect the quality of </a:t>
            </a:r>
            <a:r>
              <a:rPr lang="en-US" sz="1600" b="1" dirty="0">
                <a:solidFill>
                  <a:schemeClr val="tx1"/>
                </a:solidFill>
                <a:latin typeface="Arial" pitchFamily="34" charset="0"/>
                <a:cs typeface="Arial" pitchFamily="34" charset="0"/>
              </a:rPr>
              <a:t>the ecosystem (agricultural land).</a:t>
            </a:r>
          </a:p>
          <a:p>
            <a:pPr marL="342900" indent="-342900">
              <a:buFont typeface="Wingdings" pitchFamily="2" charset="2"/>
              <a:buChar char="q"/>
            </a:pPr>
            <a:endParaRPr lang="en-US" sz="1600" b="1" dirty="0">
              <a:solidFill>
                <a:schemeClr val="tx1"/>
              </a:solidFill>
              <a:latin typeface="Arial" pitchFamily="34" charset="0"/>
              <a:cs typeface="Arial" pitchFamily="34" charset="0"/>
            </a:endParaRPr>
          </a:p>
          <a:p>
            <a:pPr marL="342900" indent="-342900">
              <a:buFont typeface="Wingdings" pitchFamily="2" charset="2"/>
              <a:buChar char="q"/>
            </a:pPr>
            <a:r>
              <a:rPr lang="en-US" sz="1600" dirty="0">
                <a:solidFill>
                  <a:schemeClr val="tx1"/>
                </a:solidFill>
                <a:latin typeface="Arial" pitchFamily="34" charset="0"/>
                <a:cs typeface="Arial" pitchFamily="34" charset="0"/>
              </a:rPr>
              <a:t>Understanding of the right amount, timing, and method of application of </a:t>
            </a:r>
            <a:r>
              <a:rPr lang="en-US" sz="1600" b="1" dirty="0">
                <a:solidFill>
                  <a:schemeClr val="tx1"/>
                </a:solidFill>
                <a:latin typeface="Arial" pitchFamily="34" charset="0"/>
                <a:cs typeface="Arial" pitchFamily="34" charset="0"/>
              </a:rPr>
              <a:t>Pesticides.</a:t>
            </a:r>
          </a:p>
          <a:p>
            <a:pPr marL="342900" indent="-342900">
              <a:buFont typeface="Wingdings" pitchFamily="2" charset="2"/>
              <a:buChar char="q"/>
            </a:pPr>
            <a:endParaRPr lang="en-US" sz="1600" b="1" dirty="0">
              <a:solidFill>
                <a:schemeClr val="tx1"/>
              </a:solidFill>
              <a:latin typeface="Arial" pitchFamily="34" charset="0"/>
              <a:cs typeface="Arial" pitchFamily="34" charset="0"/>
            </a:endParaRPr>
          </a:p>
          <a:p>
            <a:pPr marL="342900" indent="-342900">
              <a:buFont typeface="Wingdings" pitchFamily="2" charset="2"/>
              <a:buChar char="q"/>
            </a:pPr>
            <a:r>
              <a:rPr lang="en-US" sz="1600" dirty="0">
                <a:solidFill>
                  <a:schemeClr val="tx1"/>
                </a:solidFill>
                <a:latin typeface="Arial" pitchFamily="34" charset="0"/>
                <a:cs typeface="Arial" pitchFamily="34" charset="0"/>
              </a:rPr>
              <a:t>The fundamental issue is pesticide residues, especially the active component </a:t>
            </a:r>
            <a:r>
              <a:rPr lang="en-US" sz="1600" b="1" dirty="0">
                <a:solidFill>
                  <a:schemeClr val="tx1"/>
                </a:solidFill>
                <a:latin typeface="Arial" pitchFamily="34" charset="0"/>
                <a:cs typeface="Arial" pitchFamily="34" charset="0"/>
              </a:rPr>
              <a:t>Glyphosate  [N-(</a:t>
            </a:r>
            <a:r>
              <a:rPr lang="en-US" sz="1600" b="1" dirty="0" err="1">
                <a:solidFill>
                  <a:schemeClr val="tx1"/>
                </a:solidFill>
                <a:latin typeface="Arial" pitchFamily="34" charset="0"/>
                <a:cs typeface="Arial" pitchFamily="34" charset="0"/>
              </a:rPr>
              <a:t>phosphonomethyl</a:t>
            </a:r>
            <a:r>
              <a:rPr lang="en-US" sz="1600" b="1" dirty="0">
                <a:solidFill>
                  <a:schemeClr val="tx1"/>
                </a:solidFill>
                <a:latin typeface="Arial" pitchFamily="34" charset="0"/>
                <a:cs typeface="Arial" pitchFamily="34" charset="0"/>
              </a:rPr>
              <a:t>)glycine] or </a:t>
            </a:r>
            <a:r>
              <a:rPr lang="en-US" sz="1600" b="1" dirty="0" err="1">
                <a:solidFill>
                  <a:schemeClr val="tx1"/>
                </a:solidFill>
                <a:latin typeface="Arial" pitchFamily="34" charset="0"/>
                <a:cs typeface="Arial" pitchFamily="34" charset="0"/>
              </a:rPr>
              <a:t>isopropylamine</a:t>
            </a:r>
            <a:r>
              <a:rPr lang="en-US" sz="1600" b="1" dirty="0">
                <a:solidFill>
                  <a:schemeClr val="tx1"/>
                </a:solidFill>
                <a:latin typeface="Arial" pitchFamily="34" charset="0"/>
                <a:cs typeface="Arial" pitchFamily="34" charset="0"/>
              </a:rPr>
              <a:t> salt.</a:t>
            </a:r>
          </a:p>
          <a:p>
            <a:pPr marL="342900" indent="-342900">
              <a:buFont typeface="Wingdings" pitchFamily="2" charset="2"/>
              <a:buChar char="q"/>
            </a:pPr>
            <a:endParaRPr lang="en-US" sz="1600" b="1" dirty="0">
              <a:solidFill>
                <a:schemeClr val="tx1"/>
              </a:solidFill>
              <a:latin typeface="Arial" pitchFamily="34" charset="0"/>
              <a:cs typeface="Arial" pitchFamily="34" charset="0"/>
            </a:endParaRPr>
          </a:p>
          <a:p>
            <a:pPr marL="342900" indent="-342900">
              <a:buFont typeface="Wingdings" pitchFamily="2" charset="2"/>
              <a:buChar char="q"/>
            </a:pPr>
            <a:r>
              <a:rPr lang="en-US" sz="1600" dirty="0">
                <a:solidFill>
                  <a:schemeClr val="tx1"/>
                </a:solidFill>
                <a:latin typeface="Arial" pitchFamily="34" charset="0"/>
                <a:cs typeface="Arial" pitchFamily="34" charset="0"/>
              </a:rPr>
              <a:t>The annual global usage of glyphosate is estimated to be 600-750 thousand tons, with a projected increase to </a:t>
            </a:r>
            <a:r>
              <a:rPr lang="en-US" sz="1600" b="1" dirty="0">
                <a:solidFill>
                  <a:schemeClr val="tx1"/>
                </a:solidFill>
                <a:latin typeface="Arial" pitchFamily="34" charset="0"/>
                <a:cs typeface="Arial" pitchFamily="34" charset="0"/>
              </a:rPr>
              <a:t>740-920 thousand tons by 2025 (Maggi et al., 2020)</a:t>
            </a:r>
          </a:p>
          <a:p>
            <a:pPr marL="342900" indent="-342900">
              <a:buFont typeface="Wingdings" pitchFamily="2" charset="2"/>
              <a:buChar char="q"/>
            </a:pPr>
            <a:r>
              <a:rPr lang="en-US" sz="1600" dirty="0">
                <a:solidFill>
                  <a:schemeClr val="tx1"/>
                </a:solidFill>
                <a:latin typeface="Arial" pitchFamily="34" charset="0"/>
                <a:cs typeface="Arial" pitchFamily="34" charset="0"/>
              </a:rPr>
              <a:t>Adsorption technology that will be applied to soil to improve soil quality in adsorption of glyphosate with materials for ameliorants such as </a:t>
            </a:r>
            <a:r>
              <a:rPr lang="en-US" sz="1600" b="1" dirty="0" err="1">
                <a:solidFill>
                  <a:schemeClr val="tx1"/>
                </a:solidFill>
                <a:latin typeface="Arial" pitchFamily="34" charset="0"/>
                <a:cs typeface="Arial" pitchFamily="34" charset="0"/>
              </a:rPr>
              <a:t>biochar</a:t>
            </a:r>
            <a:r>
              <a:rPr lang="en-US" sz="1600" b="1" dirty="0">
                <a:solidFill>
                  <a:schemeClr val="tx1"/>
                </a:solidFill>
                <a:latin typeface="Arial" pitchFamily="34" charset="0"/>
                <a:cs typeface="Arial" pitchFamily="34" charset="0"/>
              </a:rPr>
              <a:t>.</a:t>
            </a:r>
          </a:p>
        </p:txBody>
      </p:sp>
      <p:sp>
        <p:nvSpPr>
          <p:cNvPr id="8" name="Rectangle 7"/>
          <p:cNvSpPr/>
          <p:nvPr/>
        </p:nvSpPr>
        <p:spPr>
          <a:xfrm>
            <a:off x="107504" y="-145125"/>
            <a:ext cx="3168352" cy="707886"/>
          </a:xfrm>
          <a:prstGeom prst="rect">
            <a:avLst/>
          </a:prstGeom>
        </p:spPr>
        <p:txBody>
          <a:bodyPr wrap="square">
            <a:spAutoFit/>
          </a:bodyPr>
          <a:lstStyle/>
          <a:p>
            <a:pPr lvl="0"/>
            <a:r>
              <a:rPr lang="en-GB" sz="4000" b="1" dirty="0"/>
              <a:t>Introduction</a:t>
            </a:r>
            <a:endParaRPr lang="en-US" sz="4000" dirty="0">
              <a:latin typeface="Arial" pitchFamily="34" charset="0"/>
              <a:cs typeface="Arial" pitchFamily="34" charset="0"/>
            </a:endParaRPr>
          </a:p>
        </p:txBody>
      </p:sp>
    </p:spTree>
    <p:extLst>
      <p:ext uri="{BB962C8B-B14F-4D97-AF65-F5344CB8AC3E}">
        <p14:creationId xmlns:p14="http://schemas.microsoft.com/office/powerpoint/2010/main" val="194007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Overall agricultural benefits of biochar | Download Scientific Diagr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Why is biochar production so important? - Quo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47" y="0"/>
            <a:ext cx="9277562" cy="6237312"/>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2966333" y="4725144"/>
            <a:ext cx="1389643" cy="1378814"/>
          </a:xfrm>
          <a:prstGeom prst="ellipse">
            <a:avLst/>
          </a:prstGeom>
          <a:blipFill>
            <a:blip r:embed="rId3"/>
            <a:tile tx="0" ty="0" sx="100000" sy="100000" flip="none" algn="tl"/>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779912" y="3356992"/>
            <a:ext cx="1656184" cy="1656184"/>
          </a:xfrm>
          <a:prstGeom prst="ellipse">
            <a:avLst/>
          </a:prstGeom>
          <a:noFill/>
          <a:ln w="76200">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8080" y="160338"/>
            <a:ext cx="3721832" cy="3354765"/>
          </a:xfrm>
          <a:prstGeom prst="rect">
            <a:avLst/>
          </a:prstGeom>
        </p:spPr>
        <p:txBody>
          <a:bodyPr wrap="square">
            <a:spAutoFit/>
          </a:bodyPr>
          <a:lstStyle/>
          <a:p>
            <a:pPr marL="285750" indent="-285750">
              <a:buFont typeface="Wingdings" pitchFamily="2" charset="2"/>
              <a:buChar char="q"/>
            </a:pPr>
            <a:r>
              <a:rPr lang="en-GB" sz="1400" b="1" dirty="0" err="1">
                <a:latin typeface="Arial" pitchFamily="34" charset="0"/>
                <a:cs typeface="Arial" pitchFamily="34" charset="0"/>
              </a:rPr>
              <a:t>Biochar</a:t>
            </a:r>
            <a:r>
              <a:rPr lang="en-GB" sz="1400" dirty="0">
                <a:latin typeface="Arial" pitchFamily="34" charset="0"/>
                <a:cs typeface="Arial" pitchFamily="34" charset="0"/>
              </a:rPr>
              <a:t> is prepared by pyrolysis of waste or biomass in the absence or presence of oxygen, resulting in a carbon-rich charcoal composition (</a:t>
            </a:r>
            <a:r>
              <a:rPr lang="en-GB" sz="1400" dirty="0" err="1">
                <a:latin typeface="Arial" pitchFamily="34" charset="0"/>
                <a:cs typeface="Arial" pitchFamily="34" charset="0"/>
              </a:rPr>
              <a:t>Shaaban</a:t>
            </a:r>
            <a:r>
              <a:rPr lang="en-GB" sz="1400" dirty="0">
                <a:latin typeface="Arial" pitchFamily="34" charset="0"/>
                <a:cs typeface="Arial" pitchFamily="34" charset="0"/>
              </a:rPr>
              <a:t> et al., 2013)</a:t>
            </a:r>
          </a:p>
          <a:p>
            <a:pPr marL="285750" indent="-285750">
              <a:buFont typeface="Wingdings" pitchFamily="2" charset="2"/>
              <a:buChar char="q"/>
            </a:pPr>
            <a:endParaRPr lang="en-GB" sz="1600" dirty="0">
              <a:latin typeface="Arial" pitchFamily="34" charset="0"/>
              <a:cs typeface="Arial" pitchFamily="34" charset="0"/>
            </a:endParaRPr>
          </a:p>
          <a:p>
            <a:pPr marL="285750" indent="-285750">
              <a:buFont typeface="Wingdings" pitchFamily="2" charset="2"/>
              <a:buChar char="q"/>
            </a:pPr>
            <a:r>
              <a:rPr lang="en-GB" sz="1400" b="1" dirty="0">
                <a:latin typeface="Arial" pitchFamily="34" charset="0"/>
                <a:cs typeface="Arial" pitchFamily="34" charset="0"/>
              </a:rPr>
              <a:t>The physicochemical properties of </a:t>
            </a:r>
            <a:r>
              <a:rPr lang="en-GB" sz="1400" b="1" dirty="0" err="1">
                <a:latin typeface="Arial" pitchFamily="34" charset="0"/>
                <a:cs typeface="Arial" pitchFamily="34" charset="0"/>
              </a:rPr>
              <a:t>biochar</a:t>
            </a:r>
            <a:r>
              <a:rPr lang="en-GB" sz="1400" b="1" dirty="0">
                <a:latin typeface="Arial" pitchFamily="34" charset="0"/>
                <a:cs typeface="Arial" pitchFamily="34" charset="0"/>
              </a:rPr>
              <a:t> </a:t>
            </a:r>
            <a:r>
              <a:rPr lang="en-GB" sz="1400" dirty="0">
                <a:latin typeface="Arial" pitchFamily="34" charset="0"/>
                <a:cs typeface="Arial" pitchFamily="34" charset="0"/>
              </a:rPr>
              <a:t>are largely determined by the type of raw material, which is further modified by parameters such as technique (</a:t>
            </a:r>
            <a:r>
              <a:rPr lang="en-GB" sz="1400" dirty="0" err="1">
                <a:latin typeface="Arial" pitchFamily="34" charset="0"/>
                <a:cs typeface="Arial" pitchFamily="34" charset="0"/>
              </a:rPr>
              <a:t>Herviyanti</a:t>
            </a:r>
            <a:r>
              <a:rPr lang="en-GB" sz="1400" dirty="0">
                <a:latin typeface="Arial" pitchFamily="34" charset="0"/>
                <a:cs typeface="Arial" pitchFamily="34" charset="0"/>
              </a:rPr>
              <a:t> et al., 2022; </a:t>
            </a:r>
            <a:r>
              <a:rPr lang="en-GB" sz="1400" dirty="0" err="1">
                <a:latin typeface="Arial" pitchFamily="34" charset="0"/>
                <a:cs typeface="Arial" pitchFamily="34" charset="0"/>
              </a:rPr>
              <a:t>Maulana</a:t>
            </a:r>
            <a:r>
              <a:rPr lang="en-GB" sz="1400" dirty="0">
                <a:latin typeface="Arial" pitchFamily="34" charset="0"/>
                <a:cs typeface="Arial" pitchFamily="34" charset="0"/>
              </a:rPr>
              <a:t> et al., 2022), particles (</a:t>
            </a:r>
            <a:r>
              <a:rPr lang="en-GB" sz="1400" dirty="0" err="1">
                <a:latin typeface="Arial" pitchFamily="34" charset="0"/>
                <a:cs typeface="Arial" pitchFamily="34" charset="0"/>
              </a:rPr>
              <a:t>Lita</a:t>
            </a:r>
            <a:r>
              <a:rPr lang="en-GB" sz="1400" dirty="0">
                <a:latin typeface="Arial" pitchFamily="34" charset="0"/>
                <a:cs typeface="Arial" pitchFamily="34" charset="0"/>
              </a:rPr>
              <a:t> et al., 2022), temperature (</a:t>
            </a:r>
            <a:r>
              <a:rPr lang="en-GB" sz="1400" dirty="0" err="1">
                <a:latin typeface="Arial" pitchFamily="34" charset="0"/>
                <a:cs typeface="Arial" pitchFamily="34" charset="0"/>
              </a:rPr>
              <a:t>Trigo</a:t>
            </a:r>
            <a:r>
              <a:rPr lang="en-GB" sz="1400" dirty="0">
                <a:latin typeface="Arial" pitchFamily="34" charset="0"/>
                <a:cs typeface="Arial" pitchFamily="34" charset="0"/>
              </a:rPr>
              <a:t> et al., 2016), and others during the pyrolysis process</a:t>
            </a:r>
            <a:endParaRPr lang="en-US" sz="1400" dirty="0">
              <a:latin typeface="Arial" pitchFamily="34" charset="0"/>
              <a:cs typeface="Arial" pitchFamily="34" charset="0"/>
            </a:endParaRPr>
          </a:p>
        </p:txBody>
      </p:sp>
      <p:sp>
        <p:nvSpPr>
          <p:cNvPr id="11" name="AutoShape 8" descr="Pedagang Dogan Buang Sampah Sembarang - Baturaja Radio | etnikom networ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1485" y="5013176"/>
            <a:ext cx="13335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6792218" y="3284984"/>
            <a:ext cx="1944216" cy="402511"/>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ysClr val="windowText" lastClr="000000"/>
                </a:solidFill>
                <a:latin typeface="Arial" pitchFamily="34" charset="0"/>
                <a:cs typeface="Arial" pitchFamily="34" charset="0"/>
              </a:rPr>
              <a:t>Inceptisols</a:t>
            </a:r>
            <a:endParaRPr lang="en-US" sz="2000" b="1" dirty="0">
              <a:solidFill>
                <a:sysClr val="windowText" lastClr="000000"/>
              </a:solidFill>
              <a:latin typeface="Arial" pitchFamily="34" charset="0"/>
              <a:cs typeface="Arial" pitchFamily="34" charset="0"/>
            </a:endParaRPr>
          </a:p>
        </p:txBody>
      </p:sp>
      <p:sp>
        <p:nvSpPr>
          <p:cNvPr id="14" name="Rectangle 13"/>
          <p:cNvSpPr/>
          <p:nvPr/>
        </p:nvSpPr>
        <p:spPr>
          <a:xfrm>
            <a:off x="7524328" y="116632"/>
            <a:ext cx="1512168" cy="2246769"/>
          </a:xfrm>
          <a:prstGeom prst="rect">
            <a:avLst/>
          </a:prstGeom>
        </p:spPr>
        <p:txBody>
          <a:bodyPr wrap="square">
            <a:spAutoFit/>
          </a:bodyPr>
          <a:lstStyle/>
          <a:p>
            <a:pPr marL="285750" indent="-285750">
              <a:buFont typeface="Wingdings" pitchFamily="2" charset="2"/>
              <a:buChar char="q"/>
            </a:pPr>
            <a:r>
              <a:rPr lang="en-US" sz="1400" dirty="0" err="1">
                <a:latin typeface="Arial" pitchFamily="34" charset="0"/>
                <a:cs typeface="Arial" pitchFamily="34" charset="0"/>
              </a:rPr>
              <a:t>Inceptisols</a:t>
            </a:r>
            <a:r>
              <a:rPr lang="en-US" sz="1400" dirty="0">
                <a:latin typeface="Arial" pitchFamily="34" charset="0"/>
                <a:cs typeface="Arial" pitchFamily="34" charset="0"/>
              </a:rPr>
              <a:t> also have a clay content of 14% and a moderate concentration of organic matter (</a:t>
            </a:r>
            <a:r>
              <a:rPr lang="en-US" sz="1400" dirty="0" err="1">
                <a:latin typeface="Arial" pitchFamily="34" charset="0"/>
                <a:cs typeface="Arial" pitchFamily="34" charset="0"/>
              </a:rPr>
              <a:t>Pujiati</a:t>
            </a:r>
            <a:r>
              <a:rPr lang="en-US" sz="1400" dirty="0">
                <a:latin typeface="Arial" pitchFamily="34" charset="0"/>
                <a:cs typeface="Arial" pitchFamily="34" charset="0"/>
              </a:rPr>
              <a:t>, 2018). </a:t>
            </a:r>
          </a:p>
        </p:txBody>
      </p:sp>
      <p:sp>
        <p:nvSpPr>
          <p:cNvPr id="15" name="Rectangle 14"/>
          <p:cNvSpPr/>
          <p:nvPr/>
        </p:nvSpPr>
        <p:spPr>
          <a:xfrm>
            <a:off x="-126347" y="6237312"/>
            <a:ext cx="9270347" cy="6206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Arial" pitchFamily="34" charset="0"/>
                <a:cs typeface="Arial" pitchFamily="34" charset="0"/>
              </a:rPr>
              <a:t>This study was to determine the ability of </a:t>
            </a:r>
            <a:r>
              <a:rPr lang="en-GB" sz="1600" b="1" dirty="0" err="1">
                <a:solidFill>
                  <a:schemeClr val="tx1"/>
                </a:solidFill>
                <a:latin typeface="Arial" pitchFamily="34" charset="0"/>
                <a:cs typeface="Arial" pitchFamily="34" charset="0"/>
              </a:rPr>
              <a:t>inceptisols</a:t>
            </a:r>
            <a:r>
              <a:rPr lang="en-GB" sz="1600" b="1" dirty="0">
                <a:solidFill>
                  <a:schemeClr val="tx1"/>
                </a:solidFill>
                <a:latin typeface="Arial" pitchFamily="34" charset="0"/>
                <a:cs typeface="Arial" pitchFamily="34" charset="0"/>
              </a:rPr>
              <a:t> ameliorated with young coconut waste </a:t>
            </a:r>
            <a:r>
              <a:rPr lang="en-GB" sz="1600" b="1" dirty="0" err="1">
                <a:solidFill>
                  <a:schemeClr val="tx1"/>
                </a:solidFill>
                <a:latin typeface="Arial" pitchFamily="34" charset="0"/>
                <a:cs typeface="Arial" pitchFamily="34" charset="0"/>
              </a:rPr>
              <a:t>biochar</a:t>
            </a:r>
            <a:r>
              <a:rPr lang="en-GB" sz="1600" b="1" dirty="0">
                <a:solidFill>
                  <a:schemeClr val="tx1"/>
                </a:solidFill>
                <a:latin typeface="Arial" pitchFamily="34" charset="0"/>
                <a:cs typeface="Arial" pitchFamily="34" charset="0"/>
              </a:rPr>
              <a:t> to do glyphosate absorption.</a:t>
            </a:r>
            <a:endParaRPr lang="en-US" sz="16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92511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79512" y="116632"/>
            <a:ext cx="3168352" cy="1323439"/>
          </a:xfrm>
          <a:prstGeom prst="rect">
            <a:avLst/>
          </a:prstGeom>
        </p:spPr>
        <p:txBody>
          <a:bodyPr wrap="square">
            <a:spAutoFit/>
          </a:bodyPr>
          <a:lstStyle/>
          <a:p>
            <a:pPr lvl="0"/>
            <a:r>
              <a:rPr lang="en-US" sz="4000" b="1" dirty="0">
                <a:latin typeface="Arial" pitchFamily="34" charset="0"/>
                <a:cs typeface="Arial" pitchFamily="34" charset="0"/>
              </a:rPr>
              <a:t>Material and Methods</a:t>
            </a:r>
            <a:endParaRPr lang="en-US" sz="4000" dirty="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215296" y="1556792"/>
                <a:ext cx="8677184" cy="5599161"/>
              </a:xfrm>
              <a:prstGeom prst="rect">
                <a:avLst/>
              </a:prstGeom>
            </p:spPr>
            <p:txBody>
              <a:bodyPr wrap="square">
                <a:spAutoFit/>
              </a:bodyPr>
              <a:lstStyle/>
              <a:p>
                <a:pPr marL="285750" indent="-285750" algn="just">
                  <a:buFont typeface="Wingdings" pitchFamily="2" charset="2"/>
                  <a:buChar char="q"/>
                </a:pPr>
                <a:r>
                  <a:rPr lang="en-GB" sz="1600" b="1" dirty="0">
                    <a:solidFill>
                      <a:schemeClr val="bg1"/>
                    </a:solidFill>
                    <a:latin typeface="Arial" pitchFamily="34" charset="0"/>
                    <a:cs typeface="Arial" pitchFamily="34" charset="0"/>
                  </a:rPr>
                  <a:t>Inceptisols from </a:t>
                </a:r>
                <a:r>
                  <a:rPr lang="en-GB" sz="1600" b="1" dirty="0" err="1">
                    <a:solidFill>
                      <a:schemeClr val="bg1"/>
                    </a:solidFill>
                    <a:latin typeface="Arial" pitchFamily="34" charset="0"/>
                    <a:cs typeface="Arial" pitchFamily="34" charset="0"/>
                  </a:rPr>
                  <a:t>sariak</a:t>
                </a:r>
                <a:r>
                  <a:rPr lang="en-GB" sz="1600" b="1" dirty="0">
                    <a:solidFill>
                      <a:schemeClr val="bg1"/>
                    </a:solidFill>
                    <a:latin typeface="Arial" pitchFamily="34" charset="0"/>
                    <a:cs typeface="Arial" pitchFamily="34" charset="0"/>
                  </a:rPr>
                  <a:t>, sungai </a:t>
                </a:r>
                <a:r>
                  <a:rPr lang="en-GB" sz="1600" b="1" dirty="0" err="1">
                    <a:solidFill>
                      <a:schemeClr val="bg1"/>
                    </a:solidFill>
                    <a:latin typeface="Arial" pitchFamily="34" charset="0"/>
                    <a:cs typeface="Arial" pitchFamily="34" charset="0"/>
                  </a:rPr>
                  <a:t>pua</a:t>
                </a:r>
                <a:r>
                  <a:rPr lang="en-GB" sz="1600" b="1" dirty="0">
                    <a:solidFill>
                      <a:schemeClr val="bg1"/>
                    </a:solidFill>
                    <a:latin typeface="Arial" pitchFamily="34" charset="0"/>
                    <a:cs typeface="Arial" pitchFamily="34" charset="0"/>
                  </a:rPr>
                  <a:t>, </a:t>
                </a:r>
                <a:r>
                  <a:rPr lang="en-GB" sz="1600" b="1" dirty="0" err="1">
                    <a:solidFill>
                      <a:schemeClr val="bg1"/>
                    </a:solidFill>
                    <a:latin typeface="Arial" pitchFamily="34" charset="0"/>
                    <a:cs typeface="Arial" pitchFamily="34" charset="0"/>
                  </a:rPr>
                  <a:t>agam</a:t>
                </a:r>
                <a:r>
                  <a:rPr lang="en-GB" sz="1600" b="1" dirty="0">
                    <a:solidFill>
                      <a:schemeClr val="bg1"/>
                    </a:solidFill>
                    <a:latin typeface="Arial" pitchFamily="34" charset="0"/>
                    <a:cs typeface="Arial" pitchFamily="34" charset="0"/>
                  </a:rPr>
                  <a:t> regency in west sumatra, indonesia (-0</a:t>
                </a:r>
                <a:r>
                  <a:rPr lang="en-GB" sz="1600" b="1" baseline="30000" dirty="0">
                    <a:solidFill>
                      <a:schemeClr val="bg1"/>
                    </a:solidFill>
                    <a:latin typeface="Arial" pitchFamily="34" charset="0"/>
                    <a:cs typeface="Arial" pitchFamily="34" charset="0"/>
                  </a:rPr>
                  <a:t>0</a:t>
                </a:r>
                <a:r>
                  <a:rPr lang="en-GB" sz="1600" b="1" dirty="0">
                    <a:solidFill>
                      <a:schemeClr val="bg1"/>
                    </a:solidFill>
                    <a:latin typeface="Arial" pitchFamily="34" charset="0"/>
                    <a:cs typeface="Arial" pitchFamily="34" charset="0"/>
                  </a:rPr>
                  <a:t>21’56’’ LS and 100</a:t>
                </a:r>
                <a:r>
                  <a:rPr lang="en-GB" sz="1600" b="1" baseline="30000" dirty="0">
                    <a:solidFill>
                      <a:schemeClr val="bg1"/>
                    </a:solidFill>
                    <a:latin typeface="Arial" pitchFamily="34" charset="0"/>
                    <a:cs typeface="Arial" pitchFamily="34" charset="0"/>
                  </a:rPr>
                  <a:t>0</a:t>
                </a:r>
                <a:r>
                  <a:rPr lang="en-GB" sz="1600" b="1" dirty="0">
                    <a:solidFill>
                      <a:schemeClr val="bg1"/>
                    </a:solidFill>
                    <a:latin typeface="Arial" pitchFamily="34" charset="0"/>
                    <a:cs typeface="Arial" pitchFamily="34" charset="0"/>
                  </a:rPr>
                  <a:t>24’0’’ BT)</a:t>
                </a:r>
              </a:p>
              <a:p>
                <a:pPr algn="just"/>
                <a:endParaRPr lang="en-GB" sz="1600" b="1" dirty="0">
                  <a:solidFill>
                    <a:schemeClr val="bg1"/>
                  </a:solidFill>
                  <a:latin typeface="Arial" pitchFamily="34" charset="0"/>
                  <a:cs typeface="Arial" pitchFamily="34" charset="0"/>
                </a:endParaRPr>
              </a:p>
              <a:p>
                <a:pPr marL="285750" indent="-285750" algn="just">
                  <a:buFont typeface="Wingdings" pitchFamily="2" charset="2"/>
                  <a:buChar char="q"/>
                </a:pPr>
                <a:r>
                  <a:rPr lang="en-GB" sz="1600" b="1" dirty="0">
                    <a:solidFill>
                      <a:schemeClr val="bg1"/>
                    </a:solidFill>
                    <a:latin typeface="Arial" pitchFamily="34" charset="0"/>
                    <a:cs typeface="Arial" pitchFamily="34" charset="0"/>
                  </a:rPr>
                  <a:t>Soil analysis : clay content, ph-h</a:t>
                </a:r>
                <a:r>
                  <a:rPr lang="en-GB" sz="1600" b="1" baseline="-25000" dirty="0">
                    <a:solidFill>
                      <a:schemeClr val="bg1"/>
                    </a:solidFill>
                    <a:latin typeface="Arial" pitchFamily="34" charset="0"/>
                    <a:cs typeface="Arial" pitchFamily="34" charset="0"/>
                  </a:rPr>
                  <a:t>2</a:t>
                </a:r>
                <a:r>
                  <a:rPr lang="en-GB" sz="1600" b="1" dirty="0">
                    <a:solidFill>
                      <a:schemeClr val="bg1"/>
                    </a:solidFill>
                    <a:latin typeface="Arial" pitchFamily="34" charset="0"/>
                    <a:cs typeface="Arial" pitchFamily="34" charset="0"/>
                  </a:rPr>
                  <a:t>o (active</a:t>
                </a:r>
                <a:r>
                  <a:rPr lang="id-ID" sz="1600" b="1" dirty="0">
                    <a:solidFill>
                      <a:schemeClr val="bg1"/>
                    </a:solidFill>
                    <a:latin typeface="Arial" pitchFamily="34" charset="0"/>
                    <a:cs typeface="Arial" pitchFamily="34" charset="0"/>
                  </a:rPr>
                  <a:t> ph</a:t>
                </a:r>
                <a:r>
                  <a:rPr lang="en-GB" sz="1600" b="1" dirty="0">
                    <a:solidFill>
                      <a:schemeClr val="bg1"/>
                    </a:solidFill>
                    <a:latin typeface="Arial" pitchFamily="34" charset="0"/>
                    <a:cs typeface="Arial" pitchFamily="34" charset="0"/>
                  </a:rPr>
                  <a:t>) and ph-</a:t>
                </a:r>
                <a:r>
                  <a:rPr lang="en-GB" sz="1600" b="1" dirty="0" err="1">
                    <a:solidFill>
                      <a:schemeClr val="bg1"/>
                    </a:solidFill>
                    <a:latin typeface="Arial" pitchFamily="34" charset="0"/>
                    <a:cs typeface="Arial" pitchFamily="34" charset="0"/>
                  </a:rPr>
                  <a:t>kcl</a:t>
                </a:r>
                <a:r>
                  <a:rPr lang="en-GB" sz="1600" b="1" dirty="0">
                    <a:solidFill>
                      <a:schemeClr val="bg1"/>
                    </a:solidFill>
                    <a:latin typeface="Arial" pitchFamily="34" charset="0"/>
                    <a:cs typeface="Arial" pitchFamily="34" charset="0"/>
                  </a:rPr>
                  <a:t> (potential</a:t>
                </a:r>
                <a:r>
                  <a:rPr lang="id-ID" sz="1600" b="1" dirty="0">
                    <a:solidFill>
                      <a:schemeClr val="bg1"/>
                    </a:solidFill>
                    <a:latin typeface="Arial" pitchFamily="34" charset="0"/>
                    <a:cs typeface="Arial" pitchFamily="34" charset="0"/>
                  </a:rPr>
                  <a:t> ph</a:t>
                </a:r>
                <a:r>
                  <a:rPr lang="en-GB" sz="1600" b="1" dirty="0">
                    <a:solidFill>
                      <a:schemeClr val="bg1"/>
                    </a:solidFill>
                    <a:latin typeface="Arial" pitchFamily="34" charset="0"/>
                    <a:cs typeface="Arial" pitchFamily="34" charset="0"/>
                  </a:rPr>
                  <a:t>), electrical conductivity (EC), </a:t>
                </a:r>
                <a:r>
                  <a:rPr lang="en-GB" sz="1600" b="1" dirty="0" err="1">
                    <a:solidFill>
                      <a:schemeClr val="bg1"/>
                    </a:solidFill>
                    <a:latin typeface="Arial" pitchFamily="34" charset="0"/>
                    <a:cs typeface="Arial" pitchFamily="34" charset="0"/>
                  </a:rPr>
                  <a:t>cation</a:t>
                </a:r>
                <a:r>
                  <a:rPr lang="en-GB" sz="1600" b="1" dirty="0">
                    <a:solidFill>
                      <a:schemeClr val="bg1"/>
                    </a:solidFill>
                    <a:latin typeface="Arial" pitchFamily="34" charset="0"/>
                    <a:cs typeface="Arial" pitchFamily="34" charset="0"/>
                  </a:rPr>
                  <a:t> exchange capacity (CEC), mineral, soil organic matter (SOM). The FTIR reflectance spectrum was collected between 500 and 4000 cm</a:t>
                </a:r>
                <a:r>
                  <a:rPr lang="en-GB" sz="1600" b="1" baseline="30000" dirty="0">
                    <a:solidFill>
                      <a:schemeClr val="bg1"/>
                    </a:solidFill>
                    <a:latin typeface="Arial" pitchFamily="34" charset="0"/>
                    <a:cs typeface="Arial" pitchFamily="34" charset="0"/>
                  </a:rPr>
                  <a:t>-1</a:t>
                </a:r>
                <a:r>
                  <a:rPr lang="en-GB" sz="1600" b="1" dirty="0">
                    <a:solidFill>
                      <a:schemeClr val="bg1"/>
                    </a:solidFill>
                    <a:latin typeface="Arial" pitchFamily="34" charset="0"/>
                    <a:cs typeface="Arial" pitchFamily="34" charset="0"/>
                  </a:rPr>
                  <a:t> (Soil Research </a:t>
                </a:r>
                <a:r>
                  <a:rPr lang="en-GB" sz="1600" b="1" dirty="0" err="1">
                    <a:solidFill>
                      <a:schemeClr val="bg1"/>
                    </a:solidFill>
                    <a:latin typeface="Arial" pitchFamily="34" charset="0"/>
                    <a:cs typeface="Arial" pitchFamily="34" charset="0"/>
                  </a:rPr>
                  <a:t>Center</a:t>
                </a:r>
                <a:r>
                  <a:rPr lang="en-GB" sz="1600" b="1" dirty="0">
                    <a:solidFill>
                      <a:schemeClr val="bg1"/>
                    </a:solidFill>
                    <a:latin typeface="Arial" pitchFamily="34" charset="0"/>
                    <a:cs typeface="Arial" pitchFamily="34" charset="0"/>
                  </a:rPr>
                  <a:t>. 2012; Singh et al., 2017).</a:t>
                </a:r>
              </a:p>
              <a:p>
                <a:pPr marL="285750" indent="-285750" algn="just">
                  <a:buFont typeface="Wingdings" pitchFamily="2" charset="2"/>
                  <a:buChar char="q"/>
                </a:pPr>
                <a:endParaRPr lang="en-GB" sz="1600" b="1" dirty="0">
                  <a:solidFill>
                    <a:schemeClr val="bg1"/>
                  </a:solidFill>
                  <a:latin typeface="Arial" pitchFamily="34" charset="0"/>
                  <a:cs typeface="Arial" pitchFamily="34" charset="0"/>
                </a:endParaRPr>
              </a:p>
              <a:p>
                <a:pPr marL="285750" indent="-285750" algn="just">
                  <a:buFont typeface="Wingdings" pitchFamily="2" charset="2"/>
                  <a:buChar char="q"/>
                </a:pPr>
                <a:r>
                  <a:rPr lang="en-US" sz="1600" b="1" dirty="0">
                    <a:solidFill>
                      <a:schemeClr val="bg1"/>
                    </a:solidFill>
                    <a:latin typeface="Arial" pitchFamily="34" charset="0"/>
                    <a:cs typeface="Arial" pitchFamily="34" charset="0"/>
                  </a:rPr>
                  <a:t>The glyphosate solution was prepared with 5 concentration levels (0, 1, 5, 10, 50, 100 mg l</a:t>
                </a:r>
                <a:r>
                  <a:rPr lang="en-US" sz="1600" b="1" baseline="30000" dirty="0">
                    <a:solidFill>
                      <a:schemeClr val="bg1"/>
                    </a:solidFill>
                    <a:latin typeface="Arial" pitchFamily="34" charset="0"/>
                    <a:cs typeface="Arial" pitchFamily="34" charset="0"/>
                  </a:rPr>
                  <a:t>−1</a:t>
                </a:r>
                <a:r>
                  <a:rPr lang="en-US" sz="1600" b="1" dirty="0">
                    <a:solidFill>
                      <a:schemeClr val="bg1"/>
                    </a:solidFill>
                    <a:latin typeface="Arial" pitchFamily="34" charset="0"/>
                    <a:cs typeface="Arial" pitchFamily="34" charset="0"/>
                  </a:rPr>
                  <a:t>) (</a:t>
                </a:r>
                <a:r>
                  <a:rPr lang="en-US" sz="1600" b="1" dirty="0" err="1">
                    <a:solidFill>
                      <a:schemeClr val="bg1"/>
                    </a:solidFill>
                    <a:latin typeface="Arial" pitchFamily="34" charset="0"/>
                    <a:cs typeface="Arial" pitchFamily="34" charset="0"/>
                  </a:rPr>
                  <a:t>Zhelezova</a:t>
                </a:r>
                <a:r>
                  <a:rPr lang="en-US" sz="1600" b="1" dirty="0">
                    <a:solidFill>
                      <a:schemeClr val="bg1"/>
                    </a:solidFill>
                    <a:latin typeface="Arial" pitchFamily="34" charset="0"/>
                    <a:cs typeface="Arial" pitchFamily="34" charset="0"/>
                  </a:rPr>
                  <a:t>, 2017). It was prepared by dissolving the herbicide (roundup </a:t>
                </a:r>
                <a:r>
                  <a:rPr lang="en-US" sz="1600" b="1" dirty="0" err="1">
                    <a:solidFill>
                      <a:schemeClr val="bg1"/>
                    </a:solidFill>
                    <a:latin typeface="Arial" pitchFamily="34" charset="0"/>
                    <a:cs typeface="Arial" pitchFamily="34" charset="0"/>
                  </a:rPr>
                  <a:t>biosorb</a:t>
                </a:r>
                <a:r>
                  <a:rPr lang="en-US" sz="1600" b="1" dirty="0">
                    <a:solidFill>
                      <a:schemeClr val="bg1"/>
                    </a:solidFill>
                    <a:latin typeface="Arial" pitchFamily="34" charset="0"/>
                    <a:cs typeface="Arial" pitchFamily="34" charset="0"/>
                  </a:rPr>
                  <a:t> 486 SL) in 0.01 M cacl</a:t>
                </a:r>
                <a:r>
                  <a:rPr lang="en-US" sz="1600" b="1" baseline="-25000" dirty="0">
                    <a:solidFill>
                      <a:schemeClr val="bg1"/>
                    </a:solidFill>
                    <a:latin typeface="Arial" pitchFamily="34" charset="0"/>
                    <a:cs typeface="Arial" pitchFamily="34" charset="0"/>
                  </a:rPr>
                  <a:t>2</a:t>
                </a:r>
                <a:r>
                  <a:rPr lang="en-US" sz="1600" b="1" dirty="0">
                    <a:solidFill>
                      <a:schemeClr val="bg1"/>
                    </a:solidFill>
                    <a:latin typeface="Arial" pitchFamily="34" charset="0"/>
                    <a:cs typeface="Arial" pitchFamily="34" charset="0"/>
                  </a:rPr>
                  <a:t>,  the concentration of 100 mg L</a:t>
                </a:r>
                <a:r>
                  <a:rPr lang="en-US" sz="1600" b="1" baseline="30000" dirty="0">
                    <a:solidFill>
                      <a:schemeClr val="bg1"/>
                    </a:solidFill>
                    <a:latin typeface="Arial" pitchFamily="34" charset="0"/>
                    <a:cs typeface="Arial" pitchFamily="34" charset="0"/>
                  </a:rPr>
                  <a:t>−1</a:t>
                </a:r>
                <a:r>
                  <a:rPr lang="en-US" sz="1600" b="1" dirty="0">
                    <a:solidFill>
                      <a:schemeClr val="bg1"/>
                    </a:solidFill>
                    <a:latin typeface="Arial" pitchFamily="34" charset="0"/>
                    <a:cs typeface="Arial" pitchFamily="34" charset="0"/>
                  </a:rPr>
                  <a:t> glyphosate was obtained by adding 0.14 ml of herbicide (roundup </a:t>
                </a:r>
                <a:r>
                  <a:rPr lang="en-US" sz="1600" b="1" dirty="0" err="1">
                    <a:solidFill>
                      <a:schemeClr val="bg1"/>
                    </a:solidFill>
                    <a:latin typeface="Arial" pitchFamily="34" charset="0"/>
                    <a:cs typeface="Arial" pitchFamily="34" charset="0"/>
                  </a:rPr>
                  <a:t>biosorb</a:t>
                </a:r>
                <a:r>
                  <a:rPr lang="en-US" sz="1600" b="1" dirty="0">
                    <a:solidFill>
                      <a:schemeClr val="bg1"/>
                    </a:solidFill>
                    <a:latin typeface="Arial" pitchFamily="34" charset="0"/>
                    <a:cs typeface="Arial" pitchFamily="34" charset="0"/>
                  </a:rPr>
                  <a:t> 486 SL) in 500 ml of 0.01 M cacl</a:t>
                </a:r>
                <a:r>
                  <a:rPr lang="en-US" sz="1600" b="1" baseline="-25000" dirty="0">
                    <a:solidFill>
                      <a:schemeClr val="bg1"/>
                    </a:solidFill>
                    <a:latin typeface="Arial" pitchFamily="34" charset="0"/>
                    <a:cs typeface="Arial" pitchFamily="34" charset="0"/>
                  </a:rPr>
                  <a:t>2</a:t>
                </a:r>
                <a:r>
                  <a:rPr lang="en-US" sz="1600" b="1" dirty="0">
                    <a:solidFill>
                      <a:schemeClr val="bg1"/>
                    </a:solidFill>
                    <a:latin typeface="Arial" pitchFamily="34" charset="0"/>
                    <a:cs typeface="Arial" pitchFamily="34" charset="0"/>
                  </a:rPr>
                  <a:t>. Meanwhile, concentrations of 1, 5, 10, and 50 mg L</a:t>
                </a:r>
                <a:r>
                  <a:rPr lang="en-US" sz="1600" b="1" baseline="30000" dirty="0">
                    <a:solidFill>
                      <a:schemeClr val="bg1"/>
                    </a:solidFill>
                    <a:latin typeface="Arial" pitchFamily="34" charset="0"/>
                    <a:cs typeface="Arial" pitchFamily="34" charset="0"/>
                  </a:rPr>
                  <a:t>−1</a:t>
                </a:r>
                <a:r>
                  <a:rPr lang="en-US" sz="1600" b="1" dirty="0">
                    <a:solidFill>
                      <a:schemeClr val="bg1"/>
                    </a:solidFill>
                    <a:latin typeface="Arial" pitchFamily="34" charset="0"/>
                    <a:cs typeface="Arial" pitchFamily="34" charset="0"/>
                  </a:rPr>
                  <a:t> glyphosate was made from the volume of each concentration of 3.5 ml; 17.5 ml; 35 ml, and 175 ml in 500 ml 0.01 M cacl</a:t>
                </a:r>
                <a:r>
                  <a:rPr lang="en-US" sz="1600" b="1" baseline="-25000" dirty="0">
                    <a:solidFill>
                      <a:schemeClr val="bg1"/>
                    </a:solidFill>
                    <a:latin typeface="Arial" pitchFamily="34" charset="0"/>
                    <a:cs typeface="Arial" pitchFamily="34" charset="0"/>
                  </a:rPr>
                  <a:t>2</a:t>
                </a:r>
                <a:r>
                  <a:rPr lang="en-US" sz="1600" b="1" dirty="0">
                    <a:solidFill>
                      <a:schemeClr val="bg1"/>
                    </a:solidFill>
                    <a:latin typeface="Arial" pitchFamily="34" charset="0"/>
                    <a:cs typeface="Arial" pitchFamily="34" charset="0"/>
                  </a:rPr>
                  <a:t> (Robert, 1981).</a:t>
                </a:r>
              </a:p>
              <a:p>
                <a:pPr marL="285750" indent="-285750" algn="just">
                  <a:buFont typeface="Wingdings" pitchFamily="2" charset="2"/>
                  <a:buChar char="q"/>
                </a:pPr>
                <a:endParaRPr lang="en-US" sz="1600" b="1" dirty="0">
                  <a:solidFill>
                    <a:schemeClr val="bg1"/>
                  </a:solidFill>
                  <a:latin typeface="Arial" pitchFamily="34" charset="0"/>
                  <a:cs typeface="Arial" pitchFamily="34" charset="0"/>
                </a:endParaRPr>
              </a:p>
              <a:p>
                <a:r>
                  <a:rPr lang="en-US" sz="1600" b="1" dirty="0">
                    <a:solidFill>
                      <a:schemeClr val="bg1"/>
                    </a:solidFill>
                    <a:latin typeface="Arial" pitchFamily="34" charset="0"/>
                    <a:cs typeface="Arial" pitchFamily="34" charset="0"/>
                  </a:rPr>
                  <a:t>The adsorption capacity (</a:t>
                </a:r>
                <a:r>
                  <a:rPr lang="en-US" sz="1600" b="1" dirty="0" err="1">
                    <a:solidFill>
                      <a:schemeClr val="bg1"/>
                    </a:solidFill>
                    <a:latin typeface="Arial" pitchFamily="34" charset="0"/>
                    <a:cs typeface="Arial" pitchFamily="34" charset="0"/>
                  </a:rPr>
                  <a:t>q</a:t>
                </a:r>
                <a:r>
                  <a:rPr lang="en-US" sz="1600" b="1" baseline="-25000" dirty="0" err="1">
                    <a:solidFill>
                      <a:schemeClr val="bg1"/>
                    </a:solidFill>
                    <a:latin typeface="Arial" pitchFamily="34" charset="0"/>
                    <a:cs typeface="Arial" pitchFamily="34" charset="0"/>
                  </a:rPr>
                  <a:t>e</a:t>
                </a:r>
                <a:r>
                  <a:rPr lang="en-US" sz="1600" b="1" dirty="0">
                    <a:solidFill>
                      <a:schemeClr val="bg1"/>
                    </a:solidFill>
                    <a:latin typeface="Arial" pitchFamily="34" charset="0"/>
                    <a:cs typeface="Arial" pitchFamily="34" charset="0"/>
                  </a:rPr>
                  <a:t>) : </a:t>
                </a:r>
                <a:r>
                  <a:rPr lang="en-US" sz="1600" b="1" i="1" dirty="0" err="1">
                    <a:solidFill>
                      <a:schemeClr val="bg1"/>
                    </a:solidFill>
                    <a:latin typeface="Arial" pitchFamily="34" charset="0"/>
                    <a:cs typeface="Arial" pitchFamily="34" charset="0"/>
                  </a:rPr>
                  <a:t>q</a:t>
                </a:r>
                <a:r>
                  <a:rPr lang="en-US" sz="1600" b="1" i="1" baseline="-25000" dirty="0" err="1">
                    <a:solidFill>
                      <a:schemeClr val="bg1"/>
                    </a:solidFill>
                    <a:latin typeface="Arial" pitchFamily="34" charset="0"/>
                    <a:cs typeface="Arial" pitchFamily="34" charset="0"/>
                  </a:rPr>
                  <a:t>e</a:t>
                </a:r>
                <a:r>
                  <a:rPr lang="en-US" sz="1600" b="1" i="1" dirty="0">
                    <a:solidFill>
                      <a:schemeClr val="bg1"/>
                    </a:solidFill>
                    <a:latin typeface="Arial" pitchFamily="34" charset="0"/>
                    <a:cs typeface="Arial" pitchFamily="34" charset="0"/>
                  </a:rPr>
                  <a:t> = </a:t>
                </a:r>
                <a14:m>
                  <m:oMath xmlns:m="http://schemas.openxmlformats.org/officeDocument/2006/math">
                    <m:f>
                      <m:fPr>
                        <m:ctrlPr>
                          <a:rPr lang="en-US" sz="1600" b="1" i="1">
                            <a:solidFill>
                              <a:schemeClr val="bg1"/>
                            </a:solidFill>
                            <a:latin typeface="Cambria Math" panose="02040503050406030204" pitchFamily="18" charset="0"/>
                          </a:rPr>
                        </m:ctrlPr>
                      </m:fPr>
                      <m:num>
                        <m:r>
                          <a:rPr lang="en-US" sz="1600" b="1" i="1">
                            <a:solidFill>
                              <a:schemeClr val="bg1"/>
                            </a:solidFill>
                            <a:latin typeface="Cambria Math"/>
                          </a:rPr>
                          <m:t>(</m:t>
                        </m:r>
                        <m:sSub>
                          <m:sSubPr>
                            <m:ctrlPr>
                              <a:rPr lang="en-US" sz="1600" b="1" i="1">
                                <a:solidFill>
                                  <a:schemeClr val="bg1"/>
                                </a:solidFill>
                                <a:latin typeface="Cambria Math" panose="02040503050406030204" pitchFamily="18" charset="0"/>
                              </a:rPr>
                            </m:ctrlPr>
                          </m:sSubPr>
                          <m:e>
                            <m:r>
                              <a:rPr lang="en-US" sz="1600" b="1" i="1">
                                <a:solidFill>
                                  <a:schemeClr val="bg1"/>
                                </a:solidFill>
                                <a:latin typeface="Cambria Math"/>
                              </a:rPr>
                              <m:t>𝑪</m:t>
                            </m:r>
                          </m:e>
                          <m:sub>
                            <m:r>
                              <a:rPr lang="en-US" sz="1600" b="1" i="1">
                                <a:solidFill>
                                  <a:schemeClr val="bg1"/>
                                </a:solidFill>
                                <a:latin typeface="Cambria Math"/>
                              </a:rPr>
                              <m:t>𝒐</m:t>
                            </m:r>
                          </m:sub>
                        </m:sSub>
                        <m:r>
                          <a:rPr lang="en-US" sz="1600" b="1" i="1">
                            <a:solidFill>
                              <a:schemeClr val="bg1"/>
                            </a:solidFill>
                            <a:latin typeface="Cambria Math"/>
                          </a:rPr>
                          <m:t>−</m:t>
                        </m:r>
                        <m:sSub>
                          <m:sSubPr>
                            <m:ctrlPr>
                              <a:rPr lang="en-US" sz="1600" b="1" i="1">
                                <a:solidFill>
                                  <a:schemeClr val="bg1"/>
                                </a:solidFill>
                                <a:latin typeface="Cambria Math" panose="02040503050406030204" pitchFamily="18" charset="0"/>
                              </a:rPr>
                            </m:ctrlPr>
                          </m:sSubPr>
                          <m:e>
                            <m:r>
                              <a:rPr lang="en-US" sz="1600" b="1" i="1">
                                <a:solidFill>
                                  <a:schemeClr val="bg1"/>
                                </a:solidFill>
                                <a:latin typeface="Cambria Math"/>
                              </a:rPr>
                              <m:t>𝑪</m:t>
                            </m:r>
                          </m:e>
                          <m:sub>
                            <m:r>
                              <a:rPr lang="en-US" sz="1600" b="1" i="1">
                                <a:solidFill>
                                  <a:schemeClr val="bg1"/>
                                </a:solidFill>
                                <a:latin typeface="Cambria Math"/>
                              </a:rPr>
                              <m:t>𝒆</m:t>
                            </m:r>
                          </m:sub>
                        </m:sSub>
                        <m:r>
                          <a:rPr lang="en-US" sz="1600" b="1" i="1">
                            <a:solidFill>
                              <a:schemeClr val="bg1"/>
                            </a:solidFill>
                            <a:latin typeface="Cambria Math"/>
                          </a:rPr>
                          <m:t>)</m:t>
                        </m:r>
                      </m:num>
                      <m:den>
                        <m:r>
                          <a:rPr lang="en-US" sz="1600" b="1" i="1">
                            <a:solidFill>
                              <a:schemeClr val="bg1"/>
                            </a:solidFill>
                            <a:latin typeface="Cambria Math"/>
                          </a:rPr>
                          <m:t>𝒎</m:t>
                        </m:r>
                      </m:den>
                    </m:f>
                    <m:r>
                      <a:rPr lang="en-US" sz="1600" b="1" i="1">
                        <a:solidFill>
                          <a:schemeClr val="bg1"/>
                        </a:solidFill>
                        <a:latin typeface="Cambria Math"/>
                      </a:rPr>
                      <m:t>∗</m:t>
                    </m:r>
                    <m:r>
                      <a:rPr lang="en-US" sz="1600" b="1" i="1">
                        <a:solidFill>
                          <a:schemeClr val="bg1"/>
                        </a:solidFill>
                        <a:latin typeface="Cambria Math"/>
                      </a:rPr>
                      <m:t>𝑽</m:t>
                    </m:r>
                  </m:oMath>
                </a14:m>
                <a:r>
                  <a:rPr lang="en-US" sz="1600" b="1" dirty="0">
                    <a:solidFill>
                      <a:schemeClr val="bg1"/>
                    </a:solidFill>
                    <a:latin typeface="Arial" pitchFamily="34" charset="0"/>
                    <a:cs typeface="Arial" pitchFamily="34" charset="0"/>
                  </a:rPr>
                  <a:t> 	(1)</a:t>
                </a:r>
              </a:p>
              <a:p>
                <a:r>
                  <a:rPr lang="en-US" sz="1600" b="1" dirty="0">
                    <a:solidFill>
                      <a:schemeClr val="bg1"/>
                    </a:solidFill>
                    <a:latin typeface="Arial" pitchFamily="34" charset="0"/>
                    <a:cs typeface="Arial" pitchFamily="34" charset="0"/>
                  </a:rPr>
                  <a:t>The adsorption isotherm </a:t>
                </a:r>
                <a:r>
                  <a:rPr lang="en-US" sz="1600" b="1" dirty="0" err="1">
                    <a:solidFill>
                      <a:schemeClr val="bg1"/>
                    </a:solidFill>
                    <a:latin typeface="Arial" pitchFamily="34" charset="0"/>
                    <a:cs typeface="Arial" pitchFamily="34" charset="0"/>
                  </a:rPr>
                  <a:t>freundlich</a:t>
                </a:r>
                <a:r>
                  <a:rPr lang="en-US" sz="1600" b="1" dirty="0">
                    <a:solidFill>
                      <a:schemeClr val="bg1"/>
                    </a:solidFill>
                    <a:latin typeface="Arial" pitchFamily="34" charset="0"/>
                    <a:cs typeface="Arial" pitchFamily="34" charset="0"/>
                  </a:rPr>
                  <a:t> : log </a:t>
                </a:r>
                <a:r>
                  <a:rPr lang="en-US" sz="1600" b="1" dirty="0" err="1">
                    <a:solidFill>
                      <a:schemeClr val="bg1"/>
                    </a:solidFill>
                    <a:latin typeface="Arial" pitchFamily="34" charset="0"/>
                    <a:cs typeface="Arial" pitchFamily="34" charset="0"/>
                  </a:rPr>
                  <a:t>q</a:t>
                </a:r>
                <a:r>
                  <a:rPr lang="en-US" sz="1600" b="1" baseline="-25000" dirty="0" err="1">
                    <a:solidFill>
                      <a:schemeClr val="bg1"/>
                    </a:solidFill>
                    <a:latin typeface="Arial" pitchFamily="34" charset="0"/>
                    <a:cs typeface="Arial" pitchFamily="34" charset="0"/>
                  </a:rPr>
                  <a:t>e</a:t>
                </a:r>
                <a:r>
                  <a:rPr lang="en-US" sz="1600" b="1" dirty="0">
                    <a:solidFill>
                      <a:schemeClr val="bg1"/>
                    </a:solidFill>
                    <a:latin typeface="Arial" pitchFamily="34" charset="0"/>
                    <a:cs typeface="Arial" pitchFamily="34" charset="0"/>
                  </a:rPr>
                  <a:t> = log </a:t>
                </a:r>
                <a:r>
                  <a:rPr lang="en-US" sz="1600" b="1" dirty="0" err="1">
                    <a:solidFill>
                      <a:schemeClr val="bg1"/>
                    </a:solidFill>
                    <a:latin typeface="Arial" pitchFamily="34" charset="0"/>
                    <a:cs typeface="Arial" pitchFamily="34" charset="0"/>
                  </a:rPr>
                  <a:t>k</a:t>
                </a:r>
                <a:r>
                  <a:rPr lang="en-US" sz="1600" b="1" baseline="-25000" dirty="0" err="1">
                    <a:solidFill>
                      <a:schemeClr val="bg1"/>
                    </a:solidFill>
                    <a:latin typeface="Arial" pitchFamily="34" charset="0"/>
                    <a:cs typeface="Arial" pitchFamily="34" charset="0"/>
                  </a:rPr>
                  <a:t>f</a:t>
                </a:r>
                <a:r>
                  <a:rPr lang="en-US" sz="1600" b="1" dirty="0">
                    <a:solidFill>
                      <a:schemeClr val="bg1"/>
                    </a:solidFill>
                    <a:latin typeface="Arial" pitchFamily="34" charset="0"/>
                    <a:cs typeface="Arial" pitchFamily="34" charset="0"/>
                  </a:rPr>
                  <a:t> + n log </a:t>
                </a:r>
                <a:r>
                  <a:rPr lang="en-US" sz="1600" b="1" dirty="0" err="1">
                    <a:solidFill>
                      <a:schemeClr val="bg1"/>
                    </a:solidFill>
                    <a:latin typeface="Arial" pitchFamily="34" charset="0"/>
                    <a:cs typeface="Arial" pitchFamily="34" charset="0"/>
                  </a:rPr>
                  <a:t>c</a:t>
                </a:r>
                <a:r>
                  <a:rPr lang="en-US" sz="1600" b="1" baseline="-25000" dirty="0" err="1">
                    <a:solidFill>
                      <a:schemeClr val="bg1"/>
                    </a:solidFill>
                    <a:latin typeface="Arial" pitchFamily="34" charset="0"/>
                    <a:cs typeface="Arial" pitchFamily="34" charset="0"/>
                  </a:rPr>
                  <a:t>e</a:t>
                </a:r>
                <a:r>
                  <a:rPr lang="en-US" sz="1600" b="1" dirty="0">
                    <a:solidFill>
                      <a:schemeClr val="bg1"/>
                    </a:solidFill>
                    <a:latin typeface="Arial" pitchFamily="34" charset="0"/>
                    <a:cs typeface="Arial" pitchFamily="34" charset="0"/>
                  </a:rPr>
                  <a:t>	(2)  </a:t>
                </a:r>
              </a:p>
              <a:p>
                <a:r>
                  <a:rPr lang="en-US" sz="1600" b="1" dirty="0">
                    <a:solidFill>
                      <a:schemeClr val="bg1"/>
                    </a:solidFill>
                    <a:latin typeface="Arial" pitchFamily="34" charset="0"/>
                    <a:cs typeface="Arial" pitchFamily="34" charset="0"/>
                  </a:rPr>
                  <a:t>and </a:t>
                </a:r>
                <a:r>
                  <a:rPr lang="en-US" sz="1600" b="1" dirty="0" err="1">
                    <a:solidFill>
                      <a:schemeClr val="bg1"/>
                    </a:solidFill>
                    <a:latin typeface="Arial" pitchFamily="34" charset="0"/>
                    <a:cs typeface="Arial" pitchFamily="34" charset="0"/>
                  </a:rPr>
                  <a:t>langmuir</a:t>
                </a:r>
                <a:r>
                  <a:rPr lang="en-US" sz="1600" b="1" dirty="0">
                    <a:solidFill>
                      <a:schemeClr val="bg1"/>
                    </a:solidFill>
                    <a:latin typeface="Arial" pitchFamily="34" charset="0"/>
                    <a:cs typeface="Arial" pitchFamily="34" charset="0"/>
                  </a:rPr>
                  <a:t> : </a:t>
                </a:r>
                <a14:m>
                  <m:oMath xmlns:m="http://schemas.openxmlformats.org/officeDocument/2006/math">
                    <m:f>
                      <m:fPr>
                        <m:ctrlPr>
                          <a:rPr lang="en-US" sz="1600" b="1" i="1">
                            <a:solidFill>
                              <a:schemeClr val="bg1"/>
                            </a:solidFill>
                            <a:latin typeface="Cambria Math" panose="02040503050406030204" pitchFamily="18" charset="0"/>
                          </a:rPr>
                        </m:ctrlPr>
                      </m:fPr>
                      <m:num>
                        <m:r>
                          <a:rPr lang="en-US" sz="1600" b="1" i="1">
                            <a:solidFill>
                              <a:schemeClr val="bg1"/>
                            </a:solidFill>
                            <a:latin typeface="Cambria Math"/>
                          </a:rPr>
                          <m:t>𝟏</m:t>
                        </m:r>
                      </m:num>
                      <m:den>
                        <m:sSub>
                          <m:sSubPr>
                            <m:ctrlPr>
                              <a:rPr lang="en-US" sz="1600" b="1" i="1">
                                <a:solidFill>
                                  <a:schemeClr val="bg1"/>
                                </a:solidFill>
                                <a:latin typeface="Cambria Math" panose="02040503050406030204" pitchFamily="18" charset="0"/>
                              </a:rPr>
                            </m:ctrlPr>
                          </m:sSubPr>
                          <m:e>
                            <m:r>
                              <a:rPr lang="en-US" sz="1600" b="1" i="1">
                                <a:solidFill>
                                  <a:schemeClr val="bg1"/>
                                </a:solidFill>
                                <a:latin typeface="Cambria Math"/>
                              </a:rPr>
                              <m:t>𝑸</m:t>
                            </m:r>
                          </m:e>
                          <m:sub>
                            <m:r>
                              <a:rPr lang="en-US" sz="1600" b="1" i="1">
                                <a:solidFill>
                                  <a:schemeClr val="bg1"/>
                                </a:solidFill>
                                <a:latin typeface="Cambria Math"/>
                              </a:rPr>
                              <m:t>𝒆</m:t>
                            </m:r>
                          </m:sub>
                        </m:sSub>
                      </m:den>
                    </m:f>
                  </m:oMath>
                </a14:m>
                <a:r>
                  <a:rPr lang="en-US" sz="1600" b="1" dirty="0">
                    <a:solidFill>
                      <a:schemeClr val="bg1"/>
                    </a:solidFill>
                    <a:latin typeface="Arial" pitchFamily="34" charset="0"/>
                    <a:cs typeface="Arial" pitchFamily="34" charset="0"/>
                  </a:rPr>
                  <a:t> = </a:t>
                </a:r>
                <a14:m>
                  <m:oMath xmlns:m="http://schemas.openxmlformats.org/officeDocument/2006/math">
                    <m:f>
                      <m:fPr>
                        <m:ctrlPr>
                          <a:rPr lang="en-US" sz="1600" b="1" i="1">
                            <a:solidFill>
                              <a:schemeClr val="bg1"/>
                            </a:solidFill>
                            <a:latin typeface="Cambria Math" panose="02040503050406030204" pitchFamily="18" charset="0"/>
                          </a:rPr>
                        </m:ctrlPr>
                      </m:fPr>
                      <m:num>
                        <m:r>
                          <a:rPr lang="en-US" sz="1600" b="1" i="1">
                            <a:solidFill>
                              <a:schemeClr val="bg1"/>
                            </a:solidFill>
                            <a:latin typeface="Cambria Math"/>
                          </a:rPr>
                          <m:t>𝟏</m:t>
                        </m:r>
                      </m:num>
                      <m:den>
                        <m:sSub>
                          <m:sSubPr>
                            <m:ctrlPr>
                              <a:rPr lang="en-US" sz="1600" b="1" i="1">
                                <a:solidFill>
                                  <a:schemeClr val="bg1"/>
                                </a:solidFill>
                                <a:latin typeface="Cambria Math" panose="02040503050406030204" pitchFamily="18" charset="0"/>
                              </a:rPr>
                            </m:ctrlPr>
                          </m:sSubPr>
                          <m:e>
                            <m:r>
                              <a:rPr lang="en-US" sz="1600" b="1" i="1">
                                <a:solidFill>
                                  <a:schemeClr val="bg1"/>
                                </a:solidFill>
                                <a:latin typeface="Cambria Math"/>
                              </a:rPr>
                              <m:t>𝑲𝒍𝑸</m:t>
                            </m:r>
                          </m:e>
                          <m:sub>
                            <m:r>
                              <a:rPr lang="en-US" sz="1600" b="1" i="1">
                                <a:solidFill>
                                  <a:schemeClr val="bg1"/>
                                </a:solidFill>
                                <a:latin typeface="Cambria Math"/>
                              </a:rPr>
                              <m:t>𝒎</m:t>
                            </m:r>
                          </m:sub>
                        </m:sSub>
                      </m:den>
                    </m:f>
                    <m:r>
                      <a:rPr lang="en-US" sz="1600" b="1" i="1">
                        <a:solidFill>
                          <a:schemeClr val="bg1"/>
                        </a:solidFill>
                        <a:latin typeface="Cambria Math"/>
                      </a:rPr>
                      <m:t> </m:t>
                    </m:r>
                    <m:f>
                      <m:fPr>
                        <m:ctrlPr>
                          <a:rPr lang="en-US" sz="1600" b="1" i="1">
                            <a:solidFill>
                              <a:schemeClr val="bg1"/>
                            </a:solidFill>
                            <a:latin typeface="Cambria Math" panose="02040503050406030204" pitchFamily="18" charset="0"/>
                          </a:rPr>
                        </m:ctrlPr>
                      </m:fPr>
                      <m:num>
                        <m:r>
                          <a:rPr lang="en-US" sz="1600" b="1" i="1">
                            <a:solidFill>
                              <a:schemeClr val="bg1"/>
                            </a:solidFill>
                            <a:latin typeface="Cambria Math"/>
                          </a:rPr>
                          <m:t>𝟏</m:t>
                        </m:r>
                      </m:num>
                      <m:den>
                        <m:sSub>
                          <m:sSubPr>
                            <m:ctrlPr>
                              <a:rPr lang="en-US" sz="1600" b="1" i="1">
                                <a:solidFill>
                                  <a:schemeClr val="bg1"/>
                                </a:solidFill>
                                <a:latin typeface="Cambria Math" panose="02040503050406030204" pitchFamily="18" charset="0"/>
                              </a:rPr>
                            </m:ctrlPr>
                          </m:sSubPr>
                          <m:e>
                            <m:r>
                              <a:rPr lang="en-US" sz="1600" b="1" i="1">
                                <a:solidFill>
                                  <a:schemeClr val="bg1"/>
                                </a:solidFill>
                                <a:latin typeface="Cambria Math"/>
                              </a:rPr>
                              <m:t>𝑪</m:t>
                            </m:r>
                          </m:e>
                          <m:sub>
                            <m:r>
                              <a:rPr lang="en-US" sz="1600" b="1" i="1">
                                <a:solidFill>
                                  <a:schemeClr val="bg1"/>
                                </a:solidFill>
                                <a:latin typeface="Cambria Math"/>
                              </a:rPr>
                              <m:t>𝒆</m:t>
                            </m:r>
                          </m:sub>
                        </m:sSub>
                      </m:den>
                    </m:f>
                    <m:r>
                      <a:rPr lang="en-US" sz="1600" b="1" i="1">
                        <a:solidFill>
                          <a:schemeClr val="bg1"/>
                        </a:solidFill>
                        <a:latin typeface="Cambria Math"/>
                      </a:rPr>
                      <m:t>+</m:t>
                    </m:r>
                    <m:f>
                      <m:fPr>
                        <m:ctrlPr>
                          <a:rPr lang="en-US" sz="1600" b="1" i="1">
                            <a:solidFill>
                              <a:schemeClr val="bg1"/>
                            </a:solidFill>
                            <a:latin typeface="Cambria Math" panose="02040503050406030204" pitchFamily="18" charset="0"/>
                          </a:rPr>
                        </m:ctrlPr>
                      </m:fPr>
                      <m:num>
                        <m:r>
                          <a:rPr lang="en-US" sz="1600" b="1" i="1">
                            <a:solidFill>
                              <a:schemeClr val="bg1"/>
                            </a:solidFill>
                            <a:latin typeface="Cambria Math"/>
                          </a:rPr>
                          <m:t>𝟏</m:t>
                        </m:r>
                      </m:num>
                      <m:den>
                        <m:sSub>
                          <m:sSubPr>
                            <m:ctrlPr>
                              <a:rPr lang="en-US" sz="1600" b="1" i="1">
                                <a:solidFill>
                                  <a:schemeClr val="bg1"/>
                                </a:solidFill>
                                <a:latin typeface="Cambria Math" panose="02040503050406030204" pitchFamily="18" charset="0"/>
                              </a:rPr>
                            </m:ctrlPr>
                          </m:sSubPr>
                          <m:e>
                            <m:r>
                              <a:rPr lang="en-US" sz="1600" b="1" i="1">
                                <a:solidFill>
                                  <a:schemeClr val="bg1"/>
                                </a:solidFill>
                                <a:latin typeface="Cambria Math"/>
                              </a:rPr>
                              <m:t>𝑸</m:t>
                            </m:r>
                          </m:e>
                          <m:sub>
                            <m:r>
                              <a:rPr lang="en-US" sz="1600" b="1" i="1">
                                <a:solidFill>
                                  <a:schemeClr val="bg1"/>
                                </a:solidFill>
                                <a:latin typeface="Cambria Math"/>
                              </a:rPr>
                              <m:t>𝒎</m:t>
                            </m:r>
                          </m:sub>
                        </m:sSub>
                      </m:den>
                    </m:f>
                  </m:oMath>
                </a14:m>
                <a:r>
                  <a:rPr lang="en-US" sz="1600" b="1" dirty="0">
                    <a:solidFill>
                      <a:schemeClr val="bg1"/>
                    </a:solidFill>
                    <a:latin typeface="Arial" pitchFamily="34" charset="0"/>
                    <a:cs typeface="Arial" pitchFamily="34" charset="0"/>
                  </a:rPr>
                  <a:t>  	(3)</a:t>
                </a:r>
              </a:p>
              <a:p>
                <a:pPr marL="285750" indent="-285750" algn="just">
                  <a:buFont typeface="Wingdings" pitchFamily="2" charset="2"/>
                  <a:buChar char="q"/>
                </a:pPr>
                <a:endParaRPr lang="en-GB" dirty="0">
                  <a:latin typeface="Arial" pitchFamily="34" charset="0"/>
                  <a:cs typeface="Arial" pitchFamily="34" charset="0"/>
                </a:endParaRPr>
              </a:p>
              <a:p>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215296" y="1556792"/>
                <a:ext cx="8677184" cy="5599161"/>
              </a:xfrm>
              <a:prstGeom prst="rect">
                <a:avLst/>
              </a:prstGeom>
              <a:blipFill rotWithShape="1">
                <a:blip r:embed="rId2"/>
                <a:stretch>
                  <a:fillRect l="-351" t="-326" r="-351"/>
                </a:stretch>
              </a:blipFill>
            </p:spPr>
            <p:txBody>
              <a:bodyPr/>
              <a:lstStyle/>
              <a:p>
                <a:r>
                  <a:rPr lang="en-US">
                    <a:noFill/>
                  </a:rPr>
                  <a:t> </a:t>
                </a:r>
              </a:p>
            </p:txBody>
          </p:sp>
        </mc:Fallback>
      </mc:AlternateContent>
    </p:spTree>
    <p:extLst>
      <p:ext uri="{BB962C8B-B14F-4D97-AF65-F5344CB8AC3E}">
        <p14:creationId xmlns:p14="http://schemas.microsoft.com/office/powerpoint/2010/main" val="94538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2"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37320" t="43105" r="2217" b="21551"/>
          <a:stretch/>
        </p:blipFill>
        <p:spPr bwMode="auto">
          <a:xfrm>
            <a:off x="107504" y="1502533"/>
            <a:ext cx="8928992" cy="2934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179512" y="116632"/>
            <a:ext cx="3168352" cy="1323439"/>
          </a:xfrm>
          <a:prstGeom prst="rect">
            <a:avLst/>
          </a:prstGeom>
        </p:spPr>
        <p:txBody>
          <a:bodyPr wrap="square">
            <a:spAutoFit/>
          </a:bodyPr>
          <a:lstStyle/>
          <a:p>
            <a:pPr lvl="0"/>
            <a:r>
              <a:rPr lang="en-US" sz="4000" b="1" dirty="0">
                <a:latin typeface="Arial" pitchFamily="34" charset="0"/>
                <a:cs typeface="Arial" pitchFamily="34" charset="0"/>
              </a:rPr>
              <a:t>Result and Discussion</a:t>
            </a:r>
            <a:endParaRPr lang="en-US" sz="4000" dirty="0">
              <a:latin typeface="Arial" pitchFamily="34" charset="0"/>
              <a:cs typeface="Arial" pitchFamily="34" charset="0"/>
            </a:endParaRPr>
          </a:p>
        </p:txBody>
      </p:sp>
      <p:sp>
        <p:nvSpPr>
          <p:cNvPr id="2" name="Rectangle 1"/>
          <p:cNvSpPr/>
          <p:nvPr/>
        </p:nvSpPr>
        <p:spPr>
          <a:xfrm>
            <a:off x="107504" y="4437112"/>
            <a:ext cx="8856984" cy="2308324"/>
          </a:xfrm>
          <a:prstGeom prst="rect">
            <a:avLst/>
          </a:prstGeom>
        </p:spPr>
        <p:txBody>
          <a:bodyPr wrap="square">
            <a:spAutoFit/>
          </a:bodyPr>
          <a:lstStyle/>
          <a:p>
            <a:pPr marL="285750" indent="-285750">
              <a:buFont typeface="Wingdings" pitchFamily="2" charset="2"/>
              <a:buChar char="§"/>
            </a:pPr>
            <a:r>
              <a:rPr lang="en-GB" sz="1600" dirty="0">
                <a:latin typeface="Arial" pitchFamily="34" charset="0"/>
                <a:cs typeface="Arial" pitchFamily="34" charset="0"/>
              </a:rPr>
              <a:t>Clay is the main component of the soil surface charge on clay minerals [15]</a:t>
            </a:r>
          </a:p>
          <a:p>
            <a:pPr marL="285750" indent="-285750">
              <a:buFont typeface="Wingdings" pitchFamily="2" charset="2"/>
              <a:buChar char="§"/>
            </a:pPr>
            <a:r>
              <a:rPr lang="en-GB" sz="1600" dirty="0">
                <a:latin typeface="Arial" pitchFamily="34" charset="0"/>
                <a:cs typeface="Arial" pitchFamily="34" charset="0"/>
              </a:rPr>
              <a:t>This indicates that the increase in surface charge activity and also the positive value of </a:t>
            </a:r>
            <a:r>
              <a:rPr lang="en-GB" sz="1600" dirty="0" err="1">
                <a:latin typeface="Arial" pitchFamily="34" charset="0"/>
                <a:cs typeface="Arial" pitchFamily="34" charset="0"/>
              </a:rPr>
              <a:t>ΔpH</a:t>
            </a:r>
            <a:r>
              <a:rPr lang="en-GB" sz="1600" dirty="0">
                <a:latin typeface="Arial" pitchFamily="34" charset="0"/>
                <a:cs typeface="Arial" pitchFamily="34" charset="0"/>
              </a:rPr>
              <a:t> indicates that the soil is dominated by negative charges. Positive or negative </a:t>
            </a:r>
            <a:r>
              <a:rPr lang="en-GB" sz="1600" dirty="0" err="1">
                <a:latin typeface="Arial" pitchFamily="34" charset="0"/>
                <a:cs typeface="Arial" pitchFamily="34" charset="0"/>
              </a:rPr>
              <a:t>ΔpH</a:t>
            </a:r>
            <a:r>
              <a:rPr lang="en-GB" sz="1600" dirty="0">
                <a:latin typeface="Arial" pitchFamily="34" charset="0"/>
                <a:cs typeface="Arial" pitchFamily="34" charset="0"/>
              </a:rPr>
              <a:t> </a:t>
            </a:r>
            <a:r>
              <a:rPr lang="en-US" sz="1600" dirty="0">
                <a:latin typeface="Arial" pitchFamily="34" charset="0"/>
                <a:cs typeface="Arial" pitchFamily="34" charset="0"/>
              </a:rPr>
              <a:t>values </a:t>
            </a:r>
            <a:r>
              <a:rPr lang="en-GB" sz="1600" dirty="0">
                <a:latin typeface="Arial" pitchFamily="34" charset="0"/>
                <a:cs typeface="Arial" pitchFamily="34" charset="0"/>
              </a:rPr>
              <a:t>indicate the presence of positive or negative net charges in colloids, respectively [16].</a:t>
            </a:r>
          </a:p>
          <a:p>
            <a:pPr marL="285750" indent="-285750">
              <a:buFont typeface="Wingdings" pitchFamily="2" charset="2"/>
              <a:buChar char="§"/>
            </a:pPr>
            <a:r>
              <a:rPr lang="en-US" sz="1600" dirty="0">
                <a:latin typeface="Arial" pitchFamily="34" charset="0"/>
                <a:cs typeface="Arial" pitchFamily="34" charset="0"/>
              </a:rPr>
              <a:t>According to </a:t>
            </a:r>
            <a:r>
              <a:rPr lang="en-US" sz="1600" dirty="0" err="1">
                <a:latin typeface="Arial" pitchFamily="34" charset="0"/>
                <a:cs typeface="Arial" pitchFamily="34" charset="0"/>
              </a:rPr>
              <a:t>Mindari</a:t>
            </a:r>
            <a:r>
              <a:rPr lang="en-US" sz="1600" dirty="0">
                <a:latin typeface="Arial" pitchFamily="34" charset="0"/>
                <a:cs typeface="Arial" pitchFamily="34" charset="0"/>
              </a:rPr>
              <a:t> et al., [17] </a:t>
            </a:r>
            <a:r>
              <a:rPr lang="en-US" sz="1600" dirty="0" err="1">
                <a:latin typeface="Arial" pitchFamily="34" charset="0"/>
                <a:cs typeface="Arial" pitchFamily="34" charset="0"/>
              </a:rPr>
              <a:t>complexation</a:t>
            </a:r>
            <a:r>
              <a:rPr lang="en-US" sz="1600" dirty="0">
                <a:latin typeface="Arial" pitchFamily="34" charset="0"/>
                <a:cs typeface="Arial" pitchFamily="34" charset="0"/>
              </a:rPr>
              <a:t> of H</a:t>
            </a:r>
            <a:r>
              <a:rPr lang="en-US" sz="1600" baseline="30000" dirty="0">
                <a:latin typeface="Arial" pitchFamily="34" charset="0"/>
                <a:cs typeface="Arial" pitchFamily="34" charset="0"/>
              </a:rPr>
              <a:t>+</a:t>
            </a:r>
            <a:r>
              <a:rPr lang="en-US" sz="1600" dirty="0">
                <a:latin typeface="Arial" pitchFamily="34" charset="0"/>
                <a:cs typeface="Arial" pitchFamily="34" charset="0"/>
              </a:rPr>
              <a:t> and OH</a:t>
            </a:r>
            <a:r>
              <a:rPr lang="en-US" sz="1600" baseline="30000" dirty="0">
                <a:latin typeface="Arial" pitchFamily="34" charset="0"/>
                <a:cs typeface="Arial" pitchFamily="34" charset="0"/>
              </a:rPr>
              <a:t>-</a:t>
            </a:r>
            <a:r>
              <a:rPr lang="en-US" sz="1600" dirty="0">
                <a:latin typeface="Arial" pitchFamily="34" charset="0"/>
                <a:cs typeface="Arial" pitchFamily="34" charset="0"/>
              </a:rPr>
              <a:t> on the surface of soil particles can affect the absorption of other </a:t>
            </a:r>
            <a:r>
              <a:rPr lang="en-US" sz="1600" dirty="0" err="1">
                <a:latin typeface="Arial" pitchFamily="34" charset="0"/>
                <a:cs typeface="Arial" pitchFamily="34" charset="0"/>
              </a:rPr>
              <a:t>cations</a:t>
            </a:r>
            <a:r>
              <a:rPr lang="en-US" sz="1600" dirty="0">
                <a:latin typeface="Arial" pitchFamily="34" charset="0"/>
                <a:cs typeface="Arial" pitchFamily="34" charset="0"/>
              </a:rPr>
              <a:t> and anions.</a:t>
            </a:r>
          </a:p>
          <a:p>
            <a:pPr marL="285750" indent="-285750">
              <a:buFont typeface="Wingdings" pitchFamily="2" charset="2"/>
              <a:buChar char="§"/>
            </a:pPr>
            <a:r>
              <a:rPr lang="en-US" sz="1600" dirty="0">
                <a:latin typeface="Arial" pitchFamily="34" charset="0"/>
                <a:cs typeface="Arial" pitchFamily="34" charset="0"/>
              </a:rPr>
              <a:t>According to </a:t>
            </a:r>
            <a:r>
              <a:rPr lang="en-US" sz="1600" dirty="0" err="1">
                <a:latin typeface="Arial" pitchFamily="34" charset="0"/>
                <a:cs typeface="Arial" pitchFamily="34" charset="0"/>
              </a:rPr>
              <a:t>Aydin</a:t>
            </a:r>
            <a:r>
              <a:rPr lang="en-US" sz="1600" dirty="0">
                <a:latin typeface="Arial" pitchFamily="34" charset="0"/>
                <a:cs typeface="Arial" pitchFamily="34" charset="0"/>
              </a:rPr>
              <a:t> et al., [18] the increase in EC in the soil is initiated by </a:t>
            </a:r>
            <a:r>
              <a:rPr lang="en-US" sz="1600" dirty="0" err="1">
                <a:latin typeface="Arial" pitchFamily="34" charset="0"/>
                <a:cs typeface="Arial" pitchFamily="34" charset="0"/>
              </a:rPr>
              <a:t>biochar</a:t>
            </a:r>
            <a:r>
              <a:rPr lang="en-US" sz="1600" dirty="0">
                <a:latin typeface="Arial" pitchFamily="34" charset="0"/>
                <a:cs typeface="Arial" pitchFamily="34" charset="0"/>
              </a:rPr>
              <a:t> which carries a negative charge so that it can move in an external electric field with an increase in single-charged ions causing an electric field.</a:t>
            </a:r>
          </a:p>
        </p:txBody>
      </p:sp>
    </p:spTree>
    <p:extLst>
      <p:ext uri="{BB962C8B-B14F-4D97-AF65-F5344CB8AC3E}">
        <p14:creationId xmlns:p14="http://schemas.microsoft.com/office/powerpoint/2010/main" val="403726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774" t="22198" r="10334" b="26077"/>
          <a:stretch/>
        </p:blipFill>
        <p:spPr bwMode="auto">
          <a:xfrm>
            <a:off x="83422" y="72009"/>
            <a:ext cx="5424682" cy="3099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8411" t="11854" r="8881" b="45905"/>
          <a:stretch/>
        </p:blipFill>
        <p:spPr bwMode="auto">
          <a:xfrm>
            <a:off x="83421" y="4297142"/>
            <a:ext cx="5424683" cy="2444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0006" y="3284984"/>
            <a:ext cx="8946489" cy="830997"/>
          </a:xfrm>
          <a:prstGeom prst="rect">
            <a:avLst/>
          </a:prstGeom>
        </p:spPr>
        <p:txBody>
          <a:bodyPr wrap="square">
            <a:spAutoFit/>
          </a:bodyPr>
          <a:lstStyle/>
          <a:p>
            <a:pPr algn="just"/>
            <a:r>
              <a:rPr lang="en-US" sz="1600" dirty="0">
                <a:latin typeface="Arial" pitchFamily="34" charset="0"/>
                <a:cs typeface="Arial" pitchFamily="34" charset="0"/>
              </a:rPr>
              <a:t>3670–3630 and 3600–3200 (</a:t>
            </a:r>
            <a:r>
              <a:rPr lang="en-GB" sz="1600" dirty="0">
                <a:latin typeface="Arial" pitchFamily="34" charset="0"/>
                <a:cs typeface="Arial" pitchFamily="34" charset="0"/>
              </a:rPr>
              <a:t>v O-H from </a:t>
            </a:r>
            <a:r>
              <a:rPr lang="en-GB" sz="1600" dirty="0" err="1">
                <a:latin typeface="Arial" pitchFamily="34" charset="0"/>
                <a:cs typeface="Arial" pitchFamily="34" charset="0"/>
              </a:rPr>
              <a:t>sorbed</a:t>
            </a:r>
            <a:r>
              <a:rPr lang="en-GB" sz="1600" dirty="0">
                <a:latin typeface="Arial" pitchFamily="34" charset="0"/>
                <a:cs typeface="Arial" pitchFamily="34" charset="0"/>
              </a:rPr>
              <a:t> water and hydrogen-bonded </a:t>
            </a:r>
            <a:r>
              <a:rPr lang="en-GB" sz="1600" dirty="0" err="1">
                <a:latin typeface="Arial" pitchFamily="34" charset="0"/>
                <a:cs typeface="Arial" pitchFamily="34" charset="0"/>
              </a:rPr>
              <a:t>biochar</a:t>
            </a:r>
            <a:r>
              <a:rPr lang="en-GB" sz="1600" dirty="0">
                <a:latin typeface="Arial" pitchFamily="34" charset="0"/>
                <a:cs typeface="Arial" pitchFamily="34" charset="0"/>
              </a:rPr>
              <a:t> –OH groups); </a:t>
            </a:r>
            <a:r>
              <a:rPr lang="en-US" sz="1600" dirty="0">
                <a:latin typeface="Arial" pitchFamily="34" charset="0"/>
                <a:cs typeface="Arial" pitchFamily="34" charset="0"/>
              </a:rPr>
              <a:t>1650–1610 and 1610–1580</a:t>
            </a:r>
            <a:r>
              <a:rPr lang="en-GB" sz="1600" dirty="0">
                <a:latin typeface="Arial" pitchFamily="34" charset="0"/>
                <a:cs typeface="Arial" pitchFamily="34" charset="0"/>
              </a:rPr>
              <a:t> (H-O-H bending band of water v</a:t>
            </a:r>
            <a:r>
              <a:rPr lang="en-GB" sz="1600" baseline="-25000" dirty="0">
                <a:latin typeface="Arial" pitchFamily="34" charset="0"/>
                <a:cs typeface="Arial" pitchFamily="34" charset="0"/>
              </a:rPr>
              <a:t>2</a:t>
            </a:r>
            <a:r>
              <a:rPr lang="en-GB" sz="1600" dirty="0">
                <a:latin typeface="Arial" pitchFamily="34" charset="0"/>
                <a:cs typeface="Arial" pitchFamily="34" charset="0"/>
              </a:rPr>
              <a:t> mode and C=C, alkene group); </a:t>
            </a:r>
            <a:r>
              <a:rPr lang="en-US" sz="1600" dirty="0">
                <a:latin typeface="Arial" pitchFamily="34" charset="0"/>
                <a:cs typeface="Arial" pitchFamily="34" charset="0"/>
              </a:rPr>
              <a:t>1140–1000 (</a:t>
            </a:r>
            <a:r>
              <a:rPr lang="en-GB" sz="1600" dirty="0">
                <a:latin typeface="Arial" pitchFamily="34" charset="0"/>
                <a:cs typeface="Arial" pitchFamily="34" charset="0"/>
              </a:rPr>
              <a:t>v (Si-O) from clay minerals associated with </a:t>
            </a:r>
            <a:r>
              <a:rPr lang="en-GB" sz="1600" dirty="0" err="1">
                <a:latin typeface="Arial" pitchFamily="34" charset="0"/>
                <a:cs typeface="Arial" pitchFamily="34" charset="0"/>
              </a:rPr>
              <a:t>biochar</a:t>
            </a:r>
            <a:r>
              <a:rPr lang="en-GB" sz="1600" dirty="0">
                <a:latin typeface="Arial" pitchFamily="34" charset="0"/>
                <a:cs typeface="Arial" pitchFamily="34" charset="0"/>
              </a:rPr>
              <a:t> and minerals) [10].</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val="251771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9701" t="9374" r="10135" b="13040"/>
          <a:stretch/>
        </p:blipFill>
        <p:spPr bwMode="auto">
          <a:xfrm>
            <a:off x="35496" y="7959"/>
            <a:ext cx="6293500"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372199" y="116632"/>
            <a:ext cx="2771791" cy="6555641"/>
          </a:xfrm>
          <a:prstGeom prst="rect">
            <a:avLst/>
          </a:prstGeom>
        </p:spPr>
        <p:txBody>
          <a:bodyPr wrap="square">
            <a:spAutoFit/>
          </a:bodyPr>
          <a:lstStyle/>
          <a:p>
            <a:pPr marL="285750" indent="-285750">
              <a:buFont typeface="Wingdings" pitchFamily="2" charset="2"/>
              <a:buChar char="§"/>
            </a:pPr>
            <a:r>
              <a:rPr lang="en-GB" sz="1500" dirty="0">
                <a:latin typeface="Arial" pitchFamily="34" charset="0"/>
                <a:cs typeface="Arial" pitchFamily="34" charset="0"/>
              </a:rPr>
              <a:t>Glyphosate is an amphoteric small molecule with three polar functional groups. </a:t>
            </a:r>
          </a:p>
          <a:p>
            <a:pPr marL="285750" indent="-285750">
              <a:buFont typeface="Wingdings" pitchFamily="2" charset="2"/>
              <a:buChar char="§"/>
            </a:pPr>
            <a:r>
              <a:rPr lang="en-GB" sz="1500" dirty="0">
                <a:latin typeface="Arial" pitchFamily="34" charset="0"/>
                <a:cs typeface="Arial" pitchFamily="34" charset="0"/>
              </a:rPr>
              <a:t>These are the linearly organized </a:t>
            </a:r>
            <a:r>
              <a:rPr lang="en-GB" sz="1500" dirty="0" err="1">
                <a:latin typeface="Arial" pitchFamily="34" charset="0"/>
                <a:cs typeface="Arial" pitchFamily="34" charset="0"/>
              </a:rPr>
              <a:t>phosphonomethyl</a:t>
            </a:r>
            <a:r>
              <a:rPr lang="en-GB" sz="1500" dirty="0">
                <a:latin typeface="Arial" pitchFamily="34" charset="0"/>
                <a:cs typeface="Arial" pitchFamily="34" charset="0"/>
              </a:rPr>
              <a:t>, amine, and </a:t>
            </a:r>
            <a:r>
              <a:rPr lang="en-GB" sz="1500" dirty="0" err="1">
                <a:latin typeface="Arial" pitchFamily="34" charset="0"/>
                <a:cs typeface="Arial" pitchFamily="34" charset="0"/>
              </a:rPr>
              <a:t>carboxymethyl</a:t>
            </a:r>
            <a:r>
              <a:rPr lang="en-GB" sz="1500" dirty="0">
                <a:latin typeface="Arial" pitchFamily="34" charset="0"/>
                <a:cs typeface="Arial" pitchFamily="34" charset="0"/>
              </a:rPr>
              <a:t> groups. </a:t>
            </a:r>
          </a:p>
          <a:p>
            <a:pPr marL="285750" indent="-285750">
              <a:buFont typeface="Wingdings" pitchFamily="2" charset="2"/>
              <a:buChar char="§"/>
            </a:pPr>
            <a:r>
              <a:rPr lang="en-GB" sz="1500" dirty="0">
                <a:latin typeface="Arial" pitchFamily="34" charset="0"/>
                <a:cs typeface="Arial" pitchFamily="34" charset="0"/>
              </a:rPr>
              <a:t>Glyphosate is an ionic compound (log KOW = 3.20), strongly polar, and soluble in water (10.5 g L</a:t>
            </a:r>
            <a:r>
              <a:rPr lang="en-GB" sz="1500" baseline="30000" dirty="0">
                <a:latin typeface="Arial" pitchFamily="34" charset="0"/>
                <a:cs typeface="Arial" pitchFamily="34" charset="0"/>
              </a:rPr>
              <a:t>-1</a:t>
            </a:r>
            <a:r>
              <a:rPr lang="en-GB" sz="1500" dirty="0">
                <a:latin typeface="Arial" pitchFamily="34" charset="0"/>
                <a:cs typeface="Arial" pitchFamily="34" charset="0"/>
              </a:rPr>
              <a:t> at 20</a:t>
            </a:r>
            <a:r>
              <a:rPr lang="en-GB" sz="1500" baseline="30000" dirty="0">
                <a:latin typeface="Arial" pitchFamily="34" charset="0"/>
                <a:cs typeface="Arial" pitchFamily="34" charset="0"/>
              </a:rPr>
              <a:t>0</a:t>
            </a:r>
            <a:r>
              <a:rPr lang="en-GB" sz="1500" dirty="0">
                <a:latin typeface="Arial" pitchFamily="34" charset="0"/>
                <a:cs typeface="Arial" pitchFamily="34" charset="0"/>
              </a:rPr>
              <a:t>C) due to the presence of those groups in its structure.</a:t>
            </a:r>
          </a:p>
          <a:p>
            <a:pPr marL="285750" indent="-285750">
              <a:buFont typeface="Wingdings" pitchFamily="2" charset="2"/>
              <a:buChar char="§"/>
            </a:pPr>
            <a:r>
              <a:rPr lang="en-GB" sz="1500" dirty="0">
                <a:latin typeface="Arial" pitchFamily="34" charset="0"/>
                <a:cs typeface="Arial" pitchFamily="34" charset="0"/>
              </a:rPr>
              <a:t> Glyphosate is a </a:t>
            </a:r>
            <a:r>
              <a:rPr lang="en-GB" sz="1500" dirty="0" err="1">
                <a:latin typeface="Arial" pitchFamily="34" charset="0"/>
                <a:cs typeface="Arial" pitchFamily="34" charset="0"/>
              </a:rPr>
              <a:t>polyprotic</a:t>
            </a:r>
            <a:r>
              <a:rPr lang="en-GB" sz="1500" dirty="0">
                <a:latin typeface="Arial" pitchFamily="34" charset="0"/>
                <a:cs typeface="Arial" pitchFamily="34" charset="0"/>
              </a:rPr>
              <a:t> acid having four </a:t>
            </a:r>
            <a:r>
              <a:rPr lang="en-GB" sz="1500" dirty="0" err="1">
                <a:latin typeface="Arial" pitchFamily="34" charset="0"/>
                <a:cs typeface="Arial" pitchFamily="34" charset="0"/>
              </a:rPr>
              <a:t>pKa</a:t>
            </a:r>
            <a:r>
              <a:rPr lang="en-GB" sz="1500" dirty="0">
                <a:latin typeface="Arial" pitchFamily="34" charset="0"/>
                <a:cs typeface="Arial" pitchFamily="34" charset="0"/>
              </a:rPr>
              <a:t> values: 0.7, 2.2, 5.9, and 10.6, 8 indicating that the molecule's speciation is affected by the pH of the solution. </a:t>
            </a:r>
          </a:p>
          <a:p>
            <a:pPr marL="285750" indent="-285750">
              <a:buFont typeface="Wingdings" pitchFamily="2" charset="2"/>
              <a:buChar char="§"/>
            </a:pPr>
            <a:r>
              <a:rPr lang="en-GB" sz="1500" dirty="0">
                <a:latin typeface="Arial" pitchFamily="34" charset="0"/>
                <a:cs typeface="Arial" pitchFamily="34" charset="0"/>
              </a:rPr>
              <a:t>AMPA has three </a:t>
            </a:r>
            <a:r>
              <a:rPr lang="en-GB" sz="1500" dirty="0" err="1">
                <a:latin typeface="Arial" pitchFamily="34" charset="0"/>
                <a:cs typeface="Arial" pitchFamily="34" charset="0"/>
              </a:rPr>
              <a:t>pKa</a:t>
            </a:r>
            <a:r>
              <a:rPr lang="en-GB" sz="1500" dirty="0">
                <a:latin typeface="Arial" pitchFamily="34" charset="0"/>
                <a:cs typeface="Arial" pitchFamily="34" charset="0"/>
              </a:rPr>
              <a:t> values: 0.9, 5.6, and 10.2. Monovalent and divalent anions are the most abundant species in soils [19-20].</a:t>
            </a:r>
          </a:p>
        </p:txBody>
      </p:sp>
      <p:sp>
        <p:nvSpPr>
          <p:cNvPr id="4" name="Rectangle 3"/>
          <p:cNvSpPr/>
          <p:nvPr/>
        </p:nvSpPr>
        <p:spPr>
          <a:xfrm>
            <a:off x="-36512" y="5445224"/>
            <a:ext cx="6408711" cy="1477328"/>
          </a:xfrm>
          <a:prstGeom prst="rect">
            <a:avLst/>
          </a:prstGeom>
        </p:spPr>
        <p:txBody>
          <a:bodyPr wrap="square">
            <a:spAutoFit/>
          </a:bodyPr>
          <a:lstStyle/>
          <a:p>
            <a:pPr marL="285750" indent="-285750">
              <a:buFont typeface="Wingdings" pitchFamily="2" charset="2"/>
              <a:buChar char="§"/>
            </a:pPr>
            <a:r>
              <a:rPr lang="en-US" sz="1500" dirty="0">
                <a:latin typeface="Arial" pitchFamily="34" charset="0"/>
                <a:cs typeface="Arial" pitchFamily="34" charset="0"/>
              </a:rPr>
              <a:t>The development of a surface complex via the three </a:t>
            </a:r>
            <a:r>
              <a:rPr lang="en-US" sz="1500" dirty="0" err="1">
                <a:latin typeface="Arial" pitchFamily="34" charset="0"/>
                <a:cs typeface="Arial" pitchFamily="34" charset="0"/>
              </a:rPr>
              <a:t>phosphonate</a:t>
            </a:r>
            <a:r>
              <a:rPr lang="en-US" sz="1500" dirty="0">
                <a:latin typeface="Arial" pitchFamily="34" charset="0"/>
                <a:cs typeface="Arial" pitchFamily="34" charset="0"/>
              </a:rPr>
              <a:t> groups and the coordination of OH, O, NH, and P with the adsorbent surface might occur during the adsorption process [21].</a:t>
            </a:r>
          </a:p>
          <a:p>
            <a:pPr marL="285750" indent="-285750">
              <a:buFont typeface="Wingdings" pitchFamily="2" charset="2"/>
              <a:buChar char="§"/>
            </a:pPr>
            <a:r>
              <a:rPr lang="en-US" sz="1500" dirty="0" err="1">
                <a:latin typeface="Arial" pitchFamily="34" charset="0"/>
                <a:cs typeface="Arial" pitchFamily="34" charset="0"/>
              </a:rPr>
              <a:t>Biochar</a:t>
            </a:r>
            <a:r>
              <a:rPr lang="en-US" sz="1500" dirty="0">
                <a:latin typeface="Arial" pitchFamily="34" charset="0"/>
                <a:cs typeface="Arial" pitchFamily="34" charset="0"/>
              </a:rPr>
              <a:t> can enhance pH, CEC, and SOM due to an increase in negative charge given by the phenol and carboxyl groups and </a:t>
            </a:r>
            <a:r>
              <a:rPr lang="en-US" sz="1500" dirty="0" err="1">
                <a:latin typeface="Arial" pitchFamily="34" charset="0"/>
                <a:cs typeface="Arial" pitchFamily="34" charset="0"/>
              </a:rPr>
              <a:t>biochar's</a:t>
            </a:r>
            <a:r>
              <a:rPr lang="en-US" sz="1500" dirty="0">
                <a:latin typeface="Arial" pitchFamily="34" charset="0"/>
                <a:cs typeface="Arial" pitchFamily="34" charset="0"/>
              </a:rPr>
              <a:t> high carbon content (22-52%) [23.24.25].</a:t>
            </a:r>
          </a:p>
        </p:txBody>
      </p:sp>
    </p:spTree>
    <p:extLst>
      <p:ext uri="{BB962C8B-B14F-4D97-AF65-F5344CB8AC3E}">
        <p14:creationId xmlns:p14="http://schemas.microsoft.com/office/powerpoint/2010/main" val="179632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380" t="35560" r="10577" b="25431"/>
          <a:stretch/>
        </p:blipFill>
        <p:spPr bwMode="auto">
          <a:xfrm>
            <a:off x="2627783" y="90359"/>
            <a:ext cx="6396653" cy="28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5075" t="46875" r="9729" b="22198"/>
          <a:stretch/>
        </p:blipFill>
        <p:spPr bwMode="auto">
          <a:xfrm>
            <a:off x="2627784" y="2924944"/>
            <a:ext cx="6396653" cy="246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7504" y="116632"/>
            <a:ext cx="2520280" cy="6555641"/>
          </a:xfrm>
          <a:prstGeom prst="rect">
            <a:avLst/>
          </a:prstGeom>
        </p:spPr>
        <p:txBody>
          <a:bodyPr wrap="square">
            <a:spAutoFit/>
          </a:bodyPr>
          <a:lstStyle/>
          <a:p>
            <a:pPr marL="285750" indent="-285750">
              <a:buFont typeface="Wingdings" pitchFamily="2" charset="2"/>
              <a:buChar char="§"/>
            </a:pPr>
            <a:r>
              <a:rPr lang="en-US" sz="1500" dirty="0">
                <a:latin typeface="Arial" pitchFamily="34" charset="0"/>
                <a:cs typeface="Arial" pitchFamily="34" charset="0"/>
              </a:rPr>
              <a:t>According to </a:t>
            </a:r>
            <a:r>
              <a:rPr lang="en-US" sz="1500" dirty="0" err="1">
                <a:latin typeface="Arial" pitchFamily="34" charset="0"/>
                <a:cs typeface="Arial" pitchFamily="34" charset="0"/>
              </a:rPr>
              <a:t>Kumari</a:t>
            </a:r>
            <a:r>
              <a:rPr lang="en-US" sz="1500" dirty="0">
                <a:latin typeface="Arial" pitchFamily="34" charset="0"/>
                <a:cs typeface="Arial" pitchFamily="34" charset="0"/>
              </a:rPr>
              <a:t> et al., [26] the high frequency of soil + </a:t>
            </a:r>
            <a:r>
              <a:rPr lang="en-US" sz="1500" dirty="0" err="1">
                <a:latin typeface="Arial" pitchFamily="34" charset="0"/>
                <a:cs typeface="Arial" pitchFamily="34" charset="0"/>
              </a:rPr>
              <a:t>biochar</a:t>
            </a:r>
            <a:r>
              <a:rPr lang="en-US" sz="1500" dirty="0">
                <a:latin typeface="Arial" pitchFamily="34" charset="0"/>
                <a:cs typeface="Arial" pitchFamily="34" charset="0"/>
              </a:rPr>
              <a:t> interactions at higher levels of </a:t>
            </a:r>
            <a:r>
              <a:rPr lang="en-US" sz="1500" dirty="0" err="1">
                <a:latin typeface="Arial" pitchFamily="34" charset="0"/>
                <a:cs typeface="Arial" pitchFamily="34" charset="0"/>
              </a:rPr>
              <a:t>biochar</a:t>
            </a:r>
            <a:r>
              <a:rPr lang="en-US" sz="1500" dirty="0">
                <a:latin typeface="Arial" pitchFamily="34" charset="0"/>
                <a:cs typeface="Arial" pitchFamily="34" charset="0"/>
              </a:rPr>
              <a:t> application, including absorption sites in clay and amorphous oxides, plays an essential role in </a:t>
            </a:r>
            <a:r>
              <a:rPr lang="en-US" sz="1500" dirty="0" err="1">
                <a:latin typeface="Arial" pitchFamily="34" charset="0"/>
                <a:cs typeface="Arial" pitchFamily="34" charset="0"/>
              </a:rPr>
              <a:t>biochar</a:t>
            </a:r>
            <a:r>
              <a:rPr lang="en-US" sz="1500" dirty="0">
                <a:latin typeface="Arial" pitchFamily="34" charset="0"/>
                <a:cs typeface="Arial" pitchFamily="34" charset="0"/>
              </a:rPr>
              <a:t> + soil interactions in the glyphosate adsorption process.</a:t>
            </a:r>
          </a:p>
          <a:p>
            <a:pPr marL="285750" indent="-285750">
              <a:buFont typeface="Wingdings" pitchFamily="2" charset="2"/>
              <a:buChar char="§"/>
            </a:pPr>
            <a:endParaRPr lang="en-US" sz="1500" dirty="0">
              <a:latin typeface="Arial" pitchFamily="34" charset="0"/>
              <a:cs typeface="Arial" pitchFamily="34" charset="0"/>
            </a:endParaRPr>
          </a:p>
          <a:p>
            <a:pPr marL="285750" indent="-285750">
              <a:buFont typeface="Wingdings" pitchFamily="2" charset="2"/>
              <a:buChar char="§"/>
            </a:pPr>
            <a:r>
              <a:rPr lang="en-GB" sz="1500" dirty="0">
                <a:latin typeface="Arial" pitchFamily="34" charset="0"/>
                <a:cs typeface="Arial" pitchFamily="34" charset="0"/>
              </a:rPr>
              <a:t>The isotherm model that is suitable for the adsorption process is selected on a model that has an R</a:t>
            </a:r>
            <a:r>
              <a:rPr lang="en-GB" sz="1500" baseline="30000" dirty="0">
                <a:latin typeface="Arial" pitchFamily="34" charset="0"/>
                <a:cs typeface="Arial" pitchFamily="34" charset="0"/>
              </a:rPr>
              <a:t>2</a:t>
            </a:r>
            <a:r>
              <a:rPr lang="en-GB" sz="1500" dirty="0">
                <a:latin typeface="Arial" pitchFamily="34" charset="0"/>
                <a:cs typeface="Arial" pitchFamily="34" charset="0"/>
              </a:rPr>
              <a:t> value close to one [27]. </a:t>
            </a:r>
          </a:p>
          <a:p>
            <a:pPr marL="285750" indent="-285750">
              <a:buFont typeface="Wingdings" pitchFamily="2" charset="2"/>
              <a:buChar char="§"/>
            </a:pPr>
            <a:endParaRPr lang="en-GB" sz="1500" dirty="0">
              <a:latin typeface="Arial" pitchFamily="34" charset="0"/>
              <a:cs typeface="Arial" pitchFamily="34" charset="0"/>
            </a:endParaRPr>
          </a:p>
          <a:p>
            <a:pPr marL="285750" indent="-285750">
              <a:buFont typeface="Wingdings" pitchFamily="2" charset="2"/>
              <a:buChar char="§"/>
            </a:pPr>
            <a:r>
              <a:rPr lang="en-GB" sz="1500" dirty="0">
                <a:latin typeface="Arial" pitchFamily="34" charset="0"/>
                <a:cs typeface="Arial" pitchFamily="34" charset="0"/>
              </a:rPr>
              <a:t>The higher the coefficient of determination (R</a:t>
            </a:r>
            <a:r>
              <a:rPr lang="en-GB" sz="1500" baseline="30000" dirty="0">
                <a:latin typeface="Arial" pitchFamily="34" charset="0"/>
                <a:cs typeface="Arial" pitchFamily="34" charset="0"/>
              </a:rPr>
              <a:t>2</a:t>
            </a:r>
            <a:r>
              <a:rPr lang="en-GB" sz="1500" dirty="0">
                <a:latin typeface="Arial" pitchFamily="34" charset="0"/>
                <a:cs typeface="Arial" pitchFamily="34" charset="0"/>
              </a:rPr>
              <a:t>) means the better the prediction model of the proposed research model.</a:t>
            </a:r>
            <a:endParaRPr lang="en-US" sz="1500" dirty="0">
              <a:latin typeface="Arial" pitchFamily="34" charset="0"/>
              <a:cs typeface="Arial" pitchFamily="34" charset="0"/>
            </a:endParaRPr>
          </a:p>
        </p:txBody>
      </p:sp>
      <p:sp>
        <p:nvSpPr>
          <p:cNvPr id="3" name="Rectangle 2"/>
          <p:cNvSpPr/>
          <p:nvPr/>
        </p:nvSpPr>
        <p:spPr>
          <a:xfrm>
            <a:off x="2627783" y="5428582"/>
            <a:ext cx="6396654" cy="1477328"/>
          </a:xfrm>
          <a:prstGeom prst="rect">
            <a:avLst/>
          </a:prstGeom>
        </p:spPr>
        <p:txBody>
          <a:bodyPr wrap="square">
            <a:spAutoFit/>
          </a:bodyPr>
          <a:lstStyle/>
          <a:p>
            <a:pPr marL="285750" indent="-285750">
              <a:buFont typeface="Wingdings" pitchFamily="2" charset="2"/>
              <a:buChar char="§"/>
            </a:pPr>
            <a:r>
              <a:rPr lang="en-GB" sz="1500" dirty="0">
                <a:latin typeface="Arial" pitchFamily="34" charset="0"/>
                <a:cs typeface="Arial" pitchFamily="34" charset="0"/>
              </a:rPr>
              <a:t>The Langmuir model depicts soil and glyphosate forming a single layer in the adsorption process. All sites are the same, the soil surface is homogeneous, and the heat of adsorption does not depend on the closure of the surface active sites [28]. </a:t>
            </a:r>
          </a:p>
          <a:p>
            <a:pPr marL="285750" indent="-285750">
              <a:buFont typeface="Wingdings" pitchFamily="2" charset="2"/>
              <a:buChar char="§"/>
            </a:pPr>
            <a:r>
              <a:rPr lang="en-GB" sz="1500" dirty="0">
                <a:latin typeface="Arial" pitchFamily="34" charset="0"/>
                <a:cs typeface="Arial" pitchFamily="34" charset="0"/>
              </a:rPr>
              <a:t>The </a:t>
            </a:r>
            <a:r>
              <a:rPr lang="en-GB" sz="1500" dirty="0" err="1">
                <a:latin typeface="Arial" pitchFamily="34" charset="0"/>
                <a:cs typeface="Arial" pitchFamily="34" charset="0"/>
              </a:rPr>
              <a:t>Freundlich</a:t>
            </a:r>
            <a:r>
              <a:rPr lang="en-GB" sz="1500" dirty="0">
                <a:latin typeface="Arial" pitchFamily="34" charset="0"/>
                <a:cs typeface="Arial" pitchFamily="34" charset="0"/>
              </a:rPr>
              <a:t> model explains that the heterogeneous soil surface forms a multilayer between glyphosate molecules and the soil surface. </a:t>
            </a:r>
            <a:endParaRPr lang="en-US" sz="1500" dirty="0">
              <a:latin typeface="Arial" pitchFamily="34" charset="0"/>
              <a:cs typeface="Arial" pitchFamily="34" charset="0"/>
            </a:endParaRPr>
          </a:p>
        </p:txBody>
      </p:sp>
    </p:spTree>
    <p:extLst>
      <p:ext uri="{BB962C8B-B14F-4D97-AF65-F5344CB8AC3E}">
        <p14:creationId xmlns:p14="http://schemas.microsoft.com/office/powerpoint/2010/main" val="274870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itchFamily="2" charset="2"/>
              <a:buChar char="q"/>
            </a:pPr>
            <a:r>
              <a:rPr lang="en-GB" sz="2000" b="1" dirty="0">
                <a:solidFill>
                  <a:schemeClr val="tx1"/>
                </a:solidFill>
                <a:latin typeface="Arial" pitchFamily="34" charset="0"/>
                <a:cs typeface="Arial" pitchFamily="34" charset="0"/>
              </a:rPr>
              <a:t>Application of 40 t ha</a:t>
            </a:r>
            <a:r>
              <a:rPr lang="en-GB" sz="2000" b="1" baseline="30000" dirty="0">
                <a:solidFill>
                  <a:schemeClr val="tx1"/>
                </a:solidFill>
                <a:latin typeface="Arial" pitchFamily="34" charset="0"/>
                <a:cs typeface="Arial" pitchFamily="34" charset="0"/>
              </a:rPr>
              <a:t>-1</a:t>
            </a:r>
            <a:r>
              <a:rPr lang="en-GB" sz="2000" b="1" dirty="0">
                <a:solidFill>
                  <a:schemeClr val="tx1"/>
                </a:solidFill>
                <a:latin typeface="Arial" pitchFamily="34" charset="0"/>
                <a:cs typeface="Arial" pitchFamily="34" charset="0"/>
              </a:rPr>
              <a:t> of </a:t>
            </a:r>
            <a:r>
              <a:rPr lang="en-GB" sz="2000" b="1" dirty="0" err="1">
                <a:solidFill>
                  <a:schemeClr val="tx1"/>
                </a:solidFill>
                <a:latin typeface="Arial" pitchFamily="34" charset="0"/>
                <a:cs typeface="Arial" pitchFamily="34" charset="0"/>
              </a:rPr>
              <a:t>biochar</a:t>
            </a:r>
            <a:r>
              <a:rPr lang="en-GB" sz="2000" b="1" dirty="0">
                <a:solidFill>
                  <a:schemeClr val="tx1"/>
                </a:solidFill>
                <a:latin typeface="Arial" pitchFamily="34" charset="0"/>
                <a:cs typeface="Arial" pitchFamily="34" charset="0"/>
              </a:rPr>
              <a:t> from young coconut waste on </a:t>
            </a:r>
            <a:r>
              <a:rPr lang="en-GB" sz="2000" b="1" dirty="0" err="1">
                <a:solidFill>
                  <a:schemeClr val="tx1"/>
                </a:solidFill>
                <a:latin typeface="Arial" pitchFamily="34" charset="0"/>
                <a:cs typeface="Arial" pitchFamily="34" charset="0"/>
              </a:rPr>
              <a:t>Inceptisols</a:t>
            </a:r>
            <a:r>
              <a:rPr lang="en-GB" sz="2000" b="1" dirty="0">
                <a:solidFill>
                  <a:schemeClr val="tx1"/>
                </a:solidFill>
                <a:latin typeface="Arial" pitchFamily="34" charset="0"/>
                <a:cs typeface="Arial" pitchFamily="34" charset="0"/>
              </a:rPr>
              <a:t> can increase soil organic matter (SOM) by 9.93%, which affects the increase in negative charge (</a:t>
            </a:r>
            <a:r>
              <a:rPr lang="en-GB" sz="2000" b="1" dirty="0" err="1">
                <a:solidFill>
                  <a:schemeClr val="tx1"/>
                </a:solidFill>
                <a:latin typeface="Arial" pitchFamily="34" charset="0"/>
                <a:cs typeface="Arial" pitchFamily="34" charset="0"/>
              </a:rPr>
              <a:t>ΔpH</a:t>
            </a:r>
            <a:r>
              <a:rPr lang="en-GB" sz="2000" b="1" dirty="0">
                <a:solidFill>
                  <a:schemeClr val="tx1"/>
                </a:solidFill>
                <a:latin typeface="Arial" pitchFamily="34" charset="0"/>
                <a:cs typeface="Arial" pitchFamily="34" charset="0"/>
              </a:rPr>
              <a:t>), pH, and CEC to 1.40; 0.96 and 24.86 </a:t>
            </a:r>
            <a:r>
              <a:rPr lang="en-GB" sz="2000" b="1" dirty="0" err="1">
                <a:solidFill>
                  <a:schemeClr val="tx1"/>
                </a:solidFill>
                <a:latin typeface="Arial" pitchFamily="34" charset="0"/>
                <a:cs typeface="Arial" pitchFamily="34" charset="0"/>
              </a:rPr>
              <a:t>cmol</a:t>
            </a:r>
            <a:r>
              <a:rPr lang="en-GB" sz="2000" b="1" dirty="0">
                <a:solidFill>
                  <a:schemeClr val="tx1"/>
                </a:solidFill>
                <a:latin typeface="Arial" pitchFamily="34" charset="0"/>
                <a:cs typeface="Arial" pitchFamily="34" charset="0"/>
              </a:rPr>
              <a:t> kg</a:t>
            </a:r>
            <a:r>
              <a:rPr lang="en-GB" sz="2000" b="1" baseline="30000" dirty="0">
                <a:solidFill>
                  <a:schemeClr val="tx1"/>
                </a:solidFill>
                <a:latin typeface="Arial" pitchFamily="34" charset="0"/>
                <a:cs typeface="Arial" pitchFamily="34" charset="0"/>
              </a:rPr>
              <a:t>-1</a:t>
            </a:r>
            <a:r>
              <a:rPr lang="en-GB" sz="2000" b="1" dirty="0">
                <a:solidFill>
                  <a:schemeClr val="tx1"/>
                </a:solidFill>
                <a:latin typeface="Arial" pitchFamily="34" charset="0"/>
                <a:cs typeface="Arial" pitchFamily="34" charset="0"/>
              </a:rPr>
              <a:t> which increased their adsorption capacity to glyphosate by 0.87 mg g</a:t>
            </a:r>
            <a:r>
              <a:rPr lang="en-GB" sz="2000" b="1" baseline="30000" dirty="0">
                <a:solidFill>
                  <a:schemeClr val="tx1"/>
                </a:solidFill>
                <a:latin typeface="Arial" pitchFamily="34" charset="0"/>
                <a:cs typeface="Arial" pitchFamily="34" charset="0"/>
              </a:rPr>
              <a:t>-1</a:t>
            </a:r>
            <a:r>
              <a:rPr lang="en-GB" sz="2000" b="1" dirty="0">
                <a:solidFill>
                  <a:schemeClr val="tx1"/>
                </a:solidFill>
                <a:latin typeface="Arial" pitchFamily="34" charset="0"/>
                <a:cs typeface="Arial" pitchFamily="34" charset="0"/>
              </a:rPr>
              <a:t> or 870.27 mg Kg</a:t>
            </a:r>
            <a:r>
              <a:rPr lang="en-GB" sz="2000" b="1" baseline="30000" dirty="0">
                <a:solidFill>
                  <a:schemeClr val="tx1"/>
                </a:solidFill>
                <a:latin typeface="Arial" pitchFamily="34" charset="0"/>
                <a:cs typeface="Arial" pitchFamily="34" charset="0"/>
              </a:rPr>
              <a:t>-1</a:t>
            </a:r>
            <a:r>
              <a:rPr lang="en-GB" sz="2000" b="1" dirty="0">
                <a:solidFill>
                  <a:schemeClr val="tx1"/>
                </a:solidFill>
                <a:latin typeface="Arial" pitchFamily="34" charset="0"/>
                <a:cs typeface="Arial" pitchFamily="34" charset="0"/>
              </a:rPr>
              <a:t> at a pH of 5.07 and a concentration of 100 mg L</a:t>
            </a:r>
            <a:r>
              <a:rPr lang="en-GB" sz="2000" b="1" baseline="30000" dirty="0">
                <a:solidFill>
                  <a:schemeClr val="tx1"/>
                </a:solidFill>
                <a:latin typeface="Arial" pitchFamily="34" charset="0"/>
                <a:cs typeface="Arial" pitchFamily="34" charset="0"/>
              </a:rPr>
              <a:t>-1</a:t>
            </a:r>
            <a:r>
              <a:rPr lang="en-GB" sz="2000" b="1" dirty="0">
                <a:solidFill>
                  <a:schemeClr val="tx1"/>
                </a:solidFill>
                <a:latin typeface="Arial" pitchFamily="34" charset="0"/>
                <a:cs typeface="Arial" pitchFamily="34" charset="0"/>
              </a:rPr>
              <a:t> glyphosate. </a:t>
            </a:r>
          </a:p>
          <a:p>
            <a:pPr marL="342900" indent="-342900">
              <a:buFont typeface="Wingdings" pitchFamily="2" charset="2"/>
              <a:buChar char="q"/>
            </a:pPr>
            <a:endParaRPr lang="en-GB" sz="2000" b="1" dirty="0">
              <a:solidFill>
                <a:schemeClr val="tx1"/>
              </a:solidFill>
              <a:latin typeface="Arial" pitchFamily="34" charset="0"/>
              <a:cs typeface="Arial" pitchFamily="34" charset="0"/>
            </a:endParaRPr>
          </a:p>
          <a:p>
            <a:pPr marL="342900" indent="-342900">
              <a:buFont typeface="Wingdings" pitchFamily="2" charset="2"/>
              <a:buChar char="q"/>
            </a:pPr>
            <a:r>
              <a:rPr lang="en-GB" sz="2000" b="1" dirty="0">
                <a:solidFill>
                  <a:schemeClr val="tx1"/>
                </a:solidFill>
                <a:latin typeface="Arial" pitchFamily="34" charset="0"/>
                <a:cs typeface="Arial" pitchFamily="34" charset="0"/>
              </a:rPr>
              <a:t>The best glyphosate isotherm adsorption occurred at </a:t>
            </a:r>
            <a:r>
              <a:rPr lang="en-GB" sz="2000" b="1" dirty="0" err="1">
                <a:solidFill>
                  <a:schemeClr val="tx1"/>
                </a:solidFill>
                <a:latin typeface="Arial" pitchFamily="34" charset="0"/>
                <a:cs typeface="Arial" pitchFamily="34" charset="0"/>
              </a:rPr>
              <a:t>Inceptisols</a:t>
            </a:r>
            <a:r>
              <a:rPr lang="en-GB" sz="2000" b="1" dirty="0">
                <a:solidFill>
                  <a:schemeClr val="tx1"/>
                </a:solidFill>
                <a:latin typeface="Arial" pitchFamily="34" charset="0"/>
                <a:cs typeface="Arial" pitchFamily="34" charset="0"/>
              </a:rPr>
              <a:t> + 40 t ha</a:t>
            </a:r>
            <a:r>
              <a:rPr lang="en-GB" sz="2000" b="1" baseline="30000" dirty="0">
                <a:solidFill>
                  <a:schemeClr val="tx1"/>
                </a:solidFill>
                <a:latin typeface="Arial" pitchFamily="34" charset="0"/>
                <a:cs typeface="Arial" pitchFamily="34" charset="0"/>
              </a:rPr>
              <a:t>-1 </a:t>
            </a:r>
            <a:r>
              <a:rPr lang="en-GB" sz="2000" b="1" dirty="0">
                <a:solidFill>
                  <a:schemeClr val="tx1"/>
                </a:solidFill>
                <a:latin typeface="Arial" pitchFamily="34" charset="0"/>
                <a:cs typeface="Arial" pitchFamily="34" charset="0"/>
              </a:rPr>
              <a:t>of </a:t>
            </a:r>
            <a:r>
              <a:rPr lang="en-GB" sz="2000" b="1" dirty="0" err="1">
                <a:solidFill>
                  <a:schemeClr val="tx1"/>
                </a:solidFill>
                <a:latin typeface="Arial" pitchFamily="34" charset="0"/>
                <a:cs typeface="Arial" pitchFamily="34" charset="0"/>
              </a:rPr>
              <a:t>biochar</a:t>
            </a:r>
            <a:r>
              <a:rPr lang="en-GB" sz="2000" b="1" dirty="0">
                <a:solidFill>
                  <a:schemeClr val="tx1"/>
                </a:solidFill>
                <a:latin typeface="Arial" pitchFamily="34" charset="0"/>
                <a:cs typeface="Arial" pitchFamily="34" charset="0"/>
              </a:rPr>
              <a:t> from young coconut waste following the Langmuir (R² = 0.9889) and </a:t>
            </a:r>
            <a:r>
              <a:rPr lang="en-GB" sz="2000" b="1" dirty="0" err="1">
                <a:solidFill>
                  <a:schemeClr val="tx1"/>
                </a:solidFill>
                <a:latin typeface="Arial" pitchFamily="34" charset="0"/>
                <a:cs typeface="Arial" pitchFamily="34" charset="0"/>
              </a:rPr>
              <a:t>Freundlich</a:t>
            </a:r>
            <a:r>
              <a:rPr lang="en-GB" sz="2000" b="1" dirty="0">
                <a:solidFill>
                  <a:schemeClr val="tx1"/>
                </a:solidFill>
                <a:latin typeface="Arial" pitchFamily="34" charset="0"/>
                <a:cs typeface="Arial" pitchFamily="34" charset="0"/>
              </a:rPr>
              <a:t> (R</a:t>
            </a:r>
            <a:r>
              <a:rPr lang="en-GB" sz="2000" b="1" baseline="30000" dirty="0">
                <a:solidFill>
                  <a:schemeClr val="tx1"/>
                </a:solidFill>
                <a:latin typeface="Arial" pitchFamily="34" charset="0"/>
                <a:cs typeface="Arial" pitchFamily="34" charset="0"/>
              </a:rPr>
              <a:t>2</a:t>
            </a:r>
            <a:r>
              <a:rPr lang="en-GB" sz="2000" b="1" dirty="0">
                <a:solidFill>
                  <a:schemeClr val="tx1"/>
                </a:solidFill>
                <a:latin typeface="Arial" pitchFamily="34" charset="0"/>
                <a:cs typeface="Arial" pitchFamily="34" charset="0"/>
              </a:rPr>
              <a:t> = 0.9739) models, where the value of </a:t>
            </a:r>
            <a:r>
              <a:rPr lang="en-GB" sz="2000" b="1" dirty="0" err="1">
                <a:solidFill>
                  <a:schemeClr val="tx1"/>
                </a:solidFill>
                <a:latin typeface="Arial" pitchFamily="34" charset="0"/>
                <a:cs typeface="Arial" pitchFamily="34" charset="0"/>
              </a:rPr>
              <a:t>Q</a:t>
            </a:r>
            <a:r>
              <a:rPr lang="en-GB" sz="2000" b="1" baseline="-25000" dirty="0" err="1">
                <a:solidFill>
                  <a:schemeClr val="tx1"/>
                </a:solidFill>
                <a:latin typeface="Arial" pitchFamily="34" charset="0"/>
                <a:cs typeface="Arial" pitchFamily="34" charset="0"/>
              </a:rPr>
              <a:t>m</a:t>
            </a:r>
            <a:r>
              <a:rPr lang="en-GB" sz="2000" b="1" dirty="0">
                <a:solidFill>
                  <a:schemeClr val="tx1"/>
                </a:solidFill>
                <a:latin typeface="Arial" pitchFamily="34" charset="0"/>
                <a:cs typeface="Arial" pitchFamily="34" charset="0"/>
              </a:rPr>
              <a:t> was 19.12 mg Kg</a:t>
            </a:r>
            <a:r>
              <a:rPr lang="en-GB" sz="2000" b="1" baseline="30000" dirty="0">
                <a:solidFill>
                  <a:schemeClr val="tx1"/>
                </a:solidFill>
                <a:latin typeface="Arial" pitchFamily="34" charset="0"/>
                <a:cs typeface="Arial" pitchFamily="34" charset="0"/>
              </a:rPr>
              <a:t>-1</a:t>
            </a:r>
            <a:r>
              <a:rPr lang="en-GB" sz="2000" b="1" dirty="0">
                <a:solidFill>
                  <a:schemeClr val="tx1"/>
                </a:solidFill>
                <a:latin typeface="Arial" pitchFamily="34" charset="0"/>
                <a:cs typeface="Arial" pitchFamily="34" charset="0"/>
              </a:rPr>
              <a:t> and KL was 0.15 L mg</a:t>
            </a:r>
            <a:r>
              <a:rPr lang="en-GB" sz="2000" b="1" baseline="30000" dirty="0">
                <a:solidFill>
                  <a:schemeClr val="tx1"/>
                </a:solidFill>
                <a:latin typeface="Arial" pitchFamily="34" charset="0"/>
                <a:cs typeface="Arial" pitchFamily="34" charset="0"/>
              </a:rPr>
              <a:t>-1</a:t>
            </a:r>
            <a:r>
              <a:rPr lang="en-GB" sz="2000" b="1" dirty="0">
                <a:solidFill>
                  <a:schemeClr val="tx1"/>
                </a:solidFill>
                <a:latin typeface="Arial" pitchFamily="34" charset="0"/>
                <a:cs typeface="Arial" pitchFamily="34" charset="0"/>
              </a:rPr>
              <a:t> while the value of n was of 0.47 and K</a:t>
            </a:r>
            <a:r>
              <a:rPr lang="en-GB" sz="2000" b="1" baseline="-25000" dirty="0">
                <a:solidFill>
                  <a:schemeClr val="tx1"/>
                </a:solidFill>
                <a:latin typeface="Arial" pitchFamily="34" charset="0"/>
                <a:cs typeface="Arial" pitchFamily="34" charset="0"/>
              </a:rPr>
              <a:t>F</a:t>
            </a:r>
            <a:r>
              <a:rPr lang="en-GB" sz="2000" b="1" dirty="0">
                <a:solidFill>
                  <a:schemeClr val="tx1"/>
                </a:solidFill>
                <a:latin typeface="Arial" pitchFamily="34" charset="0"/>
                <a:cs typeface="Arial" pitchFamily="34" charset="0"/>
              </a:rPr>
              <a:t> of 2.54.</a:t>
            </a:r>
          </a:p>
          <a:p>
            <a:pPr marL="342900" indent="-342900">
              <a:buFont typeface="Wingdings" pitchFamily="2" charset="2"/>
              <a:buChar char="q"/>
            </a:pPr>
            <a:endParaRPr lang="en-GB" sz="2000" b="1" dirty="0">
              <a:solidFill>
                <a:schemeClr val="tx1"/>
              </a:solidFill>
              <a:latin typeface="Arial" pitchFamily="34" charset="0"/>
              <a:cs typeface="Arial" pitchFamily="34" charset="0"/>
            </a:endParaRPr>
          </a:p>
          <a:p>
            <a:pPr marL="342900" indent="-342900">
              <a:buFont typeface="Wingdings" pitchFamily="2" charset="2"/>
              <a:buChar char="q"/>
            </a:pPr>
            <a:r>
              <a:rPr lang="en-GB" sz="2000" b="1" dirty="0">
                <a:solidFill>
                  <a:schemeClr val="tx1"/>
                </a:solidFill>
                <a:latin typeface="Arial" pitchFamily="34" charset="0"/>
                <a:cs typeface="Arial" pitchFamily="34" charset="0"/>
              </a:rPr>
              <a:t> This illustrates the ability of </a:t>
            </a:r>
            <a:r>
              <a:rPr lang="en-GB" sz="2000" b="1" dirty="0" err="1">
                <a:solidFill>
                  <a:schemeClr val="tx1"/>
                </a:solidFill>
                <a:latin typeface="Arial" pitchFamily="34" charset="0"/>
                <a:cs typeface="Arial" pitchFamily="34" charset="0"/>
              </a:rPr>
              <a:t>Inceptisols</a:t>
            </a:r>
            <a:r>
              <a:rPr lang="en-GB" sz="2000" b="1" dirty="0">
                <a:solidFill>
                  <a:schemeClr val="tx1"/>
                </a:solidFill>
                <a:latin typeface="Arial" pitchFamily="34" charset="0"/>
                <a:cs typeface="Arial" pitchFamily="34" charset="0"/>
              </a:rPr>
              <a:t> ameliorated with young coconut waste </a:t>
            </a:r>
            <a:r>
              <a:rPr lang="en-GB" sz="2000" b="1" dirty="0" err="1">
                <a:solidFill>
                  <a:schemeClr val="tx1"/>
                </a:solidFill>
                <a:latin typeface="Arial" pitchFamily="34" charset="0"/>
                <a:cs typeface="Arial" pitchFamily="34" charset="0"/>
              </a:rPr>
              <a:t>biochar</a:t>
            </a:r>
            <a:r>
              <a:rPr lang="en-GB" sz="2000" b="1" dirty="0">
                <a:solidFill>
                  <a:schemeClr val="tx1"/>
                </a:solidFill>
                <a:latin typeface="Arial" pitchFamily="34" charset="0"/>
                <a:cs typeface="Arial" pitchFamily="34" charset="0"/>
              </a:rPr>
              <a:t> on the monolayer glyphosate adsorption process. </a:t>
            </a:r>
            <a:endParaRPr lang="en-US" sz="2000" b="1" dirty="0">
              <a:solidFill>
                <a:schemeClr val="tx1"/>
              </a:solidFill>
              <a:latin typeface="Arial" pitchFamily="34" charset="0"/>
              <a:cs typeface="Arial" pitchFamily="34" charset="0"/>
            </a:endParaRPr>
          </a:p>
        </p:txBody>
      </p:sp>
      <p:sp>
        <p:nvSpPr>
          <p:cNvPr id="3" name="Rectangle 2"/>
          <p:cNvSpPr/>
          <p:nvPr/>
        </p:nvSpPr>
        <p:spPr>
          <a:xfrm>
            <a:off x="179512" y="116632"/>
            <a:ext cx="3168352" cy="707886"/>
          </a:xfrm>
          <a:prstGeom prst="rect">
            <a:avLst/>
          </a:prstGeom>
        </p:spPr>
        <p:txBody>
          <a:bodyPr wrap="square">
            <a:spAutoFit/>
          </a:bodyPr>
          <a:lstStyle/>
          <a:p>
            <a:pPr lvl="0"/>
            <a:r>
              <a:rPr lang="en-GB" sz="4000" b="1" dirty="0">
                <a:latin typeface="Arial" pitchFamily="34" charset="0"/>
                <a:cs typeface="Arial" pitchFamily="34" charset="0"/>
              </a:rPr>
              <a:t>Conclusion</a:t>
            </a:r>
            <a:endParaRPr lang="en-US" sz="4000" dirty="0">
              <a:latin typeface="Arial" pitchFamily="34" charset="0"/>
              <a:cs typeface="Arial" pitchFamily="34" charset="0"/>
            </a:endParaRPr>
          </a:p>
        </p:txBody>
      </p:sp>
    </p:spTree>
    <p:extLst>
      <p:ext uri="{BB962C8B-B14F-4D97-AF65-F5344CB8AC3E}">
        <p14:creationId xmlns:p14="http://schemas.microsoft.com/office/powerpoint/2010/main" val="141434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TotalTime>
  <Words>1271</Words>
  <Application>Microsoft Office PowerPoint</Application>
  <PresentationFormat>Tampilan Layar (4:3)</PresentationFormat>
  <Paragraphs>62</Paragraphs>
  <Slides>10</Slides>
  <Notes>0</Notes>
  <HiddenSlides>0</HiddenSlides>
  <MMClips>0</MMClips>
  <ScaleCrop>false</ScaleCrop>
  <HeadingPairs>
    <vt:vector size="4" baseType="variant">
      <vt:variant>
        <vt:lpstr>Tema</vt:lpstr>
      </vt:variant>
      <vt:variant>
        <vt:i4>1</vt:i4>
      </vt:variant>
      <vt:variant>
        <vt:lpstr>Judul Slide</vt:lpstr>
      </vt:variant>
      <vt:variant>
        <vt:i4>10</vt:i4>
      </vt:variant>
    </vt:vector>
  </HeadingPairs>
  <TitlesOfParts>
    <vt:vector size="11" baseType="lpstr">
      <vt:lpstr>Office Theme</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Pengguna Tamu</cp:lastModifiedBy>
  <cp:revision>33</cp:revision>
  <dcterms:created xsi:type="dcterms:W3CDTF">2022-10-08T09:09:52Z</dcterms:created>
  <dcterms:modified xsi:type="dcterms:W3CDTF">2024-02-24T02:40:26Z</dcterms:modified>
</cp:coreProperties>
</file>