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7" r:id="rId4"/>
    <p:sldId id="265" r:id="rId5"/>
    <p:sldId id="276" r:id="rId6"/>
    <p:sldId id="304" r:id="rId7"/>
    <p:sldId id="261" r:id="rId8"/>
    <p:sldId id="263" r:id="rId9"/>
    <p:sldId id="268" r:id="rId10"/>
    <p:sldId id="270" r:id="rId11"/>
    <p:sldId id="271" r:id="rId12"/>
    <p:sldId id="272" r:id="rId13"/>
    <p:sldId id="273" r:id="rId14"/>
    <p:sldId id="286" r:id="rId15"/>
    <p:sldId id="274" r:id="rId16"/>
    <p:sldId id="290" r:id="rId17"/>
    <p:sldId id="291" r:id="rId18"/>
    <p:sldId id="292" r:id="rId19"/>
    <p:sldId id="297" r:id="rId20"/>
    <p:sldId id="293" r:id="rId21"/>
    <p:sldId id="294" r:id="rId22"/>
    <p:sldId id="295" r:id="rId23"/>
    <p:sldId id="296" r:id="rId24"/>
    <p:sldId id="300" r:id="rId25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1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auto"/>
            <a:endParaRPr lang="en-US" strike="noStrike" noProof="1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auto"/>
            <a:endParaRPr lang="en-US" strike="noStrike" noProof="1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750" y="1701800"/>
            <a:ext cx="9212263" cy="1082675"/>
          </a:xfrm>
        </p:spPr>
        <p:txBody>
          <a:bodyPr>
            <a:normAutofit fontScale="90000"/>
          </a:bodyPr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0" i="0" u="none" strike="noStrike" kern="1200" cap="none" spc="0" normalizeH="0" baseline="0" noProof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LAPORAN KEGIATAN JURUSAN ILMU POLITIK TAHUN 2021</a:t>
            </a:r>
            <a:endParaRPr kumimoji="0" lang="en-US" sz="3600" b="0" i="0" u="none" strike="noStrike" kern="1200" cap="none" spc="0" normalizeH="0" baseline="0" noProof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750" y="2927350"/>
            <a:ext cx="9218613" cy="1752600"/>
          </a:xfrm>
        </p:spPr>
        <p:txBody>
          <a:bodyPr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Flowchart: Document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8175" y="0"/>
            <a:ext cx="3248025" cy="3400425"/>
          </a:xfrm>
          <a:prstGeom prst="flowChartDocument">
            <a:avLst/>
          </a:prstGeom>
          <a:solidFill>
            <a:srgbClr val="32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400" strike="noStrike" noProof="1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838200" y="171450"/>
            <a:ext cx="2840038" cy="2370138"/>
          </a:xfrm>
        </p:spPr>
        <p:txBody>
          <a:bodyPr vert="horz" lIns="121920" tIns="60960" rIns="121920" bIns="60960" anchor="ctr" anchorCtr="0"/>
          <a:p>
            <a:pPr defTabSz="914400"/>
            <a:r>
              <a:rPr lang="en-US" altLang="zh-CN" sz="3200">
                <a:solidFill>
                  <a:srgbClr val="FFFFFF"/>
                </a:solidFill>
              </a:rPr>
              <a:t>7. Talkshow tentang Konflik dalam Politik</a:t>
            </a:r>
            <a:endParaRPr lang="en-US" altLang="zh-CN" sz="3200">
              <a:solidFill>
                <a:srgbClr val="FFFFFF"/>
              </a:solidFill>
            </a:endParaRPr>
          </a:p>
        </p:txBody>
      </p:sp>
      <p:pic>
        <p:nvPicPr>
          <p:cNvPr id="12291" name="Picture 3" descr="Timeline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9913" y="639763"/>
            <a:ext cx="4464050" cy="5578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763" y="2074863"/>
            <a:ext cx="2752725" cy="2708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121920" tIns="60960" rIns="121920" bIns="60960" rtlCol="0" anchor="ctr">
            <a:norm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665" b="0" i="0" u="none" strike="noStrike" kern="1200" cap="none" spc="0" normalizeH="0" baseline="0" noProof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8. Bedah Buku </a:t>
            </a:r>
            <a:endParaRPr kumimoji="0" lang="en-US" sz="2665" b="0" i="0" u="none" strike="noStrike" kern="1200" cap="none" spc="0" normalizeH="0" baseline="0" noProof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3" descr="Text, company name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1775" y="962025"/>
            <a:ext cx="5562600" cy="5229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550" y="320675"/>
            <a:ext cx="4332288" cy="6180138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400" strike="noStrike" noProof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88" y="914400"/>
            <a:ext cx="3657600" cy="2887663"/>
          </a:xfrm>
        </p:spPr>
        <p:txBody>
          <a:bodyPr vert="horz" lIns="121920" tIns="60960" rIns="121920" bIns="60960" rtlCol="0" anchor="b">
            <a:normAutofit fontScale="9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800" b="0" i="0" u="none" strike="noStrike" kern="1200" cap="none" spc="0" normalizeH="0" baseline="0" noProof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9. Kegiatan Penyambutan Mahasiswa Baru</a:t>
            </a:r>
            <a:endParaRPr kumimoji="0" lang="en-US" sz="4800" b="0" i="0" u="none" strike="noStrike" kern="1200" cap="none" spc="0" normalizeH="0" baseline="0" noProof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0625" y="3910013"/>
            <a:ext cx="25876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3" descr="Graphical user interface, tex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575" y="492125"/>
            <a:ext cx="5881688" cy="5881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831850" y="263525"/>
            <a:ext cx="10515600" cy="1812925"/>
          </a:xfrm>
        </p:spPr>
        <p:txBody>
          <a:bodyPr anchor="b" anchorCtr="0"/>
          <a:p>
            <a:r>
              <a:rPr lang="en-US" altLang="zh-CN" sz="3600" kern="1200">
                <a:latin typeface="+mj-lt"/>
                <a:ea typeface="+mj-ea"/>
                <a:cs typeface="+mj-cs"/>
              </a:rPr>
              <a:t>HIBAH-HIBAH BERBASIS PRODI</a:t>
            </a:r>
            <a:endParaRPr lang="en-US" altLang="zh-CN" sz="3600" kern="1200">
              <a:latin typeface="+mj-lt"/>
              <a:ea typeface="+mj-ea"/>
              <a:cs typeface="+mj-cs"/>
            </a:endParaRPr>
          </a:p>
        </p:txBody>
      </p:sp>
      <p:sp>
        <p:nvSpPr>
          <p:cNvPr id="15362" name="Text Placeholder 4"/>
          <p:cNvSpPr>
            <a:spLocks noGrp="1"/>
          </p:cNvSpPr>
          <p:nvPr>
            <p:ph type="body" idx="1"/>
          </p:nvPr>
        </p:nvSpPr>
        <p:spPr>
          <a:xfrm>
            <a:off x="831850" y="2576513"/>
            <a:ext cx="10515600" cy="3513137"/>
          </a:xfrm>
        </p:spPr>
        <p:txBody>
          <a:bodyPr anchor="t" anchorCtr="0"/>
          <a:p>
            <a:r>
              <a:rPr lang="en-US" altLang="zh-CN" kern="1200">
                <a:latin typeface="+mn-lt"/>
                <a:ea typeface="+mn-ea"/>
                <a:cs typeface="+mn-cs"/>
              </a:rPr>
              <a:t>1. PPBL</a:t>
            </a:r>
            <a:endParaRPr lang="en-US" altLang="zh-CN" kern="1200">
              <a:latin typeface="+mn-lt"/>
              <a:ea typeface="+mn-ea"/>
              <a:cs typeface="+mn-cs"/>
            </a:endParaRPr>
          </a:p>
          <a:p>
            <a:r>
              <a:rPr lang="en-US" altLang="zh-CN" kern="1200">
                <a:latin typeface="+mn-lt"/>
                <a:ea typeface="+mn-ea"/>
                <a:cs typeface="+mn-cs"/>
              </a:rPr>
              <a:t>2. PKSI</a:t>
            </a:r>
            <a:endParaRPr lang="en-US" altLang="zh-CN" kern="1200">
              <a:latin typeface="+mn-lt"/>
              <a:ea typeface="+mn-ea"/>
              <a:cs typeface="+mn-cs"/>
            </a:endParaRPr>
          </a:p>
          <a:p>
            <a:r>
              <a:rPr lang="en-US" altLang="zh-CN" kern="1200">
                <a:latin typeface="+mn-lt"/>
                <a:ea typeface="+mn-ea"/>
                <a:cs typeface="+mn-cs"/>
              </a:rPr>
              <a:t>3. GKM</a:t>
            </a:r>
            <a:endParaRPr lang="en-US" altLang="zh-CN" kern="1200">
              <a:latin typeface="+mn-lt"/>
              <a:ea typeface="+mn-ea"/>
              <a:cs typeface="+mn-cs"/>
            </a:endParaRPr>
          </a:p>
          <a:p>
            <a:r>
              <a:rPr lang="en-US" altLang="zh-CN" kern="1200">
                <a:latin typeface="+mn-lt"/>
                <a:ea typeface="+mn-ea"/>
                <a:cs typeface="+mn-cs"/>
              </a:rPr>
              <a:t> </a:t>
            </a:r>
            <a:endParaRPr lang="en-US" altLang="zh-CN" kern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en-US" altLang="zh-CN"/>
              <a:t>Informasi tentang Jurusan Ilmu Politik :</a:t>
            </a:r>
            <a:endParaRPr lang="en-US" altLang="zh-CN"/>
          </a:p>
        </p:txBody>
      </p:sp>
      <p:sp>
        <p:nvSpPr>
          <p:cNvPr id="3" name="Rounded Rectangle 2"/>
          <p:cNvSpPr/>
          <p:nvPr/>
        </p:nvSpPr>
        <p:spPr>
          <a:xfrm>
            <a:off x="454025" y="1690688"/>
            <a:ext cx="10979150" cy="3786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en-US" sz="4800" strike="noStrike" noProof="1"/>
              <a:t>Instagram : @jurusanilmupolitik_unand</a:t>
            </a:r>
            <a:endParaRPr lang="en-US" sz="4800" strike="noStrike" noProof="1"/>
          </a:p>
          <a:p>
            <a:pPr algn="ctr" fontAlgn="auto"/>
            <a:r>
              <a:rPr lang="en-US" sz="4800" strike="noStrike" noProof="1"/>
              <a:t>Website :</a:t>
            </a:r>
            <a:endParaRPr lang="en-US" sz="4800" strike="noStrike" noProof="1"/>
          </a:p>
          <a:p>
            <a:pPr algn="ctr" fontAlgn="auto"/>
            <a:r>
              <a:rPr lang="en-US" sz="4800" strike="noStrike" noProof="1"/>
              <a:t>http://ilmupolitik.fisip.unand.ac.id/</a:t>
            </a:r>
            <a:endParaRPr lang="en-US" sz="4800" strike="noStrike" noProof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970915"/>
            <a:ext cx="10515600" cy="618490"/>
          </a:xfrm>
        </p:spPr>
        <p:txBody>
          <a:bodyPr/>
          <a:p>
            <a:r>
              <a:rPr lang="en-US"/>
              <a:t>Tenaga Pengajar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183130"/>
            <a:ext cx="10515600" cy="3906520"/>
          </a:xfrm>
        </p:spPr>
        <p:txBody>
          <a:bodyPr/>
          <a:p>
            <a:r>
              <a:rPr lang="en-US"/>
              <a:t>1. Jumlah dosen 13</a:t>
            </a:r>
            <a:endParaRPr lang="en-US"/>
          </a:p>
          <a:p>
            <a:r>
              <a:rPr lang="en-US"/>
              <a:t>	a. Doktor : 4 Orang</a:t>
            </a:r>
            <a:endParaRPr lang="en-US"/>
          </a:p>
          <a:p>
            <a:r>
              <a:rPr lang="en-US"/>
              <a:t>	c. Sekolah : 7 Orang</a:t>
            </a:r>
            <a:endParaRPr lang="en-US"/>
          </a:p>
          <a:p>
            <a:r>
              <a:rPr lang="en-US"/>
              <a:t>	b. Magister : 2</a:t>
            </a:r>
            <a:endParaRPr lang="en-US"/>
          </a:p>
          <a:p>
            <a:r>
              <a:rPr lang="en-US"/>
              <a:t>2. Lektor Kepala : 4</a:t>
            </a:r>
            <a:endParaRPr lang="en-US"/>
          </a:p>
          <a:p>
            <a:r>
              <a:rPr lang="en-US"/>
              <a:t>3. Lektor : 6</a:t>
            </a:r>
            <a:endParaRPr lang="en-US"/>
          </a:p>
          <a:p>
            <a:r>
              <a:rPr lang="en-US"/>
              <a:t>4. Asisten Ahli : 1</a:t>
            </a:r>
            <a:endParaRPr lang="en-US"/>
          </a:p>
          <a:p>
            <a:r>
              <a:rPr lang="en-US"/>
              <a:t>5. PNS : 1</a:t>
            </a:r>
            <a:endParaRPr lang="en-US"/>
          </a:p>
          <a:p>
            <a:r>
              <a:rPr lang="en-US"/>
              <a:t>6. Kontrak : 1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Daya Tampung jurusan</a:t>
            </a:r>
            <a:endParaRPr lang="en-US"/>
          </a:p>
        </p:txBody>
      </p:sp>
      <p:pic>
        <p:nvPicPr>
          <p:cNvPr id="11" name="image10.jpeg"/>
          <p:cNvPicPr>
            <a:picLocks noChangeAspect="1"/>
          </p:cNvPicPr>
          <p:nvPr>
            <p:ph idx="1"/>
          </p:nvPr>
        </p:nvPicPr>
        <p:blipFill>
          <a:blip r:embed="rId1" cstate="print"/>
          <a:srcRect t="35897" r="41896" b="27000"/>
          <a:stretch>
            <a:fillRect/>
          </a:stretch>
        </p:blipFill>
        <p:spPr>
          <a:xfrm>
            <a:off x="737870" y="1010920"/>
            <a:ext cx="6451600" cy="42741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Peminat</a:t>
            </a:r>
            <a:endParaRPr lang="en-US"/>
          </a:p>
        </p:txBody>
      </p:sp>
      <p:graphicFrame>
        <p:nvGraphicFramePr>
          <p:cNvPr id="4" name="Table 3"/>
          <p:cNvGraphicFramePr/>
          <p:nvPr/>
        </p:nvGraphicFramePr>
        <p:xfrm>
          <a:off x="6096000" y="1555623"/>
          <a:ext cx="0" cy="452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0"/>
                <a:gridCol w="0"/>
                <a:gridCol w="0"/>
                <a:gridCol w="0"/>
                <a:gridCol w="0"/>
                <a:gridCol w="0"/>
                <a:gridCol w="0"/>
                <a:gridCol w="0"/>
              </a:tblGrid>
              <a:tr h="179070"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Studi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58775">
                <a:tc vMerge="1">
                  <a:tcPr>
                    <a:lnB cap="flat">
                      <a:noFill/>
                    </a:lnB>
                  </a:tcPr>
                </a:tc>
                <a:tc vMerge="1">
                  <a:tcPr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Peminat</a:t>
                      </a:r>
                      <a:endParaRPr lang="en-US" sz="2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Peminat</a:t>
                      </a:r>
                      <a:endParaRPr lang="en-US" sz="2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Peminat</a:t>
                      </a:r>
                      <a:endParaRPr lang="en-US" sz="2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Peminat</a:t>
                      </a:r>
                      <a:endParaRPr lang="en-US" sz="2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Peminat</a:t>
                      </a:r>
                      <a:endParaRPr lang="en-US" sz="2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Peminat</a:t>
                      </a:r>
                      <a:endParaRPr lang="en-US" sz="2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03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Sosiologi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2.307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2.106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2.064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1.620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841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1.100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7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Antropologi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1.157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1.016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1.581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1.090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3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 Politik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1.923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1.821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2.408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1.296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859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1.064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64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Administrasi Negara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4.492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3.713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4.806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2.470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1.737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1.822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 Komunikasi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4.058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3.875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4.943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2.722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2.413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2.792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Hubungan Internasional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2.180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1.899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2.641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1.753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1.372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1.602</a:t>
                      </a:r>
                      <a:endParaRPr lang="en-US" sz="3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5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16.117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14.430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18.443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10.951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7.882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9.124</a:t>
                      </a:r>
                      <a:endParaRPr lang="en-US" sz="300" b="1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image11.jpeg"/>
          <p:cNvPicPr>
            <a:picLocks noChangeAspect="1"/>
          </p:cNvPicPr>
          <p:nvPr>
            <p:ph idx="1"/>
          </p:nvPr>
        </p:nvPicPr>
        <p:blipFill>
          <a:blip r:embed="rId1" cstate="print"/>
          <a:srcRect t="39308" r="41116" b="31436"/>
          <a:stretch>
            <a:fillRect/>
          </a:stretch>
        </p:blipFill>
        <p:spPr>
          <a:xfrm>
            <a:off x="610235" y="1156335"/>
            <a:ext cx="9707880" cy="501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Mahasiswa Berwirausaha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Ada 12 Orang mhs yang berwirausaha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Lulus Seleksi</a:t>
            </a:r>
            <a:endParaRPr lang="en-US"/>
          </a:p>
        </p:txBody>
      </p:sp>
      <p:pic>
        <p:nvPicPr>
          <p:cNvPr id="15" name="image12.jpeg"/>
          <p:cNvPicPr>
            <a:picLocks noChangeAspect="1"/>
          </p:cNvPicPr>
          <p:nvPr>
            <p:ph idx="1"/>
          </p:nvPr>
        </p:nvPicPr>
        <p:blipFill>
          <a:blip r:embed="rId1" cstate="print"/>
          <a:srcRect t="41526" r="50231" b="28269"/>
          <a:stretch>
            <a:fillRect/>
          </a:stretch>
        </p:blipFill>
        <p:spPr>
          <a:xfrm>
            <a:off x="609600" y="888365"/>
            <a:ext cx="7789545" cy="50184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400" strike="noStrike" noProof="1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7637" y="1417638"/>
            <a:ext cx="6875463" cy="404018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400" strike="noStrike" noProof="1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59544" y="2659856"/>
            <a:ext cx="4356100" cy="404018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400" strike="noStrike" noProof="1"/>
          </a:p>
        </p:txBody>
      </p:sp>
      <p:pic>
        <p:nvPicPr>
          <p:cNvPr id="4100" name="Picture 3" descr="A group of people sitting together&#10;&#10;Description automatically generated with medium confidence"/>
          <p:cNvPicPr>
            <a:picLocks noChangeAspect="1"/>
          </p:cNvPicPr>
          <p:nvPr/>
        </p:nvPicPr>
        <p:blipFill>
          <a:blip r:embed="rId1"/>
          <a:srcRect l="7610" r="13174"/>
          <a:stretch>
            <a:fillRect/>
          </a:stretch>
        </p:blipFill>
        <p:spPr>
          <a:xfrm>
            <a:off x="3811588" y="-19050"/>
            <a:ext cx="8159750" cy="6875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712" y="1201738"/>
            <a:ext cx="4808538" cy="4087813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en-US" sz="2400" strike="noStrike" noProof="1" dirty="0"/>
          </a:p>
        </p:txBody>
      </p:sp>
      <p:sp>
        <p:nvSpPr>
          <p:cNvPr id="4102" name="Title 1"/>
          <p:cNvSpPr>
            <a:spLocks noGrp="1"/>
          </p:cNvSpPr>
          <p:nvPr>
            <p:ph type="title"/>
          </p:nvPr>
        </p:nvSpPr>
        <p:spPr>
          <a:xfrm>
            <a:off x="534988" y="2951163"/>
            <a:ext cx="3051175" cy="3530600"/>
          </a:xfrm>
        </p:spPr>
        <p:txBody>
          <a:bodyPr vert="horz" lIns="121920" tIns="60960" rIns="121920" bIns="60960" anchor="t" anchorCtr="0"/>
          <a:p>
            <a:pPr algn="r" defTabSz="914400"/>
            <a:r>
              <a:rPr lang="en-US" altLang="zh-CN" sz="4000">
                <a:solidFill>
                  <a:srgbClr val="FFFFFF"/>
                </a:solidFill>
              </a:rPr>
              <a:t>The Squad of Political Science</a:t>
            </a:r>
            <a:endParaRPr lang="en-US" altLang="zh-CN" sz="4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Keketatan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/>
              <a:t>a. 2016 : 34.34 %</a:t>
            </a:r>
            <a:endParaRPr lang="en-US"/>
          </a:p>
          <a:p>
            <a:pPr marL="0" indent="0">
              <a:buNone/>
            </a:pPr>
            <a:r>
              <a:rPr lang="en-US"/>
              <a:t>b. 2017 : 18.33</a:t>
            </a:r>
            <a:endParaRPr lang="en-US"/>
          </a:p>
          <a:p>
            <a:pPr marL="0" indent="0">
              <a:buNone/>
            </a:pPr>
            <a:r>
              <a:rPr lang="en-US"/>
              <a:t>c. 2018 : 22.33</a:t>
            </a:r>
            <a:endParaRPr lang="en-US"/>
          </a:p>
          <a:p>
            <a:pPr marL="0" indent="0">
              <a:buNone/>
            </a:pPr>
            <a:r>
              <a:rPr lang="en-US"/>
              <a:t>d. 2019 : 11.78</a:t>
            </a:r>
            <a:endParaRPr lang="en-US"/>
          </a:p>
          <a:p>
            <a:pPr marL="0" indent="0">
              <a:buNone/>
            </a:pPr>
            <a:r>
              <a:rPr lang="en-US"/>
              <a:t>e. 2020 : 16.39</a:t>
            </a:r>
            <a:endParaRPr lang="en-US"/>
          </a:p>
          <a:p>
            <a:pPr marL="0" indent="0">
              <a:buNone/>
            </a:pPr>
            <a:r>
              <a:rPr lang="en-US"/>
              <a:t>f. 2021 ; 9.50 </a:t>
            </a:r>
            <a:endParaRPr lang="en-US"/>
          </a:p>
        </p:txBody>
      </p:sp>
      <p:graphicFrame>
        <p:nvGraphicFramePr>
          <p:cNvPr id="4" name="Table 3"/>
          <p:cNvGraphicFramePr/>
          <p:nvPr/>
        </p:nvGraphicFramePr>
        <p:xfrm>
          <a:off x="6096000" y="2506980"/>
          <a:ext cx="0" cy="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0"/>
                <a:gridCol w="0"/>
                <a:gridCol w="0"/>
                <a:gridCol w="0"/>
                <a:gridCol w="0"/>
                <a:gridCol w="0"/>
                <a:gridCol w="0"/>
                <a:gridCol w="0"/>
              </a:tblGrid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 Politik</a:t>
                      </a:r>
                      <a:endParaRPr lang="en-US" sz="11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34,34</a:t>
                      </a:r>
                      <a:endParaRPr lang="en-US" sz="10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18,33</a:t>
                      </a:r>
                      <a:endParaRPr lang="en-US" sz="10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22,30</a:t>
                      </a:r>
                      <a:endParaRPr lang="en-US" sz="10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11,78</a:t>
                      </a:r>
                      <a:endParaRPr lang="en-US" sz="10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7,88</a:t>
                      </a:r>
                      <a:endParaRPr lang="en-US" sz="10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9,50</a:t>
                      </a:r>
                      <a:endParaRPr lang="en-US" sz="10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Data mahasiswa Baru</a:t>
            </a:r>
            <a:endParaRPr lang="en-US"/>
          </a:p>
        </p:txBody>
      </p:sp>
      <p:pic>
        <p:nvPicPr>
          <p:cNvPr id="19" name="image14.jpeg"/>
          <p:cNvPicPr>
            <a:picLocks noChangeAspect="1"/>
          </p:cNvPicPr>
          <p:nvPr>
            <p:ph idx="1"/>
          </p:nvPr>
        </p:nvPicPr>
        <p:blipFill>
          <a:blip r:embed="rId1" cstate="print"/>
          <a:srcRect t="38115" r="42009" b="31449"/>
          <a:stretch>
            <a:fillRect/>
          </a:stretch>
        </p:blipFill>
        <p:spPr>
          <a:xfrm>
            <a:off x="868045" y="1191260"/>
            <a:ext cx="7544435" cy="47783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Rata-rata IPK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IPK : 3.31</a:t>
            </a:r>
            <a:endParaRPr lang="en-US"/>
          </a:p>
          <a:p>
            <a:pPr marL="0" indent="0">
              <a:buNone/>
            </a:pPr>
            <a:r>
              <a:rPr lang="en-US"/>
              <a:t>Masa Studi : 5 tahun 0 Bulan</a:t>
            </a:r>
            <a:endParaRPr lang="en-US"/>
          </a:p>
        </p:txBody>
      </p:sp>
      <p:graphicFrame>
        <p:nvGraphicFramePr>
          <p:cNvPr id="4" name="Table 3"/>
          <p:cNvGraphicFramePr/>
          <p:nvPr/>
        </p:nvGraphicFramePr>
        <p:xfrm>
          <a:off x="6096000" y="3177540"/>
          <a:ext cx="0" cy="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0"/>
                <a:gridCol w="0"/>
                <a:gridCol w="0"/>
                <a:gridCol w="0"/>
                <a:gridCol w="0"/>
                <a:gridCol w="0"/>
              </a:tblGrid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</a:t>
                      </a:r>
                      <a:endParaRPr lang="en-US" sz="11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en-US" sz="11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</a:t>
                      </a:r>
                      <a:endParaRPr lang="en-US" sz="10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</a:t>
                      </a:r>
                      <a:endParaRPr lang="en-US" sz="10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  <a:endParaRPr lang="en-US" sz="10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  <a:endParaRPr lang="en-US" sz="1100" b="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004888" y="482600"/>
            <a:ext cx="10515600" cy="1657350"/>
          </a:xfrm>
        </p:spPr>
        <p:txBody>
          <a:bodyPr anchor="b" anchorCtr="0"/>
          <a:p>
            <a:r>
              <a:rPr lang="en-US" altLang="zh-CN" sz="4800" kern="1200">
                <a:latin typeface="+mj-lt"/>
                <a:ea typeface="+mj-ea"/>
                <a:cs typeface="+mj-cs"/>
              </a:rPr>
              <a:t>Rencana Program Kerja Tahun 2022</a:t>
            </a:r>
            <a:endParaRPr lang="en-US" altLang="zh-CN" sz="4800" kern="1200">
              <a:latin typeface="+mj-lt"/>
              <a:ea typeface="+mj-ea"/>
              <a:cs typeface="+mj-cs"/>
            </a:endParaRPr>
          </a:p>
        </p:txBody>
      </p:sp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>
          <a:xfrm>
            <a:off x="769938" y="2360613"/>
            <a:ext cx="10577512" cy="3729037"/>
          </a:xfrm>
        </p:spPr>
        <p:txBody>
          <a:bodyPr anchor="t" anchorCtr="0"/>
          <a:p>
            <a:r>
              <a:rPr lang="en-US" altLang="zh-CN" kern="1200">
                <a:latin typeface="+mn-lt"/>
                <a:ea typeface="+mn-ea"/>
                <a:cs typeface="+mn-cs"/>
              </a:rPr>
              <a:t>1. Persiapan Akreditasi</a:t>
            </a:r>
            <a:endParaRPr lang="en-US" altLang="zh-CN" kern="1200">
              <a:latin typeface="+mn-lt"/>
              <a:ea typeface="+mn-ea"/>
              <a:cs typeface="+mn-cs"/>
            </a:endParaRPr>
          </a:p>
          <a:p>
            <a:r>
              <a:rPr lang="en-US" altLang="zh-CN" kern="1200">
                <a:latin typeface="+mn-lt"/>
                <a:ea typeface="+mn-ea"/>
                <a:cs typeface="+mn-cs"/>
              </a:rPr>
              <a:t>2. Road Show dalam dan luar kota</a:t>
            </a:r>
            <a:endParaRPr lang="en-US" altLang="zh-CN" kern="1200">
              <a:latin typeface="+mn-lt"/>
              <a:ea typeface="+mn-ea"/>
              <a:cs typeface="+mn-cs"/>
            </a:endParaRPr>
          </a:p>
          <a:p>
            <a:r>
              <a:rPr lang="en-US" altLang="zh-CN" kern="1200">
                <a:latin typeface="+mn-lt"/>
                <a:ea typeface="+mn-ea"/>
                <a:cs typeface="+mn-cs"/>
              </a:rPr>
              <a:t>3. Penguatan dan Pengembangan SCL</a:t>
            </a:r>
            <a:endParaRPr lang="en-US" altLang="zh-CN" kern="1200">
              <a:latin typeface="+mn-lt"/>
              <a:ea typeface="+mn-ea"/>
              <a:cs typeface="+mn-cs"/>
            </a:endParaRPr>
          </a:p>
          <a:p>
            <a:r>
              <a:rPr lang="en-US" altLang="zh-CN" kern="1200">
                <a:latin typeface="+mn-lt"/>
                <a:ea typeface="+mn-ea"/>
                <a:cs typeface="+mn-cs"/>
              </a:rPr>
              <a:t>4. Lokakarya CBM dan OBA</a:t>
            </a:r>
            <a:endParaRPr lang="en-US" altLang="zh-CN" kern="1200">
              <a:latin typeface="+mn-lt"/>
              <a:ea typeface="+mn-ea"/>
              <a:cs typeface="+mn-cs"/>
            </a:endParaRPr>
          </a:p>
          <a:p>
            <a:r>
              <a:rPr lang="en-US" altLang="zh-CN" kern="1200">
                <a:latin typeface="+mn-lt"/>
                <a:ea typeface="+mn-ea"/>
                <a:cs typeface="+mn-cs"/>
              </a:rPr>
              <a:t>5. Pelatihan PKM </a:t>
            </a:r>
            <a:endParaRPr lang="en-US" altLang="zh-CN" kern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en-US" altLang="zh-CN"/>
              <a:t>Kegiatan Jurusan Ilmu Politik Tahun 2021</a:t>
            </a:r>
            <a:endParaRPr lang="en-US" altLang="zh-CN"/>
          </a:p>
        </p:txBody>
      </p:sp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609600" y="952500"/>
            <a:ext cx="10972800" cy="5801995"/>
          </a:xfrm>
        </p:spPr>
        <p:txBody>
          <a:bodyPr anchor="t" anchorCtr="0"/>
          <a:p>
            <a:pPr marL="0" indent="0">
              <a:buNone/>
            </a:pPr>
            <a:r>
              <a:rPr lang="en-US" altLang="zh-CN"/>
              <a:t>1. Road Show Dalam Provinsi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2. Sekolah Kepemimpinan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3. Kegiatan Pengabdian berbasis prodi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4. Lokakarya RPS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5. Pelatihan Penggunaan Ilearn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6. Pelatihan Penelusuran sitasi dan referensi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7. Talkshow Konflik dalam politik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8. Beda Buku Kompleksitas Demokrasi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9. Kegiatan Academic preparation on pandemic era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10. Update Website Jurusan</a:t>
            </a:r>
            <a:endParaRPr lang="en-US" alt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163638"/>
          </a:xfrm>
        </p:spPr>
        <p:txBody>
          <a:bodyPr anchor="ctr" anchorCtr="0"/>
          <a:p>
            <a:r>
              <a:rPr lang="en-US" altLang="zh-CN"/>
              <a:t>1. Kegiatan Road Show Jurusan</a:t>
            </a:r>
            <a:br>
              <a:rPr lang="en-US" altLang="zh-CN"/>
            </a:br>
            <a:r>
              <a:rPr lang="en-US" altLang="zh-CN"/>
              <a:t>(SMA 1 &amp; 3 Tanah Datar, SMA 1 Painan)</a:t>
            </a:r>
            <a:endParaRPr lang="en-US" altLang="zh-CN"/>
          </a:p>
        </p:txBody>
      </p:sp>
      <p:pic>
        <p:nvPicPr>
          <p:cNvPr id="7170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631950"/>
            <a:ext cx="5384800" cy="4038600"/>
          </a:xfrm>
        </p:spPr>
      </p:pic>
      <p:pic>
        <p:nvPicPr>
          <p:cNvPr id="717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631950"/>
            <a:ext cx="5384800" cy="4038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en-US" altLang="zh-CN"/>
              <a:t>1. Sekolah Kepemimpinan</a:t>
            </a:r>
            <a:endParaRPr lang="en-US" altLang="zh-CN"/>
          </a:p>
        </p:txBody>
      </p:sp>
      <p:pic>
        <p:nvPicPr>
          <p:cNvPr id="614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16038" y="1174750"/>
            <a:ext cx="4725987" cy="4953000"/>
          </a:xfrm>
        </p:spPr>
      </p:pic>
      <p:pic>
        <p:nvPicPr>
          <p:cNvPr id="614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0650" y="1174750"/>
            <a:ext cx="4837113" cy="50466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88" y="1460500"/>
            <a:ext cx="3098800" cy="333851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121920" tIns="60960" rIns="121920" bIns="60960" rtlCol="0" anchor="ctr">
            <a:norm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0" i="0" u="none" strike="noStrike" kern="1200" cap="none" spc="0" normalizeH="0" baseline="0" noProof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 </a:t>
            </a:r>
            <a:r>
              <a:rPr kumimoji="0" lang="en-US" sz="1600" b="0" i="0" u="none" strike="noStrike" kern="1200" cap="none" spc="0" normalizeH="0" baseline="0" noProof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Pengabdian</a:t>
            </a:r>
            <a:r>
              <a:rPr kumimoji="0" lang="en-US" sz="1600" b="0" i="0" u="none" strike="noStrike" kern="1200" cap="none" spc="0" normalizeH="0" baseline="0" noProof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Jurusan</a:t>
            </a:r>
            <a:r>
              <a:rPr kumimoji="0" lang="en-US" sz="1600" b="0" i="0" u="none" strike="noStrike" kern="1200" cap="none" spc="0" normalizeH="0" baseline="0" noProof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</a:t>
            </a:r>
            <a:r>
              <a:rPr kumimoji="0" lang="en-US" sz="1600" b="0" i="0" u="none" strike="noStrike" kern="1200" cap="none" spc="0" normalizeH="0" baseline="0" noProof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DPD </a:t>
            </a:r>
            <a:r>
              <a:rPr kumimoji="0" lang="en-US" sz="1600" b="0" i="0" u="none" strike="noStrike" kern="1200" cap="none" spc="0" normalizeH="0" baseline="0" noProof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Golkar</a:t>
            </a:r>
            <a:r>
              <a:rPr kumimoji="0" lang="en-US" sz="1600" b="0" i="0" u="none" strike="noStrike" kern="1200" cap="none" spc="0" normalizeH="0" baseline="0" noProof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35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35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35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35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35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35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35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kumimoji="0" lang="en-US" sz="1335" b="0" i="0" u="none" strike="noStrike" kern="1200" cap="none" spc="0" normalizeH="0" baseline="0" noProof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4" descr="A group of people posing for a photo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8600" y="1227138"/>
            <a:ext cx="7188200" cy="440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itle 1"/>
          <p:cNvSpPr>
            <a:spLocks noGrp="1"/>
          </p:cNvSpPr>
          <p:nvPr/>
        </p:nvSpPr>
        <p:spPr>
          <a:xfrm>
            <a:off x="779463" y="360363"/>
            <a:ext cx="10972800" cy="5826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>
              <a:spcAft>
                <a:spcPts val="600"/>
              </a:spcAft>
            </a:pPr>
            <a:endParaRPr lang="en-US" altLang="zh-CN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itle 4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en-US" altLang="zh-CN"/>
              <a:t>4. Lokakarya RPS</a:t>
            </a:r>
            <a:endParaRPr lang="en-US" altLang="zh-CN"/>
          </a:p>
        </p:txBody>
      </p:sp>
      <p:pic>
        <p:nvPicPr>
          <p:cNvPr id="9218" name="Content Placeholder 3" descr="A group of people wearing mask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1"/>
          <a:srcRect t="16652" b="8350"/>
          <a:stretch>
            <a:fillRect/>
          </a:stretch>
        </p:blipFill>
        <p:spPr>
          <a:xfrm>
            <a:off x="1838325" y="1508125"/>
            <a:ext cx="7948613" cy="499268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Title 2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en-US" altLang="zh-CN"/>
              <a:t>5. Pelatihan Penggunaan I-Learn</a:t>
            </a:r>
            <a:endParaRPr lang="en-US" altLang="zh-CN"/>
          </a:p>
        </p:txBody>
      </p:sp>
      <p:pic>
        <p:nvPicPr>
          <p:cNvPr id="10242" name="Content Placeholder 3" descr="A picture containing graphical user interfac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73188" y="1071563"/>
            <a:ext cx="8896350" cy="56102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4425" y="1784350"/>
            <a:ext cx="4087813" cy="2889250"/>
          </a:xfrm>
          <a:solidFill>
            <a:schemeClr val="lt1"/>
          </a:solidFill>
          <a:ln w="12700">
            <a:solidFill>
              <a:schemeClr val="dk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1920" tIns="60960" rIns="121920" bIns="60960" rtlCol="0" anchor="b">
            <a:normAutofit fontScale="9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665" b="0" i="0" u="none" strike="noStrike" kern="1200" cap="none" spc="0" normalizeH="0" baseline="0" noProof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6. Pelatihan Penelusuran Sitasi dan Referensi</a:t>
            </a:r>
            <a:endParaRPr kumimoji="0" lang="en-US" sz="4665" b="0" i="0" u="none" strike="noStrike" kern="1200" cap="none" spc="0" normalizeH="0" baseline="0" noProof="1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: Shap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 flipV="1">
            <a:off x="0" y="0"/>
            <a:ext cx="7188200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r>
              <a:rPr lang="en-US" sz="2400" strike="noStrike" noProof="1"/>
              <a:t>66</a:t>
            </a:r>
            <a:endParaRPr lang="en-US" sz="2400" strike="noStrike" noProof="1"/>
          </a:p>
        </p:txBody>
      </p:sp>
      <p:pic>
        <p:nvPicPr>
          <p:cNvPr id="4" name="Picture 3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1"/>
          <a:srcRect r="330" b="-3"/>
          <a:stretch>
            <a:fillRect/>
          </a:stretch>
        </p:blipFill>
        <p:spPr>
          <a:xfrm>
            <a:off x="0" y="722630"/>
            <a:ext cx="7028178" cy="613537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1991</Words>
  <Application>WPS Presentation</Application>
  <PresentationFormat>Widescreen</PresentationFormat>
  <Paragraphs>268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Arial</vt:lpstr>
      <vt:lpstr>SimSun</vt:lpstr>
      <vt:lpstr>Wingdings</vt:lpstr>
      <vt:lpstr>Microsoft YaHei</vt:lpstr>
      <vt:lpstr>Arial Unicode MS</vt:lpstr>
      <vt:lpstr>Calibri</vt:lpstr>
      <vt:lpstr>Blue Waves</vt:lpstr>
      <vt:lpstr>LAPORAN KEGIATAN JURUSAN ILMU POLITIK TAHUN 2021</vt:lpstr>
      <vt:lpstr>The Squad of Political Science</vt:lpstr>
      <vt:lpstr>Kegiatan Jurusan Ilmu Politik Tahun 2021</vt:lpstr>
      <vt:lpstr>1. Kegiatan Road Show Jurusan (SMA 1 &amp; 3 Tanah Datar, SMA 1 Painan)</vt:lpstr>
      <vt:lpstr>1. Sekolah Kepemimpinan</vt:lpstr>
      <vt:lpstr>3.  Pengabdian Jurusan ke DPD Golkar         </vt:lpstr>
      <vt:lpstr>4. Lokakarya RPS</vt:lpstr>
      <vt:lpstr>5. Pelatihan Penggunaan I-Learn</vt:lpstr>
      <vt:lpstr>6. Pelatihan Penelusuran Sitasi dan Referensi</vt:lpstr>
      <vt:lpstr>7. Talkshow tentang Konflik dalam Politik</vt:lpstr>
      <vt:lpstr>8. Bedah Buku </vt:lpstr>
      <vt:lpstr>9. Kegiatan Penyambutan Mahasiswa Baru</vt:lpstr>
      <vt:lpstr>HIBAH-HIBAH BERBASIS PRODI</vt:lpstr>
      <vt:lpstr>Informasi tentang Jurusan Ilmu Politik :</vt:lpstr>
      <vt:lpstr>Tenaga Pengajar</vt:lpstr>
      <vt:lpstr>Daya Tampung jurusan</vt:lpstr>
      <vt:lpstr>Peminat</vt:lpstr>
      <vt:lpstr>Mahasiswa Berwirausaha</vt:lpstr>
      <vt:lpstr>Lulus Seleksi</vt:lpstr>
      <vt:lpstr>Keketatan</vt:lpstr>
      <vt:lpstr>Data mahasiswa Baru</vt:lpstr>
      <vt:lpstr>Rata-rata IPK</vt:lpstr>
      <vt:lpstr>Rencana Program Kerja Tahun 2022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LAPORAN KEGIATAN JURUSAN ILMU POLITIK TAHUN 2021</dc:title>
  <dc:creator>HP</dc:creator>
  <cp:lastModifiedBy>HP</cp:lastModifiedBy>
  <cp:revision>16</cp:revision>
  <dcterms:created xsi:type="dcterms:W3CDTF">2021-12-10T13:24:00Z</dcterms:created>
  <dcterms:modified xsi:type="dcterms:W3CDTF">2022-03-06T12:46:42Z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FD5A473050B34FE685EB7B37CAFA8B52</vt:lpwstr>
  </property>
  <property fmtid="{D5CDD505-2E9C-101B-9397-08002B2CF9AE}" pid="3" name="KSOProductBuildVer">
    <vt:lpwstr>1033-11.2.0.10463</vt:lpwstr>
  </property>
</Properties>
</file>