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87" r:id="rId2"/>
    <p:sldId id="467" r:id="rId3"/>
    <p:sldId id="341" r:id="rId4"/>
    <p:sldId id="473" r:id="rId5"/>
    <p:sldId id="394" r:id="rId6"/>
    <p:sldId id="436" r:id="rId7"/>
    <p:sldId id="437" r:id="rId8"/>
    <p:sldId id="404" r:id="rId9"/>
    <p:sldId id="418" r:id="rId10"/>
    <p:sldId id="420" r:id="rId11"/>
    <p:sldId id="423" r:id="rId12"/>
    <p:sldId id="419" r:id="rId13"/>
    <p:sldId id="395" r:id="rId14"/>
    <p:sldId id="401" r:id="rId15"/>
    <p:sldId id="398" r:id="rId16"/>
    <p:sldId id="399" r:id="rId17"/>
    <p:sldId id="466" r:id="rId18"/>
    <p:sldId id="465" r:id="rId19"/>
    <p:sldId id="458" r:id="rId20"/>
    <p:sldId id="461" r:id="rId21"/>
    <p:sldId id="462" r:id="rId22"/>
    <p:sldId id="463" r:id="rId23"/>
    <p:sldId id="464" r:id="rId24"/>
    <p:sldId id="439" r:id="rId25"/>
    <p:sldId id="440" r:id="rId26"/>
    <p:sldId id="441" r:id="rId27"/>
    <p:sldId id="442" r:id="rId28"/>
    <p:sldId id="406" r:id="rId29"/>
    <p:sldId id="409" r:id="rId30"/>
    <p:sldId id="444" r:id="rId31"/>
    <p:sldId id="454" r:id="rId32"/>
    <p:sldId id="472" r:id="rId33"/>
    <p:sldId id="468" r:id="rId34"/>
    <p:sldId id="469" r:id="rId35"/>
    <p:sldId id="470" r:id="rId36"/>
    <p:sldId id="471" r:id="rId37"/>
    <p:sldId id="387" r:id="rId38"/>
    <p:sldId id="460" r:id="rId39"/>
    <p:sldId id="447" r:id="rId40"/>
    <p:sldId id="280" r:id="rId4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8" autoAdjust="0"/>
  </p:normalViewPr>
  <p:slideViewPr>
    <p:cSldViewPr>
      <p:cViewPr>
        <p:scale>
          <a:sx n="87" d="100"/>
          <a:sy n="87" d="100"/>
        </p:scale>
        <p:origin x="-792" y="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F4E36-ACBB-4CCE-8166-BC6C73841E0E}" type="doc">
      <dgm:prSet loTypeId="urn:microsoft.com/office/officeart/2005/8/layout/arrow2#1" loCatId="process" qsTypeId="urn:microsoft.com/office/officeart/2005/8/quickstyle/3d2#1" qsCatId="3D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AA6E2C0E-BBDC-4906-B486-110119B8E108}">
      <dgm:prSet phldrT="[Text]" custT="1"/>
      <dgm:spPr/>
      <dgm:t>
        <a:bodyPr/>
        <a:lstStyle/>
        <a:p>
          <a:pPr rtl="0"/>
          <a:endParaRPr lang="en-US" sz="1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16D45E-39F1-40EF-9C88-DE8FAD0E9158}" type="parTrans" cxnId="{D5791669-15BE-4D5B-88FF-B6D1030AA87C}">
      <dgm:prSet/>
      <dgm:spPr/>
      <dgm:t>
        <a:bodyPr/>
        <a:lstStyle/>
        <a:p>
          <a:endParaRPr lang="en-US"/>
        </a:p>
      </dgm:t>
    </dgm:pt>
    <dgm:pt modelId="{D5AAA0D5-924A-4DA8-AE41-2EC95C63862F}" type="sibTrans" cxnId="{D5791669-15BE-4D5B-88FF-B6D1030AA87C}">
      <dgm:prSet/>
      <dgm:spPr/>
      <dgm:t>
        <a:bodyPr/>
        <a:lstStyle/>
        <a:p>
          <a:endParaRPr lang="en-US"/>
        </a:p>
      </dgm:t>
    </dgm:pt>
    <dgm:pt modelId="{E9742175-4EE8-4C63-B3BA-94218361DC63}">
      <dgm:prSet phldrT="[Text]" custT="1"/>
      <dgm:spPr/>
      <dgm:t>
        <a:bodyPr/>
        <a:lstStyle/>
        <a:p>
          <a:pPr rtl="0">
            <a:spcAft>
              <a:spcPts val="0"/>
            </a:spcAft>
          </a:pP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Mengandung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Bakteri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Asam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Laktat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yang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menghasilkan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Bakteriosin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sebagai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penghambat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pertumbuhan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bakteri</a:t>
          </a:r>
          <a:r>
            <a:rPr kumimoji="1" lang="en-US" sz="1800" b="1" i="0" u="none" strike="noStrike" cap="none" spc="0" normalizeH="0" baseline="0" noProof="0" dirty="0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kumimoji="1" lang="en-US" sz="1800" b="1" i="0" u="none" strike="noStrike" cap="none" spc="0" normalizeH="0" baseline="0" noProof="0" dirty="0" err="1" smtClean="0"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rPr>
            <a:t>patogen</a:t>
          </a:r>
          <a:endParaRPr lang="en-US" sz="1800" b="1" dirty="0">
            <a:solidFill>
              <a:srgbClr val="FF0000"/>
            </a:solidFill>
          </a:endParaRPr>
        </a:p>
      </dgm:t>
    </dgm:pt>
    <dgm:pt modelId="{FAA3193D-D541-47B2-9487-2E97BF611F05}" type="parTrans" cxnId="{88B05400-1E42-4043-8529-97C5A74D0957}">
      <dgm:prSet/>
      <dgm:spPr/>
      <dgm:t>
        <a:bodyPr/>
        <a:lstStyle/>
        <a:p>
          <a:endParaRPr lang="en-US"/>
        </a:p>
      </dgm:t>
    </dgm:pt>
    <dgm:pt modelId="{3DEE4037-08BD-496F-B4FC-B873D5BEF5A7}" type="sibTrans" cxnId="{88B05400-1E42-4043-8529-97C5A74D0957}">
      <dgm:prSet/>
      <dgm:spPr/>
      <dgm:t>
        <a:bodyPr/>
        <a:lstStyle/>
        <a:p>
          <a:endParaRPr lang="en-US"/>
        </a:p>
      </dgm:t>
    </dgm:pt>
    <dgm:pt modelId="{E0E0B9F7-0E49-4488-976F-24F9B076D6E5}">
      <dgm:prSet phldrT="[Text]" custT="1"/>
      <dgm:spPr/>
      <dgm:t>
        <a:bodyPr/>
        <a:lstStyle/>
        <a:p>
          <a:pPr rtl="0">
            <a:spcAft>
              <a:spcPts val="0"/>
            </a:spcAft>
          </a:pPr>
          <a:r>
            <a:rPr kumimoji="1" lang="en-US" sz="1800" b="1" i="0" u="none" strike="noStrike" cap="none" spc="0" normalizeH="0" baseline="0" noProof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K</a:t>
          </a:r>
          <a:r>
            <a:rPr lang="id-ID" sz="1800" b="1" dirty="0" smtClean="0">
              <a:solidFill>
                <a:srgbClr val="7030A0"/>
              </a:solidFill>
            </a:rPr>
            <a:t>adar air (84,35%), </a:t>
          </a:r>
          <a:endParaRPr lang="en-US" sz="1800" b="1" dirty="0" smtClean="0">
            <a:solidFill>
              <a:srgbClr val="7030A0"/>
            </a:solidFill>
          </a:endParaRPr>
        </a:p>
        <a:p>
          <a:pPr rtl="0">
            <a:spcAft>
              <a:spcPts val="0"/>
            </a:spcAft>
          </a:pPr>
          <a:r>
            <a:rPr lang="id-ID" sz="1800" b="1" dirty="0" smtClean="0">
              <a:solidFill>
                <a:srgbClr val="7030A0"/>
              </a:solidFill>
            </a:rPr>
            <a:t>protein </a:t>
          </a:r>
          <a:endParaRPr lang="en-US" sz="1800" b="1" dirty="0" smtClean="0">
            <a:solidFill>
              <a:srgbClr val="7030A0"/>
            </a:solidFill>
          </a:endParaRPr>
        </a:p>
        <a:p>
          <a:pPr rtl="0">
            <a:spcAft>
              <a:spcPts val="0"/>
            </a:spcAft>
          </a:pPr>
          <a:r>
            <a:rPr lang="id-ID" sz="1800" b="1" dirty="0" smtClean="0">
              <a:solidFill>
                <a:srgbClr val="7030A0"/>
              </a:solidFill>
            </a:rPr>
            <a:t>(5,93%), </a:t>
          </a:r>
          <a:endParaRPr lang="en-US" sz="1800" b="1" dirty="0" smtClean="0">
            <a:solidFill>
              <a:srgbClr val="7030A0"/>
            </a:solidFill>
          </a:endParaRPr>
        </a:p>
        <a:p>
          <a:pPr rtl="0">
            <a:spcAft>
              <a:spcPts val="0"/>
            </a:spcAft>
          </a:pPr>
          <a:r>
            <a:rPr lang="id-ID" sz="1800" b="1" dirty="0" smtClean="0">
              <a:solidFill>
                <a:srgbClr val="7030A0"/>
              </a:solidFill>
            </a:rPr>
            <a:t>lemak </a:t>
          </a:r>
          <a:endParaRPr lang="en-US" sz="1800" b="1" dirty="0" smtClean="0">
            <a:solidFill>
              <a:srgbClr val="7030A0"/>
            </a:solidFill>
          </a:endParaRPr>
        </a:p>
        <a:p>
          <a:pPr rtl="0">
            <a:spcAft>
              <a:spcPts val="0"/>
            </a:spcAft>
          </a:pPr>
          <a:r>
            <a:rPr lang="id-ID" sz="1800" b="1" dirty="0" smtClean="0">
              <a:solidFill>
                <a:srgbClr val="7030A0"/>
              </a:solidFill>
            </a:rPr>
            <a:t>(5,42%), </a:t>
          </a:r>
          <a:endParaRPr lang="en-US" sz="1800" b="1" dirty="0" smtClean="0">
            <a:solidFill>
              <a:srgbClr val="7030A0"/>
            </a:solidFill>
          </a:endParaRPr>
        </a:p>
        <a:p>
          <a:pPr rtl="0">
            <a:spcAft>
              <a:spcPts val="0"/>
            </a:spcAft>
          </a:pPr>
          <a:r>
            <a:rPr lang="id-ID" sz="1800" b="1" dirty="0" smtClean="0">
              <a:solidFill>
                <a:srgbClr val="7030A0"/>
              </a:solidFill>
            </a:rPr>
            <a:t>karbohidrat (3,34%)</a:t>
          </a:r>
          <a:r>
            <a:rPr lang="en-US" sz="1800" b="1" dirty="0" smtClean="0">
              <a:solidFill>
                <a:srgbClr val="7030A0"/>
              </a:solidFill>
            </a:rPr>
            <a:t>, </a:t>
          </a:r>
        </a:p>
        <a:p>
          <a:pPr rtl="0">
            <a:spcAft>
              <a:spcPts val="0"/>
            </a:spcAft>
          </a:pPr>
          <a:r>
            <a:rPr lang="id-ID" sz="1800" b="1" dirty="0" smtClean="0">
              <a:solidFill>
                <a:srgbClr val="7030A0"/>
              </a:solidFill>
            </a:rPr>
            <a:t>pH </a:t>
          </a:r>
          <a:r>
            <a:rPr lang="en-US" sz="1800" b="1" dirty="0" smtClean="0">
              <a:solidFill>
                <a:srgbClr val="7030A0"/>
              </a:solidFill>
            </a:rPr>
            <a:t>(</a:t>
          </a:r>
          <a:r>
            <a:rPr lang="id-ID" sz="1800" b="1" dirty="0" smtClean="0">
              <a:solidFill>
                <a:srgbClr val="7030A0"/>
              </a:solidFill>
            </a:rPr>
            <a:t>3</a:t>
          </a:r>
          <a:r>
            <a:rPr lang="en-US" sz="1800" b="1" dirty="0" smtClean="0">
              <a:solidFill>
                <a:srgbClr val="7030A0"/>
              </a:solidFill>
            </a:rPr>
            <a:t>- </a:t>
          </a:r>
          <a:r>
            <a:rPr lang="id-ID" sz="1800" b="1" dirty="0" smtClean="0">
              <a:solidFill>
                <a:srgbClr val="7030A0"/>
              </a:solidFill>
            </a:rPr>
            <a:t>4</a:t>
          </a:r>
          <a:r>
            <a:rPr lang="en-US" sz="1800" b="1" dirty="0" smtClean="0">
              <a:solidFill>
                <a:srgbClr val="7030A0"/>
              </a:solidFill>
            </a:rPr>
            <a:t>)</a:t>
          </a:r>
          <a:r>
            <a:rPr lang="id-ID" sz="1800" b="1" dirty="0" smtClean="0">
              <a:solidFill>
                <a:srgbClr val="7030A0"/>
              </a:solidFill>
            </a:rPr>
            <a:t>.</a:t>
          </a:r>
          <a:endParaRPr lang="en-US" sz="1800" b="1" dirty="0">
            <a:solidFill>
              <a:srgbClr val="7030A0"/>
            </a:solidFill>
            <a:latin typeface="+mn-lt"/>
          </a:endParaRPr>
        </a:p>
      </dgm:t>
    </dgm:pt>
    <dgm:pt modelId="{A145523D-D8C6-4F03-8550-2E30A6351282}" type="parTrans" cxnId="{523EFECB-462A-45BA-8DB4-953123815FCC}">
      <dgm:prSet/>
      <dgm:spPr/>
      <dgm:t>
        <a:bodyPr/>
        <a:lstStyle/>
        <a:p>
          <a:endParaRPr lang="en-US"/>
        </a:p>
      </dgm:t>
    </dgm:pt>
    <dgm:pt modelId="{DA633DAE-D1B8-4482-AF1E-D5FFCA556A2C}" type="sibTrans" cxnId="{523EFECB-462A-45BA-8DB4-953123815FCC}">
      <dgm:prSet/>
      <dgm:spPr/>
      <dgm:t>
        <a:bodyPr/>
        <a:lstStyle/>
        <a:p>
          <a:endParaRPr lang="en-US"/>
        </a:p>
      </dgm:t>
    </dgm:pt>
    <dgm:pt modelId="{6AEBB498-DC78-409E-93AC-EBADA9A270FD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n-US" sz="1800" b="1" dirty="0" err="1" smtClean="0">
              <a:solidFill>
                <a:srgbClr val="000000"/>
              </a:solidFill>
              <a:latin typeface="+mn-lt"/>
            </a:rPr>
            <a:t>Meningkatkan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daya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tahan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tubuh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status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gizi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ibu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+mn-lt"/>
            </a:rPr>
            <a:t>janin</a:t>
          </a:r>
          <a:r>
            <a:rPr lang="en-US" sz="1800" b="1" dirty="0" smtClean="0">
              <a:solidFill>
                <a:srgbClr val="000000"/>
              </a:solidFill>
              <a:latin typeface="+mn-lt"/>
            </a:rPr>
            <a:t> </a:t>
          </a:r>
          <a:endParaRPr lang="en-US" sz="1800" b="0" dirty="0">
            <a:solidFill>
              <a:schemeClr val="accent2">
                <a:lumMod val="75000"/>
              </a:schemeClr>
            </a:solidFill>
          </a:endParaRPr>
        </a:p>
      </dgm:t>
    </dgm:pt>
    <dgm:pt modelId="{B6391823-DCE5-4B79-8189-1F5775917A75}" type="parTrans" cxnId="{741840AD-0680-48BD-B305-3EB9772BB12F}">
      <dgm:prSet/>
      <dgm:spPr/>
      <dgm:t>
        <a:bodyPr/>
        <a:lstStyle/>
        <a:p>
          <a:endParaRPr lang="en-US"/>
        </a:p>
      </dgm:t>
    </dgm:pt>
    <dgm:pt modelId="{45366F0E-827C-4522-8575-89B4C6E66555}" type="sibTrans" cxnId="{741840AD-0680-48BD-B305-3EB9772BB12F}">
      <dgm:prSet/>
      <dgm:spPr/>
      <dgm:t>
        <a:bodyPr/>
        <a:lstStyle/>
        <a:p>
          <a:endParaRPr lang="en-US"/>
        </a:p>
      </dgm:t>
    </dgm:pt>
    <dgm:pt modelId="{AE4A8017-12A3-4A09-BE0C-E0E46F589746}">
      <dgm:prSet custT="1"/>
      <dgm:spPr/>
      <dgm:t>
        <a:bodyPr/>
        <a:lstStyle/>
        <a:p>
          <a:r>
            <a:rPr lang="en-US" sz="1800" b="1" dirty="0" err="1" smtClean="0">
              <a:solidFill>
                <a:srgbClr val="CC00CC"/>
              </a:solidFill>
              <a:latin typeface="+mn-lt"/>
            </a:rPr>
            <a:t>Hasil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Fermentasi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Susu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Kerbau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secara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alami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dalam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bambu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selama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2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hari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pada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suhu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r>
            <a:rPr lang="en-US" sz="1800" b="1" dirty="0" err="1" smtClean="0">
              <a:solidFill>
                <a:srgbClr val="CC00CC"/>
              </a:solidFill>
              <a:latin typeface="+mn-lt"/>
            </a:rPr>
            <a:t>ruang</a:t>
          </a:r>
          <a:r>
            <a:rPr lang="en-US" sz="1800" b="1" dirty="0" smtClean="0">
              <a:solidFill>
                <a:srgbClr val="CC00CC"/>
              </a:solidFill>
              <a:latin typeface="+mn-lt"/>
            </a:rPr>
            <a:t> </a:t>
          </a:r>
          <a:endParaRPr lang="en-US" sz="1800" b="1" dirty="0">
            <a:solidFill>
              <a:srgbClr val="CC00CC"/>
            </a:solidFill>
            <a:latin typeface="+mn-lt"/>
          </a:endParaRPr>
        </a:p>
      </dgm:t>
    </dgm:pt>
    <dgm:pt modelId="{4B752174-7E8E-4D77-943F-B0024E03F32A}" type="parTrans" cxnId="{5E5A59CF-7017-4D41-9F67-6C9BDE1105EA}">
      <dgm:prSet/>
      <dgm:spPr/>
      <dgm:t>
        <a:bodyPr/>
        <a:lstStyle/>
        <a:p>
          <a:endParaRPr lang="en-US"/>
        </a:p>
      </dgm:t>
    </dgm:pt>
    <dgm:pt modelId="{4EBF21B0-2E20-4D3C-8A2E-A50167B5B6E6}" type="sibTrans" cxnId="{5E5A59CF-7017-4D41-9F67-6C9BDE1105EA}">
      <dgm:prSet/>
      <dgm:spPr/>
      <dgm:t>
        <a:bodyPr/>
        <a:lstStyle/>
        <a:p>
          <a:endParaRPr lang="en-US"/>
        </a:p>
      </dgm:t>
    </dgm:pt>
    <dgm:pt modelId="{0920C6A0-E1C1-49D5-9269-05110327DF56}" type="pres">
      <dgm:prSet presAssocID="{040F4E36-ACBB-4CCE-8166-BC6C73841E0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F42D1B-F96D-41B8-B499-9BD78667FBFF}" type="pres">
      <dgm:prSet presAssocID="{040F4E36-ACBB-4CCE-8166-BC6C73841E0E}" presName="arrow" presStyleLbl="bgShp" presStyleIdx="0" presStyleCnt="1" custLinFactNeighborX="-5569" custLinFactNeighborY="-3203"/>
      <dgm:spPr/>
      <dgm:t>
        <a:bodyPr/>
        <a:lstStyle/>
        <a:p>
          <a:endParaRPr lang="id-ID"/>
        </a:p>
      </dgm:t>
    </dgm:pt>
    <dgm:pt modelId="{616FCE3E-A9BD-41A7-AB20-599D4872ACBA}" type="pres">
      <dgm:prSet presAssocID="{040F4E36-ACBB-4CCE-8166-BC6C73841E0E}" presName="arrowDiagram5" presStyleCnt="0"/>
      <dgm:spPr/>
    </dgm:pt>
    <dgm:pt modelId="{FC67B137-BA90-43FB-915B-CFBA430F7FAB}" type="pres">
      <dgm:prSet presAssocID="{AA6E2C0E-BBDC-4906-B486-110119B8E108}" presName="bullet5a" presStyleLbl="node1" presStyleIdx="0" presStyleCnt="5" custLinFactX="-17537" custLinFactY="100000" custLinFactNeighborX="-100000" custLinFactNeighborY="111284"/>
      <dgm:spPr/>
    </dgm:pt>
    <dgm:pt modelId="{CEF57AC3-8A59-4171-BCA1-EC133BF42E5B}" type="pres">
      <dgm:prSet presAssocID="{AA6E2C0E-BBDC-4906-B486-110119B8E108}" presName="textBox5a" presStyleLbl="revTx" presStyleIdx="0" presStyleCnt="5" custScaleX="147388" custLinFactX="205981" custLinFactY="-93350" custLinFactNeighborX="3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6B05A-CB05-4370-B03D-194EFF2E4164}" type="pres">
      <dgm:prSet presAssocID="{E9742175-4EE8-4C63-B3BA-94218361DC63}" presName="bullet5b" presStyleLbl="node1" presStyleIdx="1" presStyleCnt="5" custLinFactX="-46200" custLinFactY="976" custLinFactNeighborX="-100000" custLinFactNeighborY="100000"/>
      <dgm:spPr/>
    </dgm:pt>
    <dgm:pt modelId="{8343B61C-5D3D-44EC-B536-9E5E2F56CBD8}" type="pres">
      <dgm:prSet presAssocID="{E9742175-4EE8-4C63-B3BA-94218361DC63}" presName="textBox5b" presStyleLbl="revTx" presStyleIdx="1" presStyleCnt="5" custScaleX="133299" custScaleY="129827" custLinFactNeighborX="66779" custLinFactNeighborY="-80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BF4670-6A66-42D7-8B0E-92CDF333049C}" type="pres">
      <dgm:prSet presAssocID="{E0E0B9F7-0E49-4488-976F-24F9B076D6E5}" presName="bullet5c" presStyleLbl="node1" presStyleIdx="2" presStyleCnt="5"/>
      <dgm:spPr/>
    </dgm:pt>
    <dgm:pt modelId="{9A09ECC3-3CA4-4E0D-803F-45DAF6831D64}" type="pres">
      <dgm:prSet presAssocID="{E0E0B9F7-0E49-4488-976F-24F9B076D6E5}" presName="textBox5c" presStyleLbl="revTx" presStyleIdx="2" presStyleCnt="5" custScaleX="123988" custLinFactNeighborX="73375" custLinFactNeighborY="-4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D632D-7144-4282-AC12-E9556FE7699F}" type="pres">
      <dgm:prSet presAssocID="{6AEBB498-DC78-409E-93AC-EBADA9A270FD}" presName="bullet5d" presStyleLbl="node1" presStyleIdx="3" presStyleCnt="5"/>
      <dgm:spPr/>
    </dgm:pt>
    <dgm:pt modelId="{0C0AE6BD-7CFA-4B9D-97DE-9878922E0BD1}" type="pres">
      <dgm:prSet presAssocID="{6AEBB498-DC78-409E-93AC-EBADA9A270FD}" presName="textBox5d" presStyleLbl="revTx" presStyleIdx="3" presStyleCnt="5" custScaleX="153375" custLinFactNeighborX="76394" custLinFactNeighborY="7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C8E83-32BE-473A-8D94-8C9200BD6C43}" type="pres">
      <dgm:prSet presAssocID="{AE4A8017-12A3-4A09-BE0C-E0E46F589746}" presName="bullet5e" presStyleLbl="node1" presStyleIdx="4" presStyleCnt="5"/>
      <dgm:spPr/>
    </dgm:pt>
    <dgm:pt modelId="{79D9140A-6016-4C32-B3B9-D0EFF38B2088}" type="pres">
      <dgm:prSet presAssocID="{AE4A8017-12A3-4A09-BE0C-E0E46F589746}" presName="textBox5e" presStyleLbl="revTx" presStyleIdx="4" presStyleCnt="5" custScaleX="111064" custScaleY="79871" custLinFactX="-150526" custLinFactNeighborX="-200000" custLinFactNeighborY="22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4D94C9-5ECD-4190-80BC-5AAC06B7AB97}" type="presOf" srcId="{6AEBB498-DC78-409E-93AC-EBADA9A270FD}" destId="{0C0AE6BD-7CFA-4B9D-97DE-9878922E0BD1}" srcOrd="0" destOrd="0" presId="urn:microsoft.com/office/officeart/2005/8/layout/arrow2#1"/>
    <dgm:cxn modelId="{88B05400-1E42-4043-8529-97C5A74D0957}" srcId="{040F4E36-ACBB-4CCE-8166-BC6C73841E0E}" destId="{E9742175-4EE8-4C63-B3BA-94218361DC63}" srcOrd="1" destOrd="0" parTransId="{FAA3193D-D541-47B2-9487-2E97BF611F05}" sibTransId="{3DEE4037-08BD-496F-B4FC-B873D5BEF5A7}"/>
    <dgm:cxn modelId="{5F29CEA5-C0DD-418B-9826-A2B17591ACA2}" type="presOf" srcId="{E9742175-4EE8-4C63-B3BA-94218361DC63}" destId="{8343B61C-5D3D-44EC-B536-9E5E2F56CBD8}" srcOrd="0" destOrd="0" presId="urn:microsoft.com/office/officeart/2005/8/layout/arrow2#1"/>
    <dgm:cxn modelId="{3FAC2D86-2AA9-4BCF-9885-B41DF0114AA4}" type="presOf" srcId="{E0E0B9F7-0E49-4488-976F-24F9B076D6E5}" destId="{9A09ECC3-3CA4-4E0D-803F-45DAF6831D64}" srcOrd="0" destOrd="0" presId="urn:microsoft.com/office/officeart/2005/8/layout/arrow2#1"/>
    <dgm:cxn modelId="{5E5A59CF-7017-4D41-9F67-6C9BDE1105EA}" srcId="{040F4E36-ACBB-4CCE-8166-BC6C73841E0E}" destId="{AE4A8017-12A3-4A09-BE0C-E0E46F589746}" srcOrd="4" destOrd="0" parTransId="{4B752174-7E8E-4D77-943F-B0024E03F32A}" sibTransId="{4EBF21B0-2E20-4D3C-8A2E-A50167B5B6E6}"/>
    <dgm:cxn modelId="{397C2963-781D-461A-80D8-5D7DA46A11FC}" type="presOf" srcId="{AE4A8017-12A3-4A09-BE0C-E0E46F589746}" destId="{79D9140A-6016-4C32-B3B9-D0EFF38B2088}" srcOrd="0" destOrd="0" presId="urn:microsoft.com/office/officeart/2005/8/layout/arrow2#1"/>
    <dgm:cxn modelId="{D5791669-15BE-4D5B-88FF-B6D1030AA87C}" srcId="{040F4E36-ACBB-4CCE-8166-BC6C73841E0E}" destId="{AA6E2C0E-BBDC-4906-B486-110119B8E108}" srcOrd="0" destOrd="0" parTransId="{4016D45E-39F1-40EF-9C88-DE8FAD0E9158}" sibTransId="{D5AAA0D5-924A-4DA8-AE41-2EC95C63862F}"/>
    <dgm:cxn modelId="{741840AD-0680-48BD-B305-3EB9772BB12F}" srcId="{040F4E36-ACBB-4CCE-8166-BC6C73841E0E}" destId="{6AEBB498-DC78-409E-93AC-EBADA9A270FD}" srcOrd="3" destOrd="0" parTransId="{B6391823-DCE5-4B79-8189-1F5775917A75}" sibTransId="{45366F0E-827C-4522-8575-89B4C6E66555}"/>
    <dgm:cxn modelId="{523EFECB-462A-45BA-8DB4-953123815FCC}" srcId="{040F4E36-ACBB-4CCE-8166-BC6C73841E0E}" destId="{E0E0B9F7-0E49-4488-976F-24F9B076D6E5}" srcOrd="2" destOrd="0" parTransId="{A145523D-D8C6-4F03-8550-2E30A6351282}" sibTransId="{DA633DAE-D1B8-4482-AF1E-D5FFCA556A2C}"/>
    <dgm:cxn modelId="{9B7D0263-2F99-4E49-B097-2AAC6E768462}" type="presOf" srcId="{AA6E2C0E-BBDC-4906-B486-110119B8E108}" destId="{CEF57AC3-8A59-4171-BCA1-EC133BF42E5B}" srcOrd="0" destOrd="0" presId="urn:microsoft.com/office/officeart/2005/8/layout/arrow2#1"/>
    <dgm:cxn modelId="{8B5E19B2-F33E-471E-A498-24B4DCB102AB}" type="presOf" srcId="{040F4E36-ACBB-4CCE-8166-BC6C73841E0E}" destId="{0920C6A0-E1C1-49D5-9269-05110327DF56}" srcOrd="0" destOrd="0" presId="urn:microsoft.com/office/officeart/2005/8/layout/arrow2#1"/>
    <dgm:cxn modelId="{60279805-2F02-4C19-B7A7-389264F9FE53}" type="presParOf" srcId="{0920C6A0-E1C1-49D5-9269-05110327DF56}" destId="{D2F42D1B-F96D-41B8-B499-9BD78667FBFF}" srcOrd="0" destOrd="0" presId="urn:microsoft.com/office/officeart/2005/8/layout/arrow2#1"/>
    <dgm:cxn modelId="{487AD76D-9DBF-4153-BC23-0977F06A0F3C}" type="presParOf" srcId="{0920C6A0-E1C1-49D5-9269-05110327DF56}" destId="{616FCE3E-A9BD-41A7-AB20-599D4872ACBA}" srcOrd="1" destOrd="0" presId="urn:microsoft.com/office/officeart/2005/8/layout/arrow2#1"/>
    <dgm:cxn modelId="{5E9F957A-11F5-4EE5-9DE5-4980CD9A2AAD}" type="presParOf" srcId="{616FCE3E-A9BD-41A7-AB20-599D4872ACBA}" destId="{FC67B137-BA90-43FB-915B-CFBA430F7FAB}" srcOrd="0" destOrd="0" presId="urn:microsoft.com/office/officeart/2005/8/layout/arrow2#1"/>
    <dgm:cxn modelId="{95F387C7-4610-4305-99FB-4E50ABE18D80}" type="presParOf" srcId="{616FCE3E-A9BD-41A7-AB20-599D4872ACBA}" destId="{CEF57AC3-8A59-4171-BCA1-EC133BF42E5B}" srcOrd="1" destOrd="0" presId="urn:microsoft.com/office/officeart/2005/8/layout/arrow2#1"/>
    <dgm:cxn modelId="{7C394A7A-42CE-4DE4-A890-3B16643BCDEA}" type="presParOf" srcId="{616FCE3E-A9BD-41A7-AB20-599D4872ACBA}" destId="{F046B05A-CB05-4370-B03D-194EFF2E4164}" srcOrd="2" destOrd="0" presId="urn:microsoft.com/office/officeart/2005/8/layout/arrow2#1"/>
    <dgm:cxn modelId="{CF5164D6-40E1-4516-96FB-4062CFC02133}" type="presParOf" srcId="{616FCE3E-A9BD-41A7-AB20-599D4872ACBA}" destId="{8343B61C-5D3D-44EC-B536-9E5E2F56CBD8}" srcOrd="3" destOrd="0" presId="urn:microsoft.com/office/officeart/2005/8/layout/arrow2#1"/>
    <dgm:cxn modelId="{62A8B26F-573C-466B-876B-C32B81137DAC}" type="presParOf" srcId="{616FCE3E-A9BD-41A7-AB20-599D4872ACBA}" destId="{C4BF4670-6A66-42D7-8B0E-92CDF333049C}" srcOrd="4" destOrd="0" presId="urn:microsoft.com/office/officeart/2005/8/layout/arrow2#1"/>
    <dgm:cxn modelId="{4A4E5DC2-3B05-41D9-98E0-6C3B630DA404}" type="presParOf" srcId="{616FCE3E-A9BD-41A7-AB20-599D4872ACBA}" destId="{9A09ECC3-3CA4-4E0D-803F-45DAF6831D64}" srcOrd="5" destOrd="0" presId="urn:microsoft.com/office/officeart/2005/8/layout/arrow2#1"/>
    <dgm:cxn modelId="{8BC9ABA5-750E-468C-8520-F62C1D40F476}" type="presParOf" srcId="{616FCE3E-A9BD-41A7-AB20-599D4872ACBA}" destId="{175D632D-7144-4282-AC12-E9556FE7699F}" srcOrd="6" destOrd="0" presId="urn:microsoft.com/office/officeart/2005/8/layout/arrow2#1"/>
    <dgm:cxn modelId="{FB92EB91-E5AC-46DA-93F3-CA267E21F8D6}" type="presParOf" srcId="{616FCE3E-A9BD-41A7-AB20-599D4872ACBA}" destId="{0C0AE6BD-7CFA-4B9D-97DE-9878922E0BD1}" srcOrd="7" destOrd="0" presId="urn:microsoft.com/office/officeart/2005/8/layout/arrow2#1"/>
    <dgm:cxn modelId="{208AC431-D8CE-499A-9403-362EA1C109FA}" type="presParOf" srcId="{616FCE3E-A9BD-41A7-AB20-599D4872ACBA}" destId="{1EFC8E83-32BE-473A-8D94-8C9200BD6C43}" srcOrd="8" destOrd="0" presId="urn:microsoft.com/office/officeart/2005/8/layout/arrow2#1"/>
    <dgm:cxn modelId="{DFCDED0A-46B0-4138-90C3-E0C9AA8507E3}" type="presParOf" srcId="{616FCE3E-A9BD-41A7-AB20-599D4872ACBA}" destId="{79D9140A-6016-4C32-B3B9-D0EFF38B2088}" srcOrd="9" destOrd="0" presId="urn:microsoft.com/office/officeart/2005/8/layout/arrow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#1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85C975A-6FAA-416F-9784-CAD61E324242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A5857CE-518C-4769-8123-2166EAD0E3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2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B05B299-C853-43B4-AA0A-32E2DF2CBF2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D4C514F-3895-4C03-B832-9A3CE3E9DD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1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id-ID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>
              <a:buFont typeface="Arial" panose="020B0604020202020204" pitchFamily="34" charset="0"/>
              <a:buNone/>
            </a:pPr>
            <a:fld id="{6B466362-E338-4387-AEE3-911315D9F240}" type="slidenum">
              <a:rPr lang="id-ID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buFont typeface="Arial" panose="020B0604020202020204" pitchFamily="34" charset="0"/>
                <a:buNone/>
              </a:pPr>
              <a:t>1</a:t>
            </a:fld>
            <a:endParaRPr lang="id-ID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67A3077-8738-4A87-8B62-D453CD5D4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Timbulnya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</a:t>
            </a:r>
            <a:r>
              <a:rPr lang="en-US" dirty="0" err="1"/>
              <a:t>didasari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politik</a:t>
            </a:r>
            <a:r>
              <a:rPr lang="en-US" dirty="0"/>
              <a:t>, social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;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kemiskinan</a:t>
            </a:r>
            <a:r>
              <a:rPr lang="en-US" dirty="0"/>
              <a:t>, </a:t>
            </a:r>
            <a:r>
              <a:rPr lang="en-US" dirty="0" err="1"/>
              <a:t>kurangnya</a:t>
            </a:r>
            <a:r>
              <a:rPr lang="en-US" dirty="0"/>
              <a:t> </a:t>
            </a:r>
            <a:r>
              <a:rPr lang="en-US" dirty="0" err="1"/>
              <a:t>pemberdayaan</a:t>
            </a:r>
            <a:r>
              <a:rPr lang="en-US" dirty="0"/>
              <a:t>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degradasi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berdampak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:</a:t>
            </a:r>
          </a:p>
          <a:p>
            <a:pPr marL="176679" indent="-176679">
              <a:buFontTx/>
              <a:buChar char="-"/>
              <a:defRPr/>
            </a:pPr>
            <a:r>
              <a:rPr lang="en-US" dirty="0" err="1"/>
              <a:t>Rendahnya</a:t>
            </a:r>
            <a:r>
              <a:rPr lang="en-US" dirty="0"/>
              <a:t> 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  <a:ea typeface="ＭＳ Ｐゴシック" pitchFamily="34" charset="-128"/>
              </a:rPr>
              <a:t>MAKANAN</a:t>
            </a:r>
            <a:r>
              <a:rPr lang="en-US" b="1" dirty="0">
                <a:solidFill>
                  <a:srgbClr val="E4A018"/>
                </a:solidFill>
                <a:ea typeface="ＭＳ Ｐゴシック" pitchFamily="34" charset="-128"/>
              </a:rPr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segi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gizi</a:t>
            </a:r>
            <a:endParaRPr lang="en-US" dirty="0"/>
          </a:p>
          <a:p>
            <a:pPr marL="176679" indent="-176679">
              <a:buFontTx/>
              <a:buChar char="-"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 ASUH</a:t>
            </a:r>
            <a:r>
              <a:rPr lang="en-US" b="1" dirty="0">
                <a:solidFill>
                  <a:srgbClr val="E4A018"/>
                </a:solidFill>
              </a:rPr>
              <a:t> </a:t>
            </a:r>
            <a:r>
              <a:rPr lang="en-US" dirty="0"/>
              <a:t>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</a:t>
            </a:r>
            <a:r>
              <a:rPr lang="en-US" dirty="0" err="1"/>
              <a:t>praktek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anak</a:t>
            </a:r>
            <a:endParaRPr lang="en-US" dirty="0"/>
          </a:p>
          <a:p>
            <a:pPr marL="176679" indent="-176679">
              <a:buFontTx/>
              <a:buChar char="-"/>
              <a:defRPr/>
            </a:pPr>
            <a:r>
              <a:rPr lang="en-US" dirty="0" err="1"/>
              <a:t>Rendahnya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 KESEHATAN</a:t>
            </a:r>
            <a:r>
              <a:rPr lang="en-US" b="1" dirty="0">
                <a:solidFill>
                  <a:srgbClr val="E4A018"/>
                </a:solidFill>
              </a:rPr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sanitasi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air </a:t>
            </a:r>
            <a:r>
              <a:rPr lang="en-US" dirty="0" err="1"/>
              <a:t>bersih</a:t>
            </a:r>
            <a:endParaRPr lang="en-US" dirty="0"/>
          </a:p>
          <a:p>
            <a:pPr marL="176679" indent="-176679">
              <a:buFontTx/>
              <a:buChar char="-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terjadinya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</a:t>
            </a:r>
            <a:r>
              <a:rPr lang="en-US" dirty="0" err="1"/>
              <a:t>akut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kronis</a:t>
            </a:r>
            <a:r>
              <a:rPr lang="en-US" dirty="0"/>
              <a:t> yang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diatasi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berdampak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SDM, lost generation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tingginya</a:t>
            </a:r>
            <a:r>
              <a:rPr lang="en-US" dirty="0"/>
              <a:t> </a:t>
            </a:r>
            <a:r>
              <a:rPr lang="en-US" dirty="0" err="1"/>
              <a:t>kematian</a:t>
            </a:r>
            <a:r>
              <a:rPr lang="en-US" dirty="0"/>
              <a:t> </a:t>
            </a:r>
          </a:p>
          <a:p>
            <a:pPr marL="176679" indent="-176679">
              <a:buFontTx/>
              <a:buChar char="-"/>
              <a:defRPr/>
            </a:pPr>
            <a:endParaRPr lang="en-US" sz="3700" dirty="0"/>
          </a:p>
          <a:p>
            <a:pPr marL="176679" indent="-176679">
              <a:buFontTx/>
              <a:buChar char="-"/>
              <a:defRPr/>
            </a:pPr>
            <a:endParaRPr lang="en-US" sz="3700" dirty="0"/>
          </a:p>
          <a:p>
            <a:pPr marL="588931" indent="-588931">
              <a:buFontTx/>
              <a:buChar char="-"/>
              <a:defRPr/>
            </a:pPr>
            <a:endParaRPr lang="en-US" sz="3700" b="1" dirty="0">
              <a:solidFill>
                <a:srgbClr val="E4A018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9CEBBF-8124-4141-B22F-6C35CFBA2C4E}" type="slidenum">
              <a:rPr lang="es-UY" altLang="en-US"/>
              <a:pPr/>
              <a:t>5</a:t>
            </a:fld>
            <a:endParaRPr lang="es-UY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400EC0-BF7C-4278-B9EE-D3A5137764F8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Bapak dan Ibu,</a:t>
            </a: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id-ID" altLang="en-US" smtClean="0"/>
              <a:t>Mari kita </a:t>
            </a:r>
            <a:r>
              <a:rPr lang="en-US" altLang="en-US" smtClean="0"/>
              <a:t>terapkan</a:t>
            </a:r>
            <a:r>
              <a:rPr lang="id-ID" altLang="en-US" smtClean="0"/>
              <a:t> pola konsumsi gizi seimbang  untuk  mencegah terjadinya risiko penyakit katastrofik. Dalam penerapannya, memperhatikan variasi makanan yang dikonsumsi melalui isi piringku, dimana separuh dari isi piringku adalah sayur dan buah</a:t>
            </a:r>
            <a:r>
              <a:rPr lang="en-US" altLang="en-US" smtClean="0"/>
              <a:t>, sedangkan</a:t>
            </a:r>
            <a:r>
              <a:rPr lang="id-ID" altLang="en-US" smtClean="0"/>
              <a:t> setengahnya lagi adalah makanan pokok dan lauk pauk. Ternyata dengan mengisi piring makan</a:t>
            </a:r>
            <a:r>
              <a:rPr lang="en-US" altLang="en-US" smtClean="0"/>
              <a:t> kita</a:t>
            </a:r>
            <a:r>
              <a:rPr lang="id-ID" altLang="en-US" smtClean="0"/>
              <a:t> dengan 1 potong sedang pepaya (serat 11 g</a:t>
            </a:r>
            <a:r>
              <a:rPr lang="en-US" altLang="en-US" smtClean="0"/>
              <a:t>ram</a:t>
            </a:r>
            <a:r>
              <a:rPr lang="id-ID" altLang="en-US" smtClean="0"/>
              <a:t>) dan 1 mangkuk kangkung (serat 4 g</a:t>
            </a:r>
            <a:r>
              <a:rPr lang="en-US" altLang="en-US" smtClean="0"/>
              <a:t>ram</a:t>
            </a:r>
            <a:r>
              <a:rPr lang="id-ID" altLang="en-US" smtClean="0"/>
              <a:t>)</a:t>
            </a:r>
            <a:r>
              <a:rPr lang="en-US" altLang="en-US" smtClean="0"/>
              <a:t>, </a:t>
            </a:r>
            <a:r>
              <a:rPr lang="id-ID" altLang="en-US" smtClean="0"/>
              <a:t>maka kita dapat memenuhi kebutuhan serat harian sebanyak 25 g</a:t>
            </a:r>
            <a:r>
              <a:rPr lang="en-US" altLang="en-US" smtClean="0"/>
              <a:t>ram</a:t>
            </a:r>
            <a:r>
              <a:rPr lang="id-ID" altLang="en-US" smtClean="0"/>
              <a:t> per hari </a:t>
            </a:r>
            <a:r>
              <a:rPr lang="en-US" altLang="en-US" smtClean="0"/>
              <a:t>serta</a:t>
            </a:r>
            <a:r>
              <a:rPr lang="id-ID" altLang="en-US" smtClean="0"/>
              <a:t> dapat memenuhi kebutuhan lebih dari separuh vitamin dan mineral  yang berarti mencegah kekurangan zat gizi mikro dan  akan membantu menurunkan risiko penyakit tidak menular. </a:t>
            </a:r>
            <a:endParaRPr lang="en-GB" altLang="en-US" smtClean="0"/>
          </a:p>
        </p:txBody>
      </p:sp>
      <p:sp>
        <p:nvSpPr>
          <p:cNvPr id="706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610" indent="-294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7862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9006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0151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F6C652-2390-40B9-8A2D-6F5A0C5E26FD}" type="slidenum">
              <a:rPr lang="en-GB" altLang="en-US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7586" indent="-29137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65517" indent="-23310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31724" indent="-23310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97931" indent="-23310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A30DA43-C665-461B-8CAF-3B10AF1B75BC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610" indent="-294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7862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9006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0151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73623C-BDB1-4F47-8F0C-EEA27644582C}" type="slidenum">
              <a:rPr lang="id-ID" altLang="en-US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id-ID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A0BF2-4348-48F3-AB01-9C1A3FCAC5FD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E4908-4894-4861-A762-F77037100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73075AB-CEA8-4AC9-9B8C-4238097011F2}"/>
              </a:ext>
            </a:extLst>
          </p:cNvPr>
          <p:cNvSpPr/>
          <p:nvPr userDrawn="1"/>
        </p:nvSpPr>
        <p:spPr>
          <a:xfrm>
            <a:off x="0" y="2447925"/>
            <a:ext cx="9144000" cy="1962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79E90BF-510F-4CD9-A4FA-D0929A13B6A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377494" y="1336039"/>
            <a:ext cx="2321116" cy="4185922"/>
          </a:xfrm>
          <a:custGeom>
            <a:avLst/>
            <a:gdLst>
              <a:gd name="connsiteX0" fmla="*/ 2098012 w 3094821"/>
              <a:gd name="connsiteY0" fmla="*/ 2192304 h 4185922"/>
              <a:gd name="connsiteX1" fmla="*/ 3094821 w 3094821"/>
              <a:gd name="connsiteY1" fmla="*/ 3189113 h 4185922"/>
              <a:gd name="connsiteX2" fmla="*/ 2098012 w 3094821"/>
              <a:gd name="connsiteY2" fmla="*/ 4185922 h 4185922"/>
              <a:gd name="connsiteX3" fmla="*/ 1101203 w 3094821"/>
              <a:gd name="connsiteY3" fmla="*/ 3189113 h 4185922"/>
              <a:gd name="connsiteX4" fmla="*/ 996809 w 3094821"/>
              <a:gd name="connsiteY4" fmla="*/ 1091101 h 4185922"/>
              <a:gd name="connsiteX5" fmla="*/ 1993617 w 3094821"/>
              <a:gd name="connsiteY5" fmla="*/ 2087909 h 4185922"/>
              <a:gd name="connsiteX6" fmla="*/ 996809 w 3094821"/>
              <a:gd name="connsiteY6" fmla="*/ 3084718 h 4185922"/>
              <a:gd name="connsiteX7" fmla="*/ 0 w 3094821"/>
              <a:gd name="connsiteY7" fmla="*/ 2087909 h 4185922"/>
              <a:gd name="connsiteX8" fmla="*/ 2087910 w 3094821"/>
              <a:gd name="connsiteY8" fmla="*/ 0 h 4185922"/>
              <a:gd name="connsiteX9" fmla="*/ 3084718 w 3094821"/>
              <a:gd name="connsiteY9" fmla="*/ 996808 h 4185922"/>
              <a:gd name="connsiteX10" fmla="*/ 2087910 w 3094821"/>
              <a:gd name="connsiteY10" fmla="*/ 1993616 h 4185922"/>
              <a:gd name="connsiteX11" fmla="*/ 1091101 w 3094821"/>
              <a:gd name="connsiteY11" fmla="*/ 996808 h 418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94821" h="4185922">
                <a:moveTo>
                  <a:pt x="2098012" y="2192304"/>
                </a:moveTo>
                <a:lnTo>
                  <a:pt x="3094821" y="3189113"/>
                </a:lnTo>
                <a:lnTo>
                  <a:pt x="2098012" y="4185922"/>
                </a:lnTo>
                <a:lnTo>
                  <a:pt x="1101203" y="3189113"/>
                </a:lnTo>
                <a:close/>
                <a:moveTo>
                  <a:pt x="996809" y="1091101"/>
                </a:moveTo>
                <a:lnTo>
                  <a:pt x="1993617" y="2087909"/>
                </a:lnTo>
                <a:lnTo>
                  <a:pt x="996809" y="3084718"/>
                </a:lnTo>
                <a:lnTo>
                  <a:pt x="0" y="2087909"/>
                </a:lnTo>
                <a:close/>
                <a:moveTo>
                  <a:pt x="2087910" y="0"/>
                </a:moveTo>
                <a:lnTo>
                  <a:pt x="3084718" y="996808"/>
                </a:lnTo>
                <a:lnTo>
                  <a:pt x="2087910" y="1993616"/>
                </a:lnTo>
                <a:lnTo>
                  <a:pt x="1091101" y="9968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F696DB36-3325-4ABD-A030-3CC56F701C2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22530" y="849422"/>
            <a:ext cx="3869368" cy="5159157"/>
          </a:xfrm>
          <a:custGeom>
            <a:avLst/>
            <a:gdLst>
              <a:gd name="connsiteX0" fmla="*/ 2579578 w 5159157"/>
              <a:gd name="connsiteY0" fmla="*/ 0 h 5159157"/>
              <a:gd name="connsiteX1" fmla="*/ 5159157 w 5159157"/>
              <a:gd name="connsiteY1" fmla="*/ 2579579 h 5159157"/>
              <a:gd name="connsiteX2" fmla="*/ 2579578 w 5159157"/>
              <a:gd name="connsiteY2" fmla="*/ 5159157 h 5159157"/>
              <a:gd name="connsiteX3" fmla="*/ 0 w 5159157"/>
              <a:gd name="connsiteY3" fmla="*/ 2579579 h 515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9157" h="5159157">
                <a:moveTo>
                  <a:pt x="2579578" y="0"/>
                </a:moveTo>
                <a:lnTo>
                  <a:pt x="5159157" y="2579579"/>
                </a:lnTo>
                <a:lnTo>
                  <a:pt x="2579578" y="5159157"/>
                </a:lnTo>
                <a:lnTo>
                  <a:pt x="0" y="2579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854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714750" y="1199607"/>
            <a:ext cx="17145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 rot="8736033">
            <a:off x="35467" y="-101596"/>
            <a:ext cx="1546529" cy="1342703"/>
          </a:xfrm>
          <a:custGeom>
            <a:avLst/>
            <a:gdLst>
              <a:gd name="connsiteX0" fmla="*/ 211797 w 2062038"/>
              <a:gd name="connsiteY0" fmla="*/ 827255 h 1342703"/>
              <a:gd name="connsiteX1" fmla="*/ 0 w 2062038"/>
              <a:gd name="connsiteY1" fmla="*/ 682237 h 1342703"/>
              <a:gd name="connsiteX2" fmla="*/ 2296 w 2062038"/>
              <a:gd name="connsiteY2" fmla="*/ 674390 h 1342703"/>
              <a:gd name="connsiteX3" fmla="*/ 605953 w 2062038"/>
              <a:gd name="connsiteY3" fmla="*/ 352769 h 1342703"/>
              <a:gd name="connsiteX4" fmla="*/ 754394 w 2062038"/>
              <a:gd name="connsiteY4" fmla="*/ 290919 h 1342703"/>
              <a:gd name="connsiteX5" fmla="*/ 1754511 w 2062038"/>
              <a:gd name="connsiteY5" fmla="*/ 137531 h 1342703"/>
              <a:gd name="connsiteX6" fmla="*/ 1987686 w 2062038"/>
              <a:gd name="connsiteY6" fmla="*/ 716449 h 1342703"/>
              <a:gd name="connsiteX7" fmla="*/ 1968512 w 2062038"/>
              <a:gd name="connsiteY7" fmla="*/ 837675 h 1342703"/>
              <a:gd name="connsiteX8" fmla="*/ 2029483 w 2062038"/>
              <a:gd name="connsiteY8" fmla="*/ 1050942 h 1342703"/>
              <a:gd name="connsiteX9" fmla="*/ 2062038 w 2062038"/>
              <a:gd name="connsiteY9" fmla="*/ 1074205 h 1342703"/>
              <a:gd name="connsiteX10" fmla="*/ 1878198 w 2062038"/>
              <a:gd name="connsiteY10" fmla="*/ 1342703 h 1342703"/>
              <a:gd name="connsiteX11" fmla="*/ 1878114 w 2062038"/>
              <a:gd name="connsiteY11" fmla="*/ 1342595 h 1342703"/>
              <a:gd name="connsiteX12" fmla="*/ 1847286 w 2062038"/>
              <a:gd name="connsiteY12" fmla="*/ 1315158 h 1342703"/>
              <a:gd name="connsiteX13" fmla="*/ 1693279 w 2062038"/>
              <a:gd name="connsiteY13" fmla="*/ 1233516 h 1342703"/>
              <a:gd name="connsiteX14" fmla="*/ 1639470 w 2062038"/>
              <a:gd name="connsiteY14" fmla="*/ 953335 h 1342703"/>
              <a:gd name="connsiteX15" fmla="*/ 1646892 w 2062038"/>
              <a:gd name="connsiteY15" fmla="*/ 542031 h 1342703"/>
              <a:gd name="connsiteX16" fmla="*/ 1085910 w 2062038"/>
              <a:gd name="connsiteY16" fmla="*/ 319370 h 1342703"/>
              <a:gd name="connsiteX17" fmla="*/ 879950 w 2062038"/>
              <a:gd name="connsiteY17" fmla="*/ 612540 h 1342703"/>
              <a:gd name="connsiteX18" fmla="*/ 879950 w 2062038"/>
              <a:gd name="connsiteY18" fmla="*/ 619344 h 1342703"/>
              <a:gd name="connsiteX19" fmla="*/ 673370 w 2062038"/>
              <a:gd name="connsiteY19" fmla="*/ 697275 h 1342703"/>
              <a:gd name="connsiteX20" fmla="*/ 274436 w 2062038"/>
              <a:gd name="connsiteY20" fmla="*/ 704697 h 1342703"/>
              <a:gd name="connsiteX21" fmla="*/ 224124 w 2062038"/>
              <a:gd name="connsiteY21" fmla="*/ 786493 h 13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2038" h="1342703">
                <a:moveTo>
                  <a:pt x="211797" y="827255"/>
                </a:moveTo>
                <a:lnTo>
                  <a:pt x="0" y="682237"/>
                </a:lnTo>
                <a:lnTo>
                  <a:pt x="2296" y="674390"/>
                </a:lnTo>
                <a:cubicBezTo>
                  <a:pt x="155684" y="303908"/>
                  <a:pt x="374015" y="338544"/>
                  <a:pt x="605953" y="352769"/>
                </a:cubicBezTo>
                <a:cubicBezTo>
                  <a:pt x="662237" y="355862"/>
                  <a:pt x="717283" y="332977"/>
                  <a:pt x="754394" y="290919"/>
                </a:cubicBezTo>
                <a:cubicBezTo>
                  <a:pt x="969014" y="46611"/>
                  <a:pt x="1336404" y="-138321"/>
                  <a:pt x="1754511" y="137531"/>
                </a:cubicBezTo>
                <a:cubicBezTo>
                  <a:pt x="1902951" y="235254"/>
                  <a:pt x="1999438" y="582852"/>
                  <a:pt x="1987686" y="716449"/>
                </a:cubicBezTo>
                <a:cubicBezTo>
                  <a:pt x="1982738" y="768403"/>
                  <a:pt x="1975316" y="806749"/>
                  <a:pt x="1968512" y="837675"/>
                </a:cubicBezTo>
                <a:cubicBezTo>
                  <a:pt x="1951349" y="916070"/>
                  <a:pt x="1975586" y="996205"/>
                  <a:pt x="2029483" y="1050942"/>
                </a:cubicBezTo>
                <a:lnTo>
                  <a:pt x="2062038" y="1074205"/>
                </a:lnTo>
                <a:lnTo>
                  <a:pt x="1878198" y="1342703"/>
                </a:lnTo>
                <a:lnTo>
                  <a:pt x="1878114" y="1342595"/>
                </a:lnTo>
                <a:cubicBezTo>
                  <a:pt x="1868740" y="1332553"/>
                  <a:pt x="1858419" y="1323353"/>
                  <a:pt x="1847286" y="1315158"/>
                </a:cubicBezTo>
                <a:cubicBezTo>
                  <a:pt x="1797187" y="1278048"/>
                  <a:pt x="1745233" y="1246505"/>
                  <a:pt x="1693279" y="1233516"/>
                </a:cubicBezTo>
                <a:cubicBezTo>
                  <a:pt x="1471237" y="1178469"/>
                  <a:pt x="1427323" y="1103012"/>
                  <a:pt x="1639470" y="953335"/>
                </a:cubicBezTo>
                <a:cubicBezTo>
                  <a:pt x="1810794" y="833345"/>
                  <a:pt x="1722349" y="669442"/>
                  <a:pt x="1646892" y="542031"/>
                </a:cubicBezTo>
                <a:cubicBezTo>
                  <a:pt x="1523191" y="332359"/>
                  <a:pt x="1305479" y="295867"/>
                  <a:pt x="1085910" y="319370"/>
                </a:cubicBezTo>
                <a:cubicBezTo>
                  <a:pt x="923863" y="336070"/>
                  <a:pt x="886135" y="464719"/>
                  <a:pt x="879950" y="612540"/>
                </a:cubicBezTo>
                <a:cubicBezTo>
                  <a:pt x="879950" y="615014"/>
                  <a:pt x="879950" y="616870"/>
                  <a:pt x="879950" y="619344"/>
                </a:cubicBezTo>
                <a:cubicBezTo>
                  <a:pt x="878713" y="726963"/>
                  <a:pt x="746972" y="775206"/>
                  <a:pt x="673370" y="697275"/>
                </a:cubicBezTo>
                <a:cubicBezTo>
                  <a:pt x="584306" y="603263"/>
                  <a:pt x="452565" y="475851"/>
                  <a:pt x="274436" y="704697"/>
                </a:cubicBezTo>
                <a:cubicBezTo>
                  <a:pt x="252789" y="732452"/>
                  <a:pt x="236234" y="759773"/>
                  <a:pt x="224124" y="786493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/>
          <p:cNvSpPr/>
          <p:nvPr userDrawn="1"/>
        </p:nvSpPr>
        <p:spPr>
          <a:xfrm rot="19928977">
            <a:off x="8260076" y="5741878"/>
            <a:ext cx="868159" cy="778623"/>
          </a:xfrm>
          <a:custGeom>
            <a:avLst/>
            <a:gdLst>
              <a:gd name="connsiteX0" fmla="*/ 928294 w 1157545"/>
              <a:gd name="connsiteY0" fmla="*/ 31386 h 778623"/>
              <a:gd name="connsiteX1" fmla="*/ 1016454 w 1157545"/>
              <a:gd name="connsiteY1" fmla="*/ 78623 h 778623"/>
              <a:gd name="connsiteX2" fmla="*/ 1149755 w 1157545"/>
              <a:gd name="connsiteY2" fmla="*/ 409578 h 778623"/>
              <a:gd name="connsiteX3" fmla="*/ 1138793 w 1157545"/>
              <a:gd name="connsiteY3" fmla="*/ 478879 h 778623"/>
              <a:gd name="connsiteX4" fmla="*/ 1148739 w 1157545"/>
              <a:gd name="connsiteY4" fmla="*/ 565242 h 778623"/>
              <a:gd name="connsiteX5" fmla="*/ 1157545 w 1157545"/>
              <a:gd name="connsiteY5" fmla="*/ 577813 h 778623"/>
              <a:gd name="connsiteX6" fmla="*/ 1066593 w 1157545"/>
              <a:gd name="connsiteY6" fmla="*/ 749952 h 778623"/>
              <a:gd name="connsiteX7" fmla="*/ 1025869 w 1157545"/>
              <a:gd name="connsiteY7" fmla="*/ 723338 h 778623"/>
              <a:gd name="connsiteX8" fmla="*/ 981449 w 1157545"/>
              <a:gd name="connsiteY8" fmla="*/ 705173 h 778623"/>
              <a:gd name="connsiteX9" fmla="*/ 950688 w 1157545"/>
              <a:gd name="connsiteY9" fmla="*/ 544999 h 778623"/>
              <a:gd name="connsiteX10" fmla="*/ 954930 w 1157545"/>
              <a:gd name="connsiteY10" fmla="*/ 309866 h 778623"/>
              <a:gd name="connsiteX11" fmla="*/ 634231 w 1157545"/>
              <a:gd name="connsiteY11" fmla="*/ 182577 h 778623"/>
              <a:gd name="connsiteX12" fmla="*/ 516488 w 1157545"/>
              <a:gd name="connsiteY12" fmla="*/ 350175 h 778623"/>
              <a:gd name="connsiteX13" fmla="*/ 516488 w 1157545"/>
              <a:gd name="connsiteY13" fmla="*/ 354065 h 778623"/>
              <a:gd name="connsiteX14" fmla="*/ 398391 w 1157545"/>
              <a:gd name="connsiteY14" fmla="*/ 398616 h 778623"/>
              <a:gd name="connsiteX15" fmla="*/ 170330 w 1157545"/>
              <a:gd name="connsiteY15" fmla="*/ 402859 h 778623"/>
              <a:gd name="connsiteX16" fmla="*/ 242461 w 1157545"/>
              <a:gd name="connsiteY16" fmla="*/ 687493 h 778623"/>
              <a:gd name="connsiteX17" fmla="*/ 270107 w 1157545"/>
              <a:gd name="connsiteY17" fmla="*/ 777988 h 778623"/>
              <a:gd name="connsiteX18" fmla="*/ 269524 w 1157545"/>
              <a:gd name="connsiteY18" fmla="*/ 778623 h 778623"/>
              <a:gd name="connsiteX19" fmla="*/ 32151 w 1157545"/>
              <a:gd name="connsiteY19" fmla="*/ 653204 h 778623"/>
              <a:gd name="connsiteX20" fmla="*/ 26776 w 1157545"/>
              <a:gd name="connsiteY20" fmla="*/ 645063 h 778623"/>
              <a:gd name="connsiteX21" fmla="*/ 14753 w 1157545"/>
              <a:gd name="connsiteY21" fmla="*/ 385533 h 778623"/>
              <a:gd name="connsiteX22" fmla="*/ 359851 w 1157545"/>
              <a:gd name="connsiteY22" fmla="*/ 201670 h 778623"/>
              <a:gd name="connsiteX23" fmla="*/ 444710 w 1157545"/>
              <a:gd name="connsiteY23" fmla="*/ 166312 h 778623"/>
              <a:gd name="connsiteX24" fmla="*/ 928294 w 1157545"/>
              <a:gd name="connsiteY24" fmla="*/ 31386 h 77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545" h="778623">
                <a:moveTo>
                  <a:pt x="928294" y="31386"/>
                </a:moveTo>
                <a:cubicBezTo>
                  <a:pt x="957152" y="43315"/>
                  <a:pt x="986576" y="58911"/>
                  <a:pt x="1016454" y="78623"/>
                </a:cubicBezTo>
                <a:cubicBezTo>
                  <a:pt x="1101314" y="134489"/>
                  <a:pt x="1156473" y="333203"/>
                  <a:pt x="1149755" y="409578"/>
                </a:cubicBezTo>
                <a:cubicBezTo>
                  <a:pt x="1146927" y="439278"/>
                  <a:pt x="1142684" y="461200"/>
                  <a:pt x="1138793" y="478879"/>
                </a:cubicBezTo>
                <a:cubicBezTo>
                  <a:pt x="1132253" y="508757"/>
                  <a:pt x="1136230" y="539077"/>
                  <a:pt x="1148739" y="565242"/>
                </a:cubicBezTo>
                <a:lnTo>
                  <a:pt x="1157545" y="577813"/>
                </a:lnTo>
                <a:lnTo>
                  <a:pt x="1066593" y="749952"/>
                </a:lnTo>
                <a:lnTo>
                  <a:pt x="1025869" y="723338"/>
                </a:lnTo>
                <a:cubicBezTo>
                  <a:pt x="1011151" y="715250"/>
                  <a:pt x="996300" y="708885"/>
                  <a:pt x="981449" y="705173"/>
                </a:cubicBezTo>
                <a:cubicBezTo>
                  <a:pt x="854513" y="673704"/>
                  <a:pt x="829409" y="630567"/>
                  <a:pt x="950688" y="544999"/>
                </a:cubicBezTo>
                <a:cubicBezTo>
                  <a:pt x="1048630" y="476404"/>
                  <a:pt x="998068" y="382704"/>
                  <a:pt x="954930" y="309866"/>
                </a:cubicBezTo>
                <a:cubicBezTo>
                  <a:pt x="884215" y="190002"/>
                  <a:pt x="759753" y="169140"/>
                  <a:pt x="634231" y="182577"/>
                </a:cubicBezTo>
                <a:cubicBezTo>
                  <a:pt x="541592" y="192123"/>
                  <a:pt x="520024" y="265669"/>
                  <a:pt x="516488" y="350175"/>
                </a:cubicBezTo>
                <a:cubicBezTo>
                  <a:pt x="516488" y="351590"/>
                  <a:pt x="516488" y="352650"/>
                  <a:pt x="516488" y="354065"/>
                </a:cubicBezTo>
                <a:cubicBezTo>
                  <a:pt x="515781" y="415588"/>
                  <a:pt x="440468" y="443168"/>
                  <a:pt x="398391" y="398616"/>
                </a:cubicBezTo>
                <a:cubicBezTo>
                  <a:pt x="347475" y="344871"/>
                  <a:pt x="272162" y="272033"/>
                  <a:pt x="170330" y="402859"/>
                </a:cubicBezTo>
                <a:cubicBezTo>
                  <a:pt x="71327" y="529795"/>
                  <a:pt x="158662" y="640820"/>
                  <a:pt x="242461" y="687493"/>
                </a:cubicBezTo>
                <a:cubicBezTo>
                  <a:pt x="276140" y="706322"/>
                  <a:pt x="285753" y="747227"/>
                  <a:pt x="270107" y="777988"/>
                </a:cubicBezTo>
                <a:lnTo>
                  <a:pt x="269524" y="778623"/>
                </a:lnTo>
                <a:lnTo>
                  <a:pt x="32151" y="653204"/>
                </a:lnTo>
                <a:lnTo>
                  <a:pt x="26776" y="645063"/>
                </a:lnTo>
                <a:cubicBezTo>
                  <a:pt x="-3986" y="595208"/>
                  <a:pt x="-8583" y="442460"/>
                  <a:pt x="14753" y="385533"/>
                </a:cubicBezTo>
                <a:cubicBezTo>
                  <a:pt x="102442" y="173737"/>
                  <a:pt x="227257" y="193538"/>
                  <a:pt x="359851" y="201670"/>
                </a:cubicBezTo>
                <a:cubicBezTo>
                  <a:pt x="392027" y="203438"/>
                  <a:pt x="423496" y="190356"/>
                  <a:pt x="444710" y="166312"/>
                </a:cubicBezTo>
                <a:cubicBezTo>
                  <a:pt x="552067" y="44105"/>
                  <a:pt x="726289" y="-52114"/>
                  <a:pt x="928294" y="31386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"/>
          <p:cNvSpPr/>
          <p:nvPr userDrawn="1"/>
        </p:nvSpPr>
        <p:spPr>
          <a:xfrm rot="17307127">
            <a:off x="7516985" y="5815643"/>
            <a:ext cx="842153" cy="597929"/>
          </a:xfrm>
          <a:custGeom>
            <a:avLst/>
            <a:gdLst>
              <a:gd name="connsiteX0" fmla="*/ 3563995 w 3571875"/>
              <a:gd name="connsiteY0" fmla="*/ 2018692 h 3381375"/>
              <a:gd name="connsiteX1" fmla="*/ 3259195 w 3571875"/>
              <a:gd name="connsiteY1" fmla="*/ 1688175 h 3381375"/>
              <a:gd name="connsiteX2" fmla="*/ 3067742 w 3571875"/>
              <a:gd name="connsiteY2" fmla="*/ 1290029 h 3381375"/>
              <a:gd name="connsiteX3" fmla="*/ 3097270 w 3571875"/>
              <a:gd name="connsiteY3" fmla="*/ 1103340 h 3381375"/>
              <a:gd name="connsiteX4" fmla="*/ 2738177 w 3571875"/>
              <a:gd name="connsiteY4" fmla="*/ 211799 h 3381375"/>
              <a:gd name="connsiteX5" fmla="*/ 1197984 w 3571875"/>
              <a:gd name="connsiteY5" fmla="*/ 448019 h 3381375"/>
              <a:gd name="connsiteX6" fmla="*/ 969384 w 3571875"/>
              <a:gd name="connsiteY6" fmla="*/ 543269 h 3381375"/>
              <a:gd name="connsiteX7" fmla="*/ 39744 w 3571875"/>
              <a:gd name="connsiteY7" fmla="*/ 1038569 h 3381375"/>
              <a:gd name="connsiteX8" fmla="*/ 72129 w 3571875"/>
              <a:gd name="connsiteY8" fmla="*/ 1737704 h 3381375"/>
              <a:gd name="connsiteX9" fmla="*/ 155949 w 3571875"/>
              <a:gd name="connsiteY9" fmla="*/ 2333970 h 3381375"/>
              <a:gd name="connsiteX10" fmla="*/ 724592 w 3571875"/>
              <a:gd name="connsiteY10" fmla="*/ 3295995 h 3381375"/>
              <a:gd name="connsiteX11" fmla="*/ 2052377 w 3571875"/>
              <a:gd name="connsiteY11" fmla="*/ 3293137 h 3381375"/>
              <a:gd name="connsiteX12" fmla="*/ 2053329 w 3571875"/>
              <a:gd name="connsiteY12" fmla="*/ 3294090 h 3381375"/>
              <a:gd name="connsiteX13" fmla="*/ 2053329 w 3571875"/>
              <a:gd name="connsiteY13" fmla="*/ 3294090 h 3381375"/>
              <a:gd name="connsiteX14" fmla="*/ 2053329 w 3571875"/>
              <a:gd name="connsiteY14" fmla="*/ 3294090 h 3381375"/>
              <a:gd name="connsiteX15" fmla="*/ 3150609 w 3571875"/>
              <a:gd name="connsiteY15" fmla="*/ 2945474 h 3381375"/>
              <a:gd name="connsiteX16" fmla="*/ 3563995 w 3571875"/>
              <a:gd name="connsiteY16" fmla="*/ 2018692 h 3381375"/>
              <a:gd name="connsiteX17" fmla="*/ 2525770 w 3571875"/>
              <a:gd name="connsiteY17" fmla="*/ 2945474 h 3381375"/>
              <a:gd name="connsiteX18" fmla="*/ 1897119 w 3571875"/>
              <a:gd name="connsiteY18" fmla="*/ 2853082 h 3381375"/>
              <a:gd name="connsiteX19" fmla="*/ 1736147 w 3571875"/>
              <a:gd name="connsiteY19" fmla="*/ 2662582 h 3381375"/>
              <a:gd name="connsiteX20" fmla="*/ 1487544 w 3571875"/>
              <a:gd name="connsiteY20" fmla="*/ 2900707 h 3381375"/>
              <a:gd name="connsiteX21" fmla="*/ 500754 w 3571875"/>
              <a:gd name="connsiteY21" fmla="*/ 2563522 h 3381375"/>
              <a:gd name="connsiteX22" fmla="*/ 662679 w 3571875"/>
              <a:gd name="connsiteY22" fmla="*/ 2166330 h 3381375"/>
              <a:gd name="connsiteX23" fmla="*/ 653154 w 3571875"/>
              <a:gd name="connsiteY23" fmla="*/ 1852004 h 3381375"/>
              <a:gd name="connsiteX24" fmla="*/ 458844 w 3571875"/>
              <a:gd name="connsiteY24" fmla="*/ 1085242 h 3381375"/>
              <a:gd name="connsiteX25" fmla="*/ 1073207 w 3571875"/>
              <a:gd name="connsiteY25" fmla="*/ 1073812 h 3381375"/>
              <a:gd name="connsiteX26" fmla="*/ 1391342 w 3571875"/>
              <a:gd name="connsiteY26" fmla="*/ 953797 h 3381375"/>
              <a:gd name="connsiteX27" fmla="*/ 1391342 w 3571875"/>
              <a:gd name="connsiteY27" fmla="*/ 943319 h 3381375"/>
              <a:gd name="connsiteX28" fmla="*/ 1708524 w 3571875"/>
              <a:gd name="connsiteY28" fmla="*/ 491834 h 3381375"/>
              <a:gd name="connsiteX29" fmla="*/ 2572442 w 3571875"/>
              <a:gd name="connsiteY29" fmla="*/ 834734 h 3381375"/>
              <a:gd name="connsiteX30" fmla="*/ 2561012 w 3571875"/>
              <a:gd name="connsiteY30" fmla="*/ 1468147 h 3381375"/>
              <a:gd name="connsiteX31" fmla="*/ 2643879 w 3571875"/>
              <a:gd name="connsiteY31" fmla="*/ 1899629 h 3381375"/>
              <a:gd name="connsiteX32" fmla="*/ 2881052 w 3571875"/>
              <a:gd name="connsiteY32" fmla="*/ 2025359 h 3381375"/>
              <a:gd name="connsiteX33" fmla="*/ 3013449 w 3571875"/>
              <a:gd name="connsiteY33" fmla="*/ 2234910 h 3381375"/>
              <a:gd name="connsiteX34" fmla="*/ 2525770 w 3571875"/>
              <a:gd name="connsiteY34" fmla="*/ 2945474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"/>
          <p:cNvSpPr/>
          <p:nvPr userDrawn="1"/>
        </p:nvSpPr>
        <p:spPr>
          <a:xfrm rot="20336913">
            <a:off x="8196398" y="5061567"/>
            <a:ext cx="495778" cy="685620"/>
          </a:xfrm>
          <a:custGeom>
            <a:avLst/>
            <a:gdLst>
              <a:gd name="connsiteX0" fmla="*/ 3563995 w 3571875"/>
              <a:gd name="connsiteY0" fmla="*/ 2018692 h 3381375"/>
              <a:gd name="connsiteX1" fmla="*/ 3259195 w 3571875"/>
              <a:gd name="connsiteY1" fmla="*/ 1688175 h 3381375"/>
              <a:gd name="connsiteX2" fmla="*/ 3067742 w 3571875"/>
              <a:gd name="connsiteY2" fmla="*/ 1290029 h 3381375"/>
              <a:gd name="connsiteX3" fmla="*/ 3097270 w 3571875"/>
              <a:gd name="connsiteY3" fmla="*/ 1103340 h 3381375"/>
              <a:gd name="connsiteX4" fmla="*/ 2738177 w 3571875"/>
              <a:gd name="connsiteY4" fmla="*/ 211799 h 3381375"/>
              <a:gd name="connsiteX5" fmla="*/ 1197984 w 3571875"/>
              <a:gd name="connsiteY5" fmla="*/ 448019 h 3381375"/>
              <a:gd name="connsiteX6" fmla="*/ 969384 w 3571875"/>
              <a:gd name="connsiteY6" fmla="*/ 543269 h 3381375"/>
              <a:gd name="connsiteX7" fmla="*/ 39744 w 3571875"/>
              <a:gd name="connsiteY7" fmla="*/ 1038569 h 3381375"/>
              <a:gd name="connsiteX8" fmla="*/ 72129 w 3571875"/>
              <a:gd name="connsiteY8" fmla="*/ 1737704 h 3381375"/>
              <a:gd name="connsiteX9" fmla="*/ 155949 w 3571875"/>
              <a:gd name="connsiteY9" fmla="*/ 2333970 h 3381375"/>
              <a:gd name="connsiteX10" fmla="*/ 724592 w 3571875"/>
              <a:gd name="connsiteY10" fmla="*/ 3295995 h 3381375"/>
              <a:gd name="connsiteX11" fmla="*/ 2052377 w 3571875"/>
              <a:gd name="connsiteY11" fmla="*/ 3293137 h 3381375"/>
              <a:gd name="connsiteX12" fmla="*/ 2053329 w 3571875"/>
              <a:gd name="connsiteY12" fmla="*/ 3294090 h 3381375"/>
              <a:gd name="connsiteX13" fmla="*/ 2053329 w 3571875"/>
              <a:gd name="connsiteY13" fmla="*/ 3294090 h 3381375"/>
              <a:gd name="connsiteX14" fmla="*/ 2053329 w 3571875"/>
              <a:gd name="connsiteY14" fmla="*/ 3294090 h 3381375"/>
              <a:gd name="connsiteX15" fmla="*/ 3150609 w 3571875"/>
              <a:gd name="connsiteY15" fmla="*/ 2945474 h 3381375"/>
              <a:gd name="connsiteX16" fmla="*/ 3563995 w 3571875"/>
              <a:gd name="connsiteY16" fmla="*/ 2018692 h 3381375"/>
              <a:gd name="connsiteX17" fmla="*/ 2525770 w 3571875"/>
              <a:gd name="connsiteY17" fmla="*/ 2945474 h 3381375"/>
              <a:gd name="connsiteX18" fmla="*/ 1897119 w 3571875"/>
              <a:gd name="connsiteY18" fmla="*/ 2853082 h 3381375"/>
              <a:gd name="connsiteX19" fmla="*/ 1736147 w 3571875"/>
              <a:gd name="connsiteY19" fmla="*/ 2662582 h 3381375"/>
              <a:gd name="connsiteX20" fmla="*/ 1487544 w 3571875"/>
              <a:gd name="connsiteY20" fmla="*/ 2900707 h 3381375"/>
              <a:gd name="connsiteX21" fmla="*/ 500754 w 3571875"/>
              <a:gd name="connsiteY21" fmla="*/ 2563522 h 3381375"/>
              <a:gd name="connsiteX22" fmla="*/ 662679 w 3571875"/>
              <a:gd name="connsiteY22" fmla="*/ 2166330 h 3381375"/>
              <a:gd name="connsiteX23" fmla="*/ 653154 w 3571875"/>
              <a:gd name="connsiteY23" fmla="*/ 1852004 h 3381375"/>
              <a:gd name="connsiteX24" fmla="*/ 458844 w 3571875"/>
              <a:gd name="connsiteY24" fmla="*/ 1085242 h 3381375"/>
              <a:gd name="connsiteX25" fmla="*/ 1073207 w 3571875"/>
              <a:gd name="connsiteY25" fmla="*/ 1073812 h 3381375"/>
              <a:gd name="connsiteX26" fmla="*/ 1391342 w 3571875"/>
              <a:gd name="connsiteY26" fmla="*/ 953797 h 3381375"/>
              <a:gd name="connsiteX27" fmla="*/ 1391342 w 3571875"/>
              <a:gd name="connsiteY27" fmla="*/ 943319 h 3381375"/>
              <a:gd name="connsiteX28" fmla="*/ 1708524 w 3571875"/>
              <a:gd name="connsiteY28" fmla="*/ 491834 h 3381375"/>
              <a:gd name="connsiteX29" fmla="*/ 2572442 w 3571875"/>
              <a:gd name="connsiteY29" fmla="*/ 834734 h 3381375"/>
              <a:gd name="connsiteX30" fmla="*/ 2561012 w 3571875"/>
              <a:gd name="connsiteY30" fmla="*/ 1468147 h 3381375"/>
              <a:gd name="connsiteX31" fmla="*/ 2643879 w 3571875"/>
              <a:gd name="connsiteY31" fmla="*/ 1899629 h 3381375"/>
              <a:gd name="connsiteX32" fmla="*/ 2881052 w 3571875"/>
              <a:gd name="connsiteY32" fmla="*/ 2025359 h 3381375"/>
              <a:gd name="connsiteX33" fmla="*/ 3013449 w 3571875"/>
              <a:gd name="connsiteY33" fmla="*/ 2234910 h 3381375"/>
              <a:gd name="connsiteX34" fmla="*/ 2525770 w 3571875"/>
              <a:gd name="connsiteY34" fmla="*/ 2945474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6580736"/>
            <a:ext cx="9144000" cy="277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0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4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5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3" name="Group 2"/>
          <p:cNvGrpSpPr/>
          <p:nvPr userDrawn="1"/>
        </p:nvGrpSpPr>
        <p:grpSpPr>
          <a:xfrm>
            <a:off x="2367" y="6730999"/>
            <a:ext cx="9141634" cy="141244"/>
            <a:chOff x="2267744" y="4865360"/>
            <a:chExt cx="8064896" cy="154663"/>
          </a:xfrm>
        </p:grpSpPr>
        <p:sp>
          <p:nvSpPr>
            <p:cNvPr id="24" name="Rectangle 1"/>
            <p:cNvSpPr/>
            <p:nvPr userDrawn="1"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Rectangle 6"/>
            <p:cNvSpPr/>
            <p:nvPr userDrawn="1"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7"/>
            <p:cNvSpPr/>
            <p:nvPr userDrawn="1"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Rectangle 8"/>
            <p:cNvSpPr/>
            <p:nvPr userDrawn="1"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Rectangle 11"/>
            <p:cNvSpPr/>
            <p:nvPr userDrawn="1"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12"/>
            <p:cNvSpPr/>
            <p:nvPr userDrawn="1"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Rectangle 13"/>
            <p:cNvSpPr/>
            <p:nvPr userDrawn="1"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Rectangle 14"/>
            <p:cNvSpPr/>
            <p:nvPr userDrawn="1"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15"/>
            <p:cNvSpPr/>
            <p:nvPr userDrawn="1"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ectangle 16"/>
            <p:cNvSpPr/>
            <p:nvPr userDrawn="1"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Rectangle 17"/>
            <p:cNvSpPr/>
            <p:nvPr userDrawn="1"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18"/>
            <p:cNvSpPr/>
            <p:nvPr userDrawn="1"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Rectangle 19"/>
            <p:cNvSpPr/>
            <p:nvPr userDrawn="1"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20"/>
            <p:cNvSpPr/>
            <p:nvPr userDrawn="1"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Rectangle 21"/>
            <p:cNvSpPr/>
            <p:nvPr userDrawn="1"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ectangle 22"/>
            <p:cNvSpPr/>
            <p:nvPr userDrawn="1"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33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160C7-4566-4CE2-8652-B7F8C73FD36A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0D254-8070-47CB-A903-AD239EAC5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4.jpeg"/><Relationship Id="rId4" Type="http://schemas.openxmlformats.org/officeDocument/2006/relationships/diagramData" Target="../diagrams/data1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Subtitle 2"/>
          <p:cNvSpPr>
            <a:spLocks noGrp="1"/>
          </p:cNvSpPr>
          <p:nvPr>
            <p:ph type="subTitle" idx="1"/>
          </p:nvPr>
        </p:nvSpPr>
        <p:spPr>
          <a:xfrm>
            <a:off x="609600" y="4724400"/>
            <a:ext cx="8153400" cy="914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d-ID" sz="20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Oleh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Dr.HELMIZAR,SKM,M.BIOMED</a:t>
            </a:r>
            <a:endParaRPr lang="en-US" sz="2800" dirty="0" smtClean="0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(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Dosen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Fakultas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Kesehatan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Masyarakat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Universitas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anose="020B0903060703020204" pitchFamily="34" charset="0"/>
              </a:rPr>
              <a:t>Andalas</a:t>
            </a:r>
            <a:r>
              <a:rPr lang="en-US" sz="2800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800" dirty="0" smtClean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-15966" y="70485"/>
            <a:ext cx="9144000" cy="197167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US" sz="2000" dirty="0">
              <a:latin typeface="PenultimateLightItal" pitchFamily="2" charset="0"/>
              <a:ea typeface="+mj-ea"/>
              <a:cs typeface="Iskoola Pota" pitchFamily="34" charset="0"/>
            </a:endParaRPr>
          </a:p>
        </p:txBody>
      </p:sp>
      <p:cxnSp>
        <p:nvCxnSpPr>
          <p:cNvPr id="3076" name="Straight Connector 7"/>
          <p:cNvCxnSpPr>
            <a:cxnSpLocks noChangeShapeType="1"/>
          </p:cNvCxnSpPr>
          <p:nvPr/>
        </p:nvCxnSpPr>
        <p:spPr bwMode="auto">
          <a:xfrm>
            <a:off x="5334000" y="914400"/>
            <a:ext cx="9144000" cy="1588"/>
          </a:xfrm>
          <a:prstGeom prst="line">
            <a:avLst/>
          </a:prstGeom>
          <a:noFill/>
          <a:ln w="9525">
            <a:noFill/>
            <a:round/>
          </a:ln>
        </p:spPr>
      </p:cxnSp>
      <p:sp>
        <p:nvSpPr>
          <p:cNvPr id="18" name="Title 1"/>
          <p:cNvSpPr txBox="1"/>
          <p:nvPr/>
        </p:nvSpPr>
        <p:spPr>
          <a:xfrm>
            <a:off x="609600" y="4572000"/>
            <a:ext cx="8064649" cy="9144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srgbClr val="002060"/>
              </a:solidFill>
              <a:latin typeface="Berlin Sans FB Demi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2" name="Picture 5" descr="UN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801082"/>
            <a:ext cx="923172" cy="105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19"/>
          <p:cNvSpPr>
            <a:spLocks noChangeArrowheads="1"/>
          </p:cNvSpPr>
          <p:nvPr/>
        </p:nvSpPr>
        <p:spPr bwMode="auto">
          <a:xfrm>
            <a:off x="-15966" y="533400"/>
            <a:ext cx="91440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 lvl="1" algn="ctr"/>
            <a:r>
              <a:rPr lang="en-US" sz="2800" b="1" dirty="0" smtClean="0">
                <a:latin typeface="Berlin Sans FB Demi" pitchFamily="34" charset="0"/>
              </a:rPr>
              <a:t>UPAYA PENURUNAN PREVALENSI STUNTING MELALUI PEMENUHAN GIZI SEIMBANG PADA MASA SERIBU HARI PERTAMA KEHIDUPAN (1000 HPK)</a:t>
            </a:r>
            <a:endParaRPr lang="en-US" sz="2800" b="1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666" y="600637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Disampaikan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pada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kegiatan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Internalisasi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 1000 HPK di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Kabupaten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Pessel</a:t>
            </a:r>
            <a:endParaRPr lang="en-US" b="1" dirty="0" smtClean="0">
              <a:latin typeface="Arial Narrow" pitchFamily="34" charset="0"/>
              <a:cs typeface="Aharoni" pitchFamily="2" charset="-79"/>
            </a:endParaRPr>
          </a:p>
          <a:p>
            <a:pPr algn="ctr"/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Selasa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,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Tanggal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8 </a:t>
            </a:r>
            <a:r>
              <a:rPr lang="en-US" b="1" dirty="0" err="1" smtClean="0">
                <a:latin typeface="Arial Narrow" pitchFamily="34" charset="0"/>
                <a:cs typeface="Aharoni" pitchFamily="2" charset="-79"/>
              </a:rPr>
              <a:t>Juni</a:t>
            </a:r>
            <a:r>
              <a:rPr lang="en-US" b="1" dirty="0" smtClean="0">
                <a:latin typeface="Arial Narrow" pitchFamily="34" charset="0"/>
                <a:cs typeface="Aharoni" pitchFamily="2" charset="-79"/>
              </a:rPr>
              <a:t> 2021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90600" y="5715000"/>
            <a:ext cx="8153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274" name="AutoShape 2" descr="Image result for logo bkkb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AutoShape 4" descr="Image result for logo bkkb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28858" r="50555" b="37547"/>
          <a:stretch/>
        </p:blipFill>
        <p:spPr bwMode="auto">
          <a:xfrm>
            <a:off x="6354884" y="2285740"/>
            <a:ext cx="2136254" cy="210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3736" y="2166822"/>
            <a:ext cx="2344046" cy="234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631" y="5801082"/>
            <a:ext cx="1375013" cy="87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Gambar terka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" y="2241397"/>
            <a:ext cx="3843401" cy="22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838200"/>
            <a:ext cx="30511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733800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839788"/>
            <a:ext cx="5238750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65100" y="209550"/>
            <a:ext cx="8978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Malgun Gothic" pitchFamily="34" charset="-127"/>
                <a:ea typeface="Malgun Gothic" pitchFamily="34" charset="-127"/>
              </a:rPr>
              <a:t>PERAN GIZI SUDAH DIMULAI SEJAK PRAKONSEPSI (SEBELUM PEMBUAHAN)</a:t>
            </a:r>
            <a:endParaRPr lang="id-ID" altLang="en-US" b="1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108075"/>
            <a:ext cx="26670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0" y="1828800"/>
            <a:ext cx="22923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352800"/>
            <a:ext cx="210502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76200" y="5997575"/>
            <a:ext cx="228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en-US" sz="2000">
                <a:latin typeface="Calibri" pitchFamily="34" charset="0"/>
              </a:rPr>
              <a:t>25%</a:t>
            </a:r>
            <a:r>
              <a:rPr lang="id-ID" sz="2000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 berat otak dewasa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2438400" y="4953000"/>
            <a:ext cx="2286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en-US" sz="2200">
                <a:latin typeface="Calibri" pitchFamily="34" charset="0"/>
              </a:rPr>
              <a:t>70% </a:t>
            </a:r>
            <a:r>
              <a:rPr lang="id-ID" sz="2200">
                <a:latin typeface="Calibri" pitchFamily="34" charset="0"/>
              </a:rPr>
              <a:t> </a:t>
            </a:r>
            <a:r>
              <a:rPr lang="en-US" sz="2200">
                <a:latin typeface="Calibri" pitchFamily="34" charset="0"/>
              </a:rPr>
              <a:t>berat otak dewasa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4267200" y="3657600"/>
            <a:ext cx="2590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en-US" sz="2200">
                <a:latin typeface="Calibri" pitchFamily="34" charset="0"/>
              </a:rPr>
              <a:t>90% berat </a:t>
            </a:r>
            <a:r>
              <a:rPr lang="id-ID" sz="2200">
                <a:latin typeface="Calibri" pitchFamily="34" charset="0"/>
              </a:rPr>
              <a:t>otak </a:t>
            </a:r>
            <a:r>
              <a:rPr lang="en-US" sz="2200">
                <a:latin typeface="Calibri" pitchFamily="34" charset="0"/>
              </a:rPr>
              <a:t>dewasa</a:t>
            </a:r>
          </a:p>
        </p:txBody>
      </p:sp>
      <p:sp>
        <p:nvSpPr>
          <p:cNvPr id="7176" name="TextBox 13"/>
          <p:cNvSpPr txBox="1">
            <a:spLocks noChangeArrowheads="1"/>
          </p:cNvSpPr>
          <p:nvPr/>
        </p:nvSpPr>
        <p:spPr bwMode="auto">
          <a:xfrm>
            <a:off x="6781800" y="3429000"/>
            <a:ext cx="2286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 algn="ctr"/>
            <a:r>
              <a:rPr lang="id-ID" sz="2200">
                <a:latin typeface="Calibri" pitchFamily="34" charset="0"/>
              </a:rPr>
              <a:t> </a:t>
            </a:r>
            <a:r>
              <a:rPr lang="en-US" sz="2200">
                <a:latin typeface="Calibri" pitchFamily="34" charset="0"/>
              </a:rPr>
              <a:t> 1.4 KG</a:t>
            </a:r>
          </a:p>
        </p:txBody>
      </p:sp>
      <p:sp>
        <p:nvSpPr>
          <p:cNvPr id="7177" name="Slide Number Placeholder 1"/>
          <p:cNvSpPr txBox="1">
            <a:spLocks noGrp="1"/>
          </p:cNvSpPr>
          <p:nvPr/>
        </p:nvSpPr>
        <p:spPr bwMode="auto">
          <a:xfrm>
            <a:off x="6934200" y="63404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 algn="r"/>
            <a:fld id="{22E79494-A17F-40CD-AFB9-7E79B3AFBC68}" type="slidenum">
              <a:rPr lang="en-US" sz="1300">
                <a:solidFill>
                  <a:schemeClr val="bg1"/>
                </a:solidFill>
                <a:latin typeface="Calibri" pitchFamily="34" charset="0"/>
              </a:rPr>
              <a:pPr algn="r"/>
              <a:t>11</a:t>
            </a:fld>
            <a:endParaRPr lang="en-US" sz="13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838200" y="228600"/>
            <a:ext cx="554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5" rIns="91428" bIns="45715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rPr>
              <a:t>PER</a:t>
            </a:r>
            <a:r>
              <a:rPr lang="id-ID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rPr>
              <a:t>TUMBUHAN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rPr>
              <a:t>OTAK</a:t>
            </a:r>
          </a:p>
        </p:txBody>
      </p:sp>
      <p:pic>
        <p:nvPicPr>
          <p:cNvPr id="71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53000"/>
            <a:ext cx="12192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ight Arrow 21"/>
          <p:cNvSpPr/>
          <p:nvPr/>
        </p:nvSpPr>
        <p:spPr>
          <a:xfrm rot="19329879">
            <a:off x="1117600" y="4845050"/>
            <a:ext cx="554038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3" name="Right Arrow 22"/>
          <p:cNvSpPr/>
          <p:nvPr/>
        </p:nvSpPr>
        <p:spPr>
          <a:xfrm rot="19919497">
            <a:off x="3327400" y="3332163"/>
            <a:ext cx="554038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4" name="Right Arrow 23"/>
          <p:cNvSpPr/>
          <p:nvPr/>
        </p:nvSpPr>
        <p:spPr>
          <a:xfrm rot="20797519">
            <a:off x="5872163" y="2090738"/>
            <a:ext cx="554037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183" name="TextBox 8"/>
          <p:cNvSpPr txBox="1">
            <a:spLocks noChangeArrowheads="1"/>
          </p:cNvSpPr>
          <p:nvPr/>
        </p:nvSpPr>
        <p:spPr bwMode="auto">
          <a:xfrm>
            <a:off x="1447800" y="2846388"/>
            <a:ext cx="1981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id-ID" sz="2200">
                <a:latin typeface="Calibri" pitchFamily="34" charset="0"/>
              </a:rPr>
              <a:t>Usia 2 tahun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7184" name="TextBox 8"/>
          <p:cNvSpPr txBox="1">
            <a:spLocks noChangeArrowheads="1"/>
          </p:cNvSpPr>
          <p:nvPr/>
        </p:nvSpPr>
        <p:spPr bwMode="auto">
          <a:xfrm>
            <a:off x="3733800" y="1398588"/>
            <a:ext cx="2133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id-ID" sz="2200">
                <a:latin typeface="Calibri" pitchFamily="34" charset="0"/>
              </a:rPr>
              <a:t>Usia 5 tahun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7185" name="TextBox 8"/>
          <p:cNvSpPr txBox="1">
            <a:spLocks noChangeArrowheads="1"/>
          </p:cNvSpPr>
          <p:nvPr/>
        </p:nvSpPr>
        <p:spPr bwMode="auto">
          <a:xfrm>
            <a:off x="0" y="4522788"/>
            <a:ext cx="9144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id-ID" sz="2200">
                <a:latin typeface="Calibri" pitchFamily="34" charset="0"/>
              </a:rPr>
              <a:t>Lahir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7186" name="TextBox 8"/>
          <p:cNvSpPr txBox="1">
            <a:spLocks noChangeArrowheads="1"/>
          </p:cNvSpPr>
          <p:nvPr/>
        </p:nvSpPr>
        <p:spPr bwMode="auto">
          <a:xfrm>
            <a:off x="6781800" y="685800"/>
            <a:ext cx="2133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 algn="ctr"/>
            <a:r>
              <a:rPr lang="id-ID" sz="2200">
                <a:latin typeface="Calibri" pitchFamily="34" charset="0"/>
              </a:rPr>
              <a:t>Dewasa</a:t>
            </a:r>
            <a:endParaRPr lang="en-US" sz="2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676400"/>
            <a:ext cx="27432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447800"/>
            <a:ext cx="31242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Line 7"/>
          <p:cNvSpPr>
            <a:spLocks noChangeShapeType="1"/>
          </p:cNvSpPr>
          <p:nvPr/>
        </p:nvSpPr>
        <p:spPr bwMode="auto">
          <a:xfrm flipV="1">
            <a:off x="5867400" y="3276600"/>
            <a:ext cx="76200" cy="12192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562600" y="3886200"/>
            <a:ext cx="335280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cs typeface="Arial" pitchFamily="34" charset="0"/>
              </a:rPr>
              <a:t>Energi</a:t>
            </a:r>
            <a:r>
              <a:rPr lang="en-US" sz="2000" b="1" dirty="0">
                <a:cs typeface="Arial" pitchFamily="34" charset="0"/>
              </a:rPr>
              <a:t>, Protein &amp; </a:t>
            </a:r>
            <a:r>
              <a:rPr lang="en-US" sz="2000" b="1" dirty="0" err="1">
                <a:cs typeface="Arial" pitchFamily="34" charset="0"/>
              </a:rPr>
              <a:t>Asam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lemak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essensial</a:t>
            </a:r>
            <a:r>
              <a:rPr lang="en-US" sz="2000" b="1" dirty="0">
                <a:cs typeface="Arial" pitchFamily="34" charset="0"/>
              </a:rPr>
              <a:t> (AA,DHA)</a:t>
            </a:r>
          </a:p>
        </p:txBody>
      </p:sp>
      <p:sp>
        <p:nvSpPr>
          <p:cNvPr id="39942" name="Line 9"/>
          <p:cNvSpPr>
            <a:spLocks noChangeShapeType="1"/>
          </p:cNvSpPr>
          <p:nvPr/>
        </p:nvSpPr>
        <p:spPr bwMode="auto">
          <a:xfrm flipV="1">
            <a:off x="3276600" y="3048000"/>
            <a:ext cx="609600" cy="16764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381000" y="4648200"/>
            <a:ext cx="502920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Protein, vitamin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dan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mikromineral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 (Zink,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Besi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Iodium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Kolin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Folat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Tembaga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dll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219200"/>
            <a:ext cx="2497138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own Arrow Callout 11"/>
          <p:cNvSpPr/>
          <p:nvPr/>
        </p:nvSpPr>
        <p:spPr>
          <a:xfrm>
            <a:off x="304800" y="228600"/>
            <a:ext cx="8610600" cy="1066800"/>
          </a:xfrm>
          <a:prstGeom prst="downArrowCallout">
            <a:avLst>
              <a:gd name="adj1" fmla="val 25000"/>
              <a:gd name="adj2" fmla="val 55601"/>
              <a:gd name="adj3" fmla="val 25000"/>
              <a:gd name="adj4" fmla="val 6497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Berlin Sans FB Demi" pitchFamily="34" charset="0"/>
              </a:rPr>
              <a:t>PERAN ZAT-ZAT GIZI (MAKRO &amp; MIKRO) UNTUK TUMBUH KEMBANG OTAK ANAK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9359900" cy="1264449"/>
          </a:xfrm>
          <a:prstGeom prst="rect">
            <a:avLst/>
          </a:prstGeom>
          <a:gradFill rotWithShape="0">
            <a:gsLst>
              <a:gs pos="0">
                <a:srgbClr val="33CC33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r>
              <a:rPr lang="en-US" sz="2800" b="1" dirty="0" err="1">
                <a:latin typeface="AR DARLING" charset="0"/>
              </a:rPr>
              <a:t>S</a:t>
            </a:r>
            <a:r>
              <a:rPr lang="en-US" sz="2800" b="1" dirty="0" err="1" smtClean="0">
                <a:latin typeface="AR DARLING" charset="0"/>
              </a:rPr>
              <a:t>ecara</a:t>
            </a:r>
            <a:r>
              <a:rPr lang="en-US" sz="2800" b="1" dirty="0" smtClean="0">
                <a:latin typeface="AR DARLING" charset="0"/>
              </a:rPr>
              <a:t> </a:t>
            </a:r>
            <a:r>
              <a:rPr lang="en-US" sz="2800" b="1" dirty="0" err="1">
                <a:latin typeface="AR DARLING" charset="0"/>
              </a:rPr>
              <a:t>psikologis</a:t>
            </a:r>
            <a:r>
              <a:rPr lang="en-US" sz="2800" b="1" dirty="0">
                <a:latin typeface="AR DARLING" charset="0"/>
              </a:rPr>
              <a:t> </a:t>
            </a:r>
          </a:p>
          <a:p>
            <a:r>
              <a:rPr lang="sv-SE" altLang="en-US" sz="2400" b="1" dirty="0">
                <a:solidFill>
                  <a:srgbClr val="660033"/>
                </a:solidFill>
                <a:latin typeface="Comic Sans MS" pitchFamily="66" charset="0"/>
              </a:rPr>
              <a:t>kehidupan </a:t>
            </a:r>
            <a:r>
              <a:rPr lang="en-US" sz="2400" b="1" dirty="0" err="1">
                <a:solidFill>
                  <a:srgbClr val="660033"/>
                </a:solidFill>
                <a:latin typeface="Comic Sans MS" pitchFamily="66" charset="0"/>
              </a:rPr>
              <a:t>psikoemosional</a:t>
            </a:r>
            <a:r>
              <a:rPr lang="en-US" sz="2400" b="1" dirty="0">
                <a:solidFill>
                  <a:srgbClr val="660033"/>
                </a:solidFill>
                <a:latin typeface="Comic Sans MS" pitchFamily="66" charset="0"/>
              </a:rPr>
              <a:t>  </a:t>
            </a:r>
            <a:r>
              <a:rPr lang="en-US" sz="2400" b="1" dirty="0" err="1">
                <a:solidFill>
                  <a:srgbClr val="660033"/>
                </a:solidFill>
                <a:latin typeface="Comic Sans MS" pitchFamily="66" charset="0"/>
              </a:rPr>
              <a:t>anak</a:t>
            </a:r>
            <a:r>
              <a:rPr lang="en-US" sz="2400" b="1" dirty="0">
                <a:solidFill>
                  <a:srgbClr val="660033"/>
                </a:solidFill>
                <a:latin typeface="Comic Sans MS" pitchFamily="66" charset="0"/>
              </a:rPr>
              <a:t> </a:t>
            </a:r>
            <a:r>
              <a:rPr lang="sv-SE" altLang="en-US" sz="2400" b="1" dirty="0">
                <a:solidFill>
                  <a:srgbClr val="660033"/>
                </a:solidFill>
                <a:latin typeface="Comic Sans MS" pitchFamily="66" charset="0"/>
              </a:rPr>
              <a:t>manusia </a:t>
            </a:r>
            <a:r>
              <a:rPr lang="en-US" sz="2400" b="1" dirty="0" err="1">
                <a:solidFill>
                  <a:srgbClr val="660033"/>
                </a:solidFill>
                <a:latin typeface="Comic Sans MS" pitchFamily="66" charset="0"/>
              </a:rPr>
              <a:t>sudah</a:t>
            </a:r>
            <a:r>
              <a:rPr lang="en-US" sz="2400" b="1" dirty="0">
                <a:solidFill>
                  <a:srgbClr val="660033"/>
                </a:solidFill>
                <a:latin typeface="Comic Sans MS" pitchFamily="66" charset="0"/>
              </a:rPr>
              <a:t> </a:t>
            </a:r>
            <a:r>
              <a:rPr lang="sv-SE" altLang="en-US" sz="2400" b="1" dirty="0">
                <a:solidFill>
                  <a:srgbClr val="660033"/>
                </a:solidFill>
                <a:latin typeface="Comic Sans MS" pitchFamily="66" charset="0"/>
              </a:rPr>
              <a:t>dimulai </a:t>
            </a:r>
            <a:r>
              <a:rPr lang="en-US" sz="2400" b="1" dirty="0" err="1">
                <a:solidFill>
                  <a:srgbClr val="660033"/>
                </a:solidFill>
                <a:latin typeface="Comic Sans MS" pitchFamily="66" charset="0"/>
              </a:rPr>
              <a:t>sejak</a:t>
            </a:r>
            <a:r>
              <a:rPr lang="en-US" sz="2400" b="1" dirty="0">
                <a:solidFill>
                  <a:srgbClr val="660033"/>
                </a:solidFill>
                <a:latin typeface="Comic Sans MS" pitchFamily="66" charset="0"/>
              </a:rPr>
              <a:t>  </a:t>
            </a:r>
            <a:r>
              <a:rPr lang="sv-SE" altLang="en-US" sz="2400" b="1" dirty="0">
                <a:solidFill>
                  <a:srgbClr val="660033"/>
                </a:solidFill>
                <a:latin typeface="Comic Sans MS" pitchFamily="66" charset="0"/>
              </a:rPr>
              <a:t> janin mulai bereaksi terhadap rangsang-rangsang dari luar. </a:t>
            </a:r>
            <a:endParaRPr lang="id-ID" altLang="en-US" sz="24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2200"/>
            <a:ext cx="3727451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687763" y="3360738"/>
            <a:ext cx="499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Trimester I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371600"/>
            <a:ext cx="57499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0" y="1524000"/>
            <a:ext cx="3276600" cy="9461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 DELANEY" charset="0"/>
              </a:rPr>
              <a:t>TRIMESTER PERTAMA</a:t>
            </a:r>
            <a:endParaRPr lang="id-ID" alt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19400" y="5257800"/>
            <a:ext cx="594360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Kebutuhan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Zat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Gizi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pada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Trimseter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Pertama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: Protein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Asam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lemak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 AA/DHA, vitamin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dan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mikromineral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 (Zink,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Besi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Iodium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Folat</a:t>
            </a:r>
            <a:r>
              <a:rPr lang="en-US" sz="20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Tembaga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Berlin Sans FB" pitchFamily="34" charset="0"/>
              </a:rPr>
              <a:t>Kolin</a:t>
            </a:r>
            <a:r>
              <a:rPr lang="en-US" sz="20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Berlin Sans FB" pitchFamily="34" charset="0"/>
              </a:rPr>
              <a:t>dll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sz="2000" b="1" dirty="0" err="1" smtClean="0">
                <a:solidFill>
                  <a:srgbClr val="FF0000"/>
                </a:solidFill>
                <a:sym typeface="Wingdings" pitchFamily="2" charset="2"/>
              </a:rPr>
              <a:t>Ter</a:t>
            </a:r>
            <a:r>
              <a:rPr lang="en-US" sz="2000" b="1" dirty="0" err="1" smtClean="0">
                <a:solidFill>
                  <a:srgbClr val="FF0000"/>
                </a:solidFill>
              </a:rPr>
              <a:t>dapat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makanan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seperti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Ikan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sayuran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buah-buahan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2057400" y="5181600"/>
            <a:ext cx="762000" cy="838200"/>
          </a:xfrm>
          <a:prstGeom prst="striped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16 juni 2014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02045E6-B559-4031-9F89-6C8714BEF8FF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9145588" cy="6556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Latha" pitchFamily="34" charset="0"/>
              </a:rPr>
              <a:t>MAKANAN IBU HAMIL TRIMESTER PERTAMA, </a:t>
            </a:r>
            <a:r>
              <a:rPr lang="en-US" sz="2800" b="1" dirty="0" err="1">
                <a:latin typeface="Latha" pitchFamily="34" charset="0"/>
              </a:rPr>
              <a:t>adalah</a:t>
            </a:r>
            <a:r>
              <a:rPr lang="en-US" sz="2800" b="1" dirty="0">
                <a:latin typeface="Latha" pitchFamily="34" charset="0"/>
              </a:rPr>
              <a:t> </a:t>
            </a:r>
            <a:r>
              <a:rPr lang="en-US" sz="2800" b="1" dirty="0" err="1" smtClean="0">
                <a:latin typeface="Latha" pitchFamily="34" charset="0"/>
              </a:rPr>
              <a:t>untuk</a:t>
            </a:r>
            <a:r>
              <a:rPr lang="en-US" sz="2800" b="1" dirty="0" smtClean="0">
                <a:latin typeface="Latha" pitchFamily="34" charset="0"/>
              </a:rPr>
              <a:t> </a:t>
            </a:r>
            <a:r>
              <a:rPr lang="en-US" sz="2800" b="1" dirty="0" err="1">
                <a:latin typeface="Latha" pitchFamily="34" charset="0"/>
              </a:rPr>
              <a:t>terpenuhinya</a:t>
            </a:r>
            <a:r>
              <a:rPr lang="en-US" sz="2800" b="1" dirty="0">
                <a:latin typeface="Latha" pitchFamily="34" charset="0"/>
              </a:rPr>
              <a:t> </a:t>
            </a:r>
            <a:r>
              <a:rPr lang="en-US" sz="2800" b="1" dirty="0" err="1">
                <a:latin typeface="Latha" pitchFamily="34" charset="0"/>
              </a:rPr>
              <a:t>kecukupan</a:t>
            </a:r>
            <a:r>
              <a:rPr lang="en-US" sz="2800" b="1" dirty="0">
                <a:latin typeface="Latha" pitchFamily="34" charset="0"/>
              </a:rPr>
              <a:t> </a:t>
            </a:r>
            <a:r>
              <a:rPr lang="en-US" sz="2800" b="1" dirty="0" err="1">
                <a:latin typeface="Latha" pitchFamily="34" charset="0"/>
              </a:rPr>
              <a:t>zat</a:t>
            </a:r>
            <a:r>
              <a:rPr lang="en-US" sz="2800" b="1" dirty="0">
                <a:latin typeface="Latha" pitchFamily="34" charset="0"/>
              </a:rPr>
              <a:t> </a:t>
            </a:r>
            <a:r>
              <a:rPr lang="en-US" sz="2800" b="1" dirty="0" err="1">
                <a:latin typeface="Latha" pitchFamily="34" charset="0"/>
              </a:rPr>
              <a:t>gizi</a:t>
            </a:r>
            <a:r>
              <a:rPr lang="en-US" sz="2800" b="1" dirty="0">
                <a:latin typeface="Latha" pitchFamily="34" charset="0"/>
              </a:rPr>
              <a:t> Trimester </a:t>
            </a:r>
            <a:r>
              <a:rPr lang="en-US" sz="2800" b="1" dirty="0" err="1">
                <a:latin typeface="Latha" pitchFamily="34" charset="0"/>
              </a:rPr>
              <a:t>pertama</a:t>
            </a:r>
            <a:r>
              <a:rPr lang="en-US" sz="2800" dirty="0">
                <a:latin typeface="AR CENA" charset="0"/>
              </a:rPr>
              <a:t>, </a:t>
            </a:r>
            <a:r>
              <a:rPr lang="en-US" sz="2800" dirty="0" err="1">
                <a:latin typeface="Franklin Gothic Medium" pitchFamily="34" charset="0"/>
              </a:rPr>
              <a:t>perlu</a:t>
            </a:r>
            <a:r>
              <a:rPr lang="en-US" sz="2800" dirty="0">
                <a:latin typeface="Franklin Gothic Medium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Franklin Gothic Medium" pitchFamily="34" charset="0"/>
              </a:rPr>
              <a:t>diikuti</a:t>
            </a:r>
            <a:r>
              <a:rPr lang="en-US" sz="2800" b="1" dirty="0">
                <a:solidFill>
                  <a:srgbClr val="FF0000"/>
                </a:solidFill>
                <a:latin typeface="Franklin Gothic Medium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Franklin Gothic Medium" pitchFamily="34" charset="0"/>
              </a:rPr>
              <a:t>prinsip</a:t>
            </a:r>
            <a:r>
              <a:rPr lang="en-US" sz="2800" b="1" dirty="0"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sz="2800" dirty="0" err="1">
                <a:latin typeface="Franklin Gothic Medium" pitchFamily="34" charset="0"/>
              </a:rPr>
              <a:t>berikut</a:t>
            </a:r>
            <a:r>
              <a:rPr lang="en-US" sz="2800" dirty="0">
                <a:latin typeface="Franklin Gothic Medium" pitchFamily="34" charset="0"/>
              </a:rPr>
              <a:t> </a:t>
            </a:r>
            <a:r>
              <a:rPr lang="en-US" sz="2800" dirty="0" smtClean="0">
                <a:latin typeface="Franklin Gothic Medium" pitchFamily="34" charset="0"/>
              </a:rPr>
              <a:t>:</a:t>
            </a:r>
            <a:endParaRPr lang="en-US" sz="2400" dirty="0">
              <a:latin typeface="AR DELANEY" charset="0"/>
            </a:endParaRPr>
          </a:p>
          <a:p>
            <a:r>
              <a:rPr lang="en-US" sz="2400" dirty="0">
                <a:latin typeface="AR DELANEY" charset="0"/>
              </a:rPr>
              <a:t>  1. </a:t>
            </a:r>
            <a:r>
              <a:rPr lang="en-US" sz="2400" dirty="0" err="1">
                <a:latin typeface="Franklin Gothic Medium" pitchFamily="34" charset="0"/>
              </a:rPr>
              <a:t>Kenali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secara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tepat</a:t>
            </a:r>
            <a:r>
              <a:rPr lang="en-US" sz="2400" dirty="0">
                <a:latin typeface="AR DELANEY" charset="0"/>
              </a:rPr>
              <a:t> </a:t>
            </a:r>
            <a:r>
              <a:rPr lang="en-US" sz="2400" dirty="0">
                <a:latin typeface="Franklin Gothic Medium" pitchFamily="34" charset="0"/>
              </a:rPr>
              <a:t>status </a:t>
            </a:r>
            <a:r>
              <a:rPr lang="en-US" sz="2400" dirty="0" err="1">
                <a:latin typeface="Franklin Gothic Medium" pitchFamily="34" charset="0"/>
              </a:rPr>
              <a:t>gizi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ibu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dengan</a:t>
            </a:r>
            <a:r>
              <a:rPr lang="en-US" sz="2400" dirty="0">
                <a:latin typeface="Franklin Gothic Medium" pitchFamily="34" charset="0"/>
              </a:rPr>
              <a:t> Index </a:t>
            </a:r>
            <a:r>
              <a:rPr lang="en-US" sz="2400" dirty="0" err="1">
                <a:latin typeface="Franklin Gothic Medium" pitchFamily="34" charset="0"/>
              </a:rPr>
              <a:t>masa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tubuh</a:t>
            </a:r>
            <a:r>
              <a:rPr lang="en-US" sz="2400" dirty="0">
                <a:latin typeface="Franklin Gothic Medium" pitchFamily="34" charset="0"/>
              </a:rPr>
              <a:t> </a:t>
            </a:r>
          </a:p>
          <a:p>
            <a:r>
              <a:rPr lang="en-US" sz="2400" dirty="0">
                <a:latin typeface="Franklin Gothic Medium" pitchFamily="34" charset="0"/>
              </a:rPr>
              <a:t>       (IMT) </a:t>
            </a:r>
            <a:r>
              <a:rPr lang="en-US" sz="2400" dirty="0" err="1">
                <a:latin typeface="Franklin Gothic Medium" pitchFamily="34" charset="0"/>
              </a:rPr>
              <a:t>ibu</a:t>
            </a:r>
            <a:r>
              <a:rPr lang="en-US" sz="2400" dirty="0">
                <a:latin typeface="Franklin Gothic Medium" pitchFamily="34" charset="0"/>
              </a:rPr>
              <a:t>, </a:t>
            </a:r>
            <a:r>
              <a:rPr lang="en-US" sz="2400" dirty="0" err="1">
                <a:latin typeface="Franklin Gothic Medium" pitchFamily="34" charset="0"/>
              </a:rPr>
              <a:t>yaitu</a:t>
            </a:r>
            <a:r>
              <a:rPr lang="en-US" sz="2400" dirty="0">
                <a:latin typeface="Franklin Gothic Medium" pitchFamily="34" charset="0"/>
              </a:rPr>
              <a:t> </a:t>
            </a:r>
            <a:endParaRPr lang="en-US" sz="2400" dirty="0">
              <a:latin typeface="Yu Mincho Demibold" charset="-128"/>
              <a:ea typeface="Yu Mincho Demibold" charset="-128"/>
            </a:endParaRPr>
          </a:p>
          <a:p>
            <a:pPr lvl="2"/>
            <a:r>
              <a:rPr lang="en-US" sz="2400" b="1" dirty="0">
                <a:latin typeface="Yu Mincho Demibold" charset="-128"/>
                <a:ea typeface="Yu Mincho Demibold" charset="-128"/>
              </a:rPr>
              <a:t>   BMI </a:t>
            </a:r>
            <a:r>
              <a:rPr lang="en-US" sz="2400" b="1" dirty="0">
                <a:latin typeface="Segoe UI Black" charset="0"/>
                <a:ea typeface="Yu Mincho Demibold" charset="-128"/>
              </a:rPr>
              <a:t>&lt;18.5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,  :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makanan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tiggi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kalori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dan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tinggi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</a:t>
            </a:r>
          </a:p>
          <a:p>
            <a:pPr lvl="2"/>
            <a:r>
              <a:rPr lang="en-US" sz="2400" b="1" dirty="0">
                <a:latin typeface="Yu Mincho Demibold" charset="-128"/>
                <a:ea typeface="Yu Mincho Demibold" charset="-128"/>
              </a:rPr>
              <a:t>                      protein (TKTP)</a:t>
            </a:r>
          </a:p>
          <a:p>
            <a:pPr lvl="2"/>
            <a:r>
              <a:rPr lang="en-US" sz="2400" b="1" dirty="0">
                <a:latin typeface="Yu Mincho Demibold" charset="-128"/>
                <a:ea typeface="Yu Mincho Demibold" charset="-128"/>
              </a:rPr>
              <a:t>       </a:t>
            </a:r>
            <a:r>
              <a:rPr lang="en-US" sz="2400" b="1" dirty="0">
                <a:latin typeface="AR CENA" charset="0"/>
                <a:ea typeface="Yu Mincho Demibold" charset="-128"/>
              </a:rPr>
              <a:t>   18.5 -25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 :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Kalori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normal </a:t>
            </a:r>
          </a:p>
          <a:p>
            <a:pPr lvl="2"/>
            <a:r>
              <a:rPr lang="en-US" sz="2400" b="1" dirty="0">
                <a:latin typeface="Yu Mincho Demibold" charset="-128"/>
                <a:ea typeface="Yu Mincho Demibold" charset="-128"/>
              </a:rPr>
              <a:t>        </a:t>
            </a:r>
            <a:r>
              <a:rPr lang="en-US" sz="2400" b="1" dirty="0">
                <a:latin typeface="AR CENA" charset="0"/>
                <a:ea typeface="Yu Mincho Demibold" charset="-128"/>
              </a:rPr>
              <a:t>  &gt; 25  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   :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Kalori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dikurangi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 </a:t>
            </a:r>
            <a:r>
              <a:rPr lang="en-US" sz="2400" b="1" dirty="0" err="1">
                <a:latin typeface="Yu Mincho Demibold" charset="-128"/>
                <a:ea typeface="Yu Mincho Demibold" charset="-128"/>
              </a:rPr>
              <a:t>dari</a:t>
            </a:r>
            <a:r>
              <a:rPr lang="en-US" sz="2400" b="1" dirty="0">
                <a:latin typeface="Yu Mincho Demibold" charset="-128"/>
                <a:ea typeface="Yu Mincho Demibold" charset="-128"/>
              </a:rPr>
              <a:t> standard     </a:t>
            </a:r>
            <a:r>
              <a:rPr lang="en-US" sz="2400" dirty="0">
                <a:latin typeface="Yu Mincho Demibold" charset="-128"/>
                <a:ea typeface="Yu Mincho Demibold" charset="-128"/>
              </a:rPr>
              <a:t>.</a:t>
            </a:r>
          </a:p>
          <a:p>
            <a:pPr marL="171450" lvl="1"/>
            <a:r>
              <a:rPr lang="en-US" sz="2400" dirty="0">
                <a:latin typeface="AR DELANEY" charset="0"/>
              </a:rPr>
              <a:t>2. </a:t>
            </a:r>
            <a:r>
              <a:rPr lang="en-US" sz="2400" dirty="0" err="1">
                <a:latin typeface="Franklin Gothic Medium" pitchFamily="34" charset="0"/>
              </a:rPr>
              <a:t>Penting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untuk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dipahami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tentang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kualitas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makanan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untuk</a:t>
            </a:r>
            <a:r>
              <a:rPr lang="en-US" sz="2400" dirty="0">
                <a:latin typeface="Franklin Gothic Medium" pitchFamily="34" charset="0"/>
              </a:rPr>
              <a:t>  </a:t>
            </a:r>
          </a:p>
          <a:p>
            <a:pPr marL="171450" lvl="1"/>
            <a:r>
              <a:rPr lang="en-US" sz="2400" dirty="0">
                <a:latin typeface="Franklin Gothic Medium" pitchFamily="34" charset="0"/>
              </a:rPr>
              <a:t>   Trimester I, </a:t>
            </a:r>
            <a:r>
              <a:rPr lang="en-US" sz="2400" dirty="0" err="1">
                <a:latin typeface="Franklin Gothic Medium" pitchFamily="34" charset="0"/>
              </a:rPr>
              <a:t>bukan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jumlahnya</a:t>
            </a:r>
            <a:r>
              <a:rPr lang="en-US" sz="2400" dirty="0">
                <a:latin typeface="Franklin Gothic Medium" pitchFamily="34" charset="0"/>
              </a:rPr>
              <a:t>   </a:t>
            </a:r>
            <a:r>
              <a:rPr lang="en-US" sz="2400" dirty="0" err="1">
                <a:latin typeface="Franklin Gothic Medium" pitchFamily="34" charset="0"/>
              </a:rPr>
              <a:t>tapi</a:t>
            </a:r>
            <a:r>
              <a:rPr lang="en-US" sz="2400" dirty="0">
                <a:latin typeface="Franklin Gothic Medium" pitchFamily="34" charset="0"/>
              </a:rPr>
              <a:t>  </a:t>
            </a:r>
            <a:r>
              <a:rPr lang="en-US" sz="2400" dirty="0" err="1">
                <a:latin typeface="Franklin Gothic Medium" pitchFamily="34" charset="0"/>
              </a:rPr>
              <a:t>kaya</a:t>
            </a:r>
            <a:r>
              <a:rPr lang="en-US" sz="2400" dirty="0">
                <a:latin typeface="Franklin Gothic Medium" pitchFamily="34" charset="0"/>
              </a:rPr>
              <a:t> protein </a:t>
            </a:r>
            <a:r>
              <a:rPr lang="en-US" sz="2400" dirty="0" err="1">
                <a:latin typeface="Franklin Gothic Medium" pitchFamily="34" charset="0"/>
              </a:rPr>
              <a:t>essensial</a:t>
            </a:r>
            <a:r>
              <a:rPr lang="en-US" sz="2400" dirty="0">
                <a:latin typeface="Franklin Gothic Medium" pitchFamily="34" charset="0"/>
              </a:rPr>
              <a:t>, </a:t>
            </a:r>
          </a:p>
          <a:p>
            <a:pPr marL="171450" lvl="1"/>
            <a:r>
              <a:rPr lang="en-US" sz="2400" dirty="0">
                <a:latin typeface="Franklin Gothic Medium" pitchFamily="34" charset="0"/>
              </a:rPr>
              <a:t>   </a:t>
            </a:r>
            <a:r>
              <a:rPr lang="en-US" sz="2400" dirty="0" err="1">
                <a:latin typeface="Franklin Gothic Medium" pitchFamily="34" charset="0"/>
              </a:rPr>
              <a:t>Folat</a:t>
            </a:r>
            <a:r>
              <a:rPr lang="en-US" sz="2400" dirty="0">
                <a:latin typeface="Franklin Gothic Medium" pitchFamily="34" charset="0"/>
              </a:rPr>
              <a:t>, Vitamin A,  </a:t>
            </a:r>
            <a:r>
              <a:rPr lang="en-US" sz="2400" b="1" dirty="0" err="1">
                <a:latin typeface="Aharoni" pitchFamily="2" charset="-79"/>
                <a:cs typeface="Aharoni" pitchFamily="2" charset="-79"/>
              </a:rPr>
              <a:t>m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ikromineral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(trace element), 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seperti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 Fe, </a:t>
            </a:r>
          </a:p>
          <a:p>
            <a:pPr marL="171450" lvl="1"/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 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Zn,Yodium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, Selenium, 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Asam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lemak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essential AA 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dan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DHA  </a:t>
            </a:r>
          </a:p>
          <a:p>
            <a:pPr marL="171450" lvl="1"/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 </a:t>
            </a:r>
            <a:r>
              <a:rPr lang="en-US" sz="2400" b="1" dirty="0" err="1">
                <a:latin typeface="Aharoni" pitchFamily="2" charset="-79"/>
                <a:ea typeface="Yu Mincho Demibold" charset="-128"/>
                <a:cs typeface="Aharoni" pitchFamily="2" charset="-79"/>
              </a:rPr>
              <a:t>atau</a:t>
            </a:r>
            <a:r>
              <a:rPr lang="en-US" sz="2400" b="1" dirty="0">
                <a:latin typeface="Aharoni" pitchFamily="2" charset="-79"/>
                <a:ea typeface="Yu Mincho Demibold" charset="-128"/>
                <a:cs typeface="Aharoni" pitchFamily="2" charset="-79"/>
              </a:rPr>
              <a:t>  Omega 3 , </a:t>
            </a:r>
          </a:p>
          <a:p>
            <a:pPr marL="171450" lvl="1"/>
            <a:r>
              <a:rPr lang="en-US" sz="2400" b="1" dirty="0">
                <a:latin typeface="Aharoni" pitchFamily="2" charset="-79"/>
                <a:cs typeface="Aharoni" pitchFamily="2" charset="-79"/>
              </a:rPr>
              <a:t>3.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Keanekaragamn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sumber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sayur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dan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buah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lebih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penting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dilihat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dari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warnanya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, </a:t>
            </a:r>
            <a:r>
              <a:rPr lang="en-US" sz="2400" b="1" dirty="0" err="1">
                <a:latin typeface="Aharoni" pitchFamily="2" charset="-79"/>
                <a:ea typeface="Yu Mincho Demibold" charset="-128"/>
              </a:rPr>
              <a:t>yaitu</a:t>
            </a:r>
            <a:r>
              <a:rPr lang="en-US" sz="2400" b="1" dirty="0"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hijau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tua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kuning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sampai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ungu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bukan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jumlah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sayur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dan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haroni" pitchFamily="2" charset="-79"/>
                <a:ea typeface="Yu Mincho Demibold" charset="-128"/>
              </a:rPr>
              <a:t>buah</a:t>
            </a:r>
            <a:endParaRPr lang="en-US" sz="2400" b="1" dirty="0">
              <a:solidFill>
                <a:srgbClr val="FF0000"/>
              </a:solidFill>
              <a:latin typeface="Aharoni" pitchFamily="2" charset="-79"/>
              <a:ea typeface="Yu Mincho Demibold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16 juni 2014</a:t>
            </a:r>
          </a:p>
        </p:txBody>
      </p:sp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28AED74-D1C7-452A-B6F8-1F265E7B76A0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7412" name="Picture 2" descr="http://www.cerebral-palsy.net/update2001/graphics/cp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" y="3200400"/>
            <a:ext cx="6553200" cy="3667125"/>
          </a:xfrm>
          <a:noFill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1. </a:t>
            </a:r>
            <a:endParaRPr lang="id-ID" altLang="en-US"/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77788" y="76200"/>
            <a:ext cx="5713412" cy="3140075"/>
          </a:xfrm>
          <a:prstGeom prst="rect">
            <a:avLst/>
          </a:prstGeom>
          <a:solidFill>
            <a:srgbClr val="DCFC5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99"/>
                </a:solidFill>
                <a:latin typeface="AR DESTINE" charset="0"/>
              </a:rPr>
              <a:t>KEHAMILAN TRIMESTER KEDUA</a:t>
            </a:r>
          </a:p>
          <a:p>
            <a:r>
              <a:rPr lang="en-US" sz="3200" b="1">
                <a:solidFill>
                  <a:srgbClr val="000099"/>
                </a:solidFill>
                <a:latin typeface="Malgun Gothic" pitchFamily="34" charset="-127"/>
                <a:ea typeface="Malgun Gothic" pitchFamily="34" charset="-127"/>
              </a:rPr>
              <a:t>1.</a:t>
            </a:r>
            <a:r>
              <a:rPr lang="en-US" sz="2400" b="1">
                <a:solidFill>
                  <a:srgbClr val="000099"/>
                </a:solidFill>
                <a:latin typeface="Malgun Gothic" pitchFamily="34" charset="-127"/>
                <a:ea typeface="Malgun Gothic" pitchFamily="34" charset="-127"/>
              </a:rPr>
              <a:t>Gerakan janin mulai terasa</a:t>
            </a:r>
          </a:p>
          <a:p>
            <a:r>
              <a:rPr lang="en-US" sz="2400" b="1">
                <a:solidFill>
                  <a:srgbClr val="000099"/>
                </a:solidFill>
                <a:latin typeface="Malgun Gothic" pitchFamily="34" charset="-127"/>
                <a:ea typeface="Malgun Gothic" pitchFamily="34" charset="-127"/>
              </a:rPr>
              <a:t>2. Pertumbuhan bayi sangat cepat</a:t>
            </a:r>
          </a:p>
          <a:p>
            <a:r>
              <a:rPr lang="en-US" sz="2400" b="1">
                <a:solidFill>
                  <a:srgbClr val="000099"/>
                </a:solidFill>
                <a:latin typeface="Malgun Gothic" pitchFamily="34" charset="-127"/>
                <a:ea typeface="Malgun Gothic" pitchFamily="34" charset="-127"/>
              </a:rPr>
              <a:t>3. Pematangan organ tubuh</a:t>
            </a:r>
          </a:p>
          <a:p>
            <a:endParaRPr lang="en-US" sz="2400" b="1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r>
              <a:rPr lang="en-US" sz="2400" b="1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4. Myelinisasi syaraf</a:t>
            </a:r>
          </a:p>
          <a:p>
            <a:r>
              <a:rPr lang="en-US" sz="2400" b="1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5. Pembentukan percabangan  syaraf </a:t>
            </a:r>
          </a:p>
          <a:p>
            <a:r>
              <a:rPr lang="en-US" sz="2400" b="1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(axon)</a:t>
            </a:r>
            <a:endParaRPr lang="en-US" sz="3200" b="1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7415" name="AutoShape 5"/>
          <p:cNvSpPr>
            <a:spLocks noChangeArrowheads="1"/>
          </p:cNvSpPr>
          <p:nvPr/>
        </p:nvSpPr>
        <p:spPr bwMode="auto">
          <a:xfrm rot="3660000">
            <a:off x="3400425" y="3000375"/>
            <a:ext cx="609600" cy="400050"/>
          </a:xfrm>
          <a:custGeom>
            <a:avLst/>
            <a:gdLst>
              <a:gd name="T0" fmla="*/ 12903199 w 21600"/>
              <a:gd name="T1" fmla="*/ 0 h 21600"/>
              <a:gd name="T2" fmla="*/ 0 w 21600"/>
              <a:gd name="T3" fmla="*/ 3704630 h 21600"/>
              <a:gd name="T4" fmla="*/ 12903199 w 21600"/>
              <a:gd name="T5" fmla="*/ 7409259 h 21600"/>
              <a:gd name="T6" fmla="*/ 17204267 w 21600"/>
              <a:gd name="T7" fmla="*/ 370463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sp>
        <p:nvSpPr>
          <p:cNvPr id="17416" name="Oval 6"/>
          <p:cNvSpPr>
            <a:spLocks noChangeArrowheads="1"/>
          </p:cNvSpPr>
          <p:nvPr/>
        </p:nvSpPr>
        <p:spPr bwMode="auto">
          <a:xfrm>
            <a:off x="3048000" y="3429000"/>
            <a:ext cx="1905000" cy="1752600"/>
          </a:xfrm>
          <a:prstGeom prst="ellipse">
            <a:avLst/>
          </a:prstGeom>
          <a:noFill/>
          <a:ln w="38100">
            <a:solidFill>
              <a:srgbClr val="0066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sp>
        <p:nvSpPr>
          <p:cNvPr id="17417" name="AutoShape 7"/>
          <p:cNvSpPr>
            <a:spLocks noChangeArrowheads="1"/>
          </p:cNvSpPr>
          <p:nvPr/>
        </p:nvSpPr>
        <p:spPr bwMode="auto">
          <a:xfrm>
            <a:off x="-68263" y="1981200"/>
            <a:ext cx="5783263" cy="1371600"/>
          </a:xfrm>
          <a:prstGeom prst="flowChartAlternateProcess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sp>
        <p:nvSpPr>
          <p:cNvPr id="17418" name="AutoShape 8"/>
          <p:cNvSpPr>
            <a:spLocks noChangeArrowheads="1"/>
          </p:cNvSpPr>
          <p:nvPr/>
        </p:nvSpPr>
        <p:spPr bwMode="auto">
          <a:xfrm rot="480000">
            <a:off x="5638800" y="2590800"/>
            <a:ext cx="609600" cy="228600"/>
          </a:xfrm>
          <a:custGeom>
            <a:avLst/>
            <a:gdLst>
              <a:gd name="T0" fmla="*/ 12903199 w 21600"/>
              <a:gd name="T1" fmla="*/ 0 h 21600"/>
              <a:gd name="T2" fmla="*/ 0 w 21600"/>
              <a:gd name="T3" fmla="*/ 1209675 h 21600"/>
              <a:gd name="T4" fmla="*/ 12903199 w 21600"/>
              <a:gd name="T5" fmla="*/ 2419350 h 21600"/>
              <a:gd name="T6" fmla="*/ 172042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id-ID"/>
          </a:p>
        </p:txBody>
      </p:sp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6248400" y="2438400"/>
            <a:ext cx="2895600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indent="-284163"/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</a:rPr>
              <a:t>Kombinasi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Zat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Gizi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</a:rPr>
              <a:t>Mikro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</a:rPr>
              <a:t>AA-DHA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400" b="1" dirty="0" err="1">
                <a:solidFill>
                  <a:srgbClr val="FF0000"/>
                </a:solidFill>
              </a:rPr>
              <a:t>Stimulasi</a:t>
            </a:r>
            <a:endParaRPr lang="id-ID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16 juni 2014</a:t>
            </a:r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E4D6EC0-A760-49B2-B582-5C3391B94A65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3556" name="Picture 8" descr="figure_17_08_labeled.jpg                                       000029ADServDisk_02                    C66E6659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0" y="2743200"/>
            <a:ext cx="4038600" cy="3387725"/>
          </a:xfrm>
          <a:noFill/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09600" y="228600"/>
            <a:ext cx="80105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Arial Black" pitchFamily="34" charset="0"/>
              </a:rPr>
              <a:t>KEHAMILAN TRIMESTER KE 3</a:t>
            </a:r>
          </a:p>
          <a:p>
            <a:endParaRPr lang="en-US" dirty="0">
              <a:latin typeface="Arial Black" pitchFamily="34" charset="0"/>
            </a:endParaRPr>
          </a:p>
          <a:p>
            <a:r>
              <a:rPr lang="en-US" dirty="0">
                <a:latin typeface="Arial Black" pitchFamily="34" charset="0"/>
              </a:rPr>
              <a:t>1. KELANJUTAN  KEHAMILAN TRIMESTER 2</a:t>
            </a:r>
          </a:p>
          <a:p>
            <a:r>
              <a:rPr lang="en-US" dirty="0">
                <a:latin typeface="Arial Black" pitchFamily="34" charset="0"/>
              </a:rPr>
              <a:t>2. PERSIAPAN PERSALINAN DAN NIFAS</a:t>
            </a:r>
          </a:p>
          <a:p>
            <a:r>
              <a:rPr lang="en-US" dirty="0">
                <a:latin typeface="Arial Black" pitchFamily="34" charset="0"/>
              </a:rPr>
              <a:t>3. PERSIAPAN LAKTASI, KHUSUS UNTUK  PEMBERIAN ASI </a:t>
            </a:r>
          </a:p>
          <a:p>
            <a:r>
              <a:rPr lang="en-US" dirty="0">
                <a:latin typeface="Arial Black" pitchFamily="34" charset="0"/>
              </a:rPr>
              <a:t>    </a:t>
            </a:r>
            <a:r>
              <a:rPr lang="en-US" dirty="0" smtClean="0">
                <a:latin typeface="Arial Black" pitchFamily="34" charset="0"/>
              </a:rPr>
              <a:t>EKSKLUSIF</a:t>
            </a:r>
          </a:p>
          <a:p>
            <a:pPr marL="225425" indent="-225425"/>
            <a:r>
              <a:rPr lang="en-US" dirty="0" smtClean="0">
                <a:latin typeface="Arial Black" pitchFamily="34" charset="0"/>
              </a:rPr>
              <a:t>4. KEBUTUHAN ZAT GIZI MAKRO SEPERTI ENERGI, PROTEIN,  LEMAK UTK PERTAMBAHAN BERAT &amp; PANJANG JANIN</a:t>
            </a:r>
            <a:endParaRPr lang="en-US" dirty="0">
              <a:latin typeface="Arial Black" pitchFamily="34" charset="0"/>
            </a:endParaRPr>
          </a:p>
          <a:p>
            <a:r>
              <a:rPr lang="en-US" dirty="0">
                <a:latin typeface="Arial Black" pitchFamily="34" charset="0"/>
              </a:rPr>
              <a:t> </a:t>
            </a:r>
          </a:p>
        </p:txBody>
      </p:sp>
      <p:pic>
        <p:nvPicPr>
          <p:cNvPr id="27653" name="Picture 5" descr="SCAN00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2514600"/>
            <a:ext cx="2800350" cy="3914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350" y="142875"/>
            <a:ext cx="8848725" cy="654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id-ID" sz="4400" b="1" dirty="0" smtClean="0">
                <a:solidFill>
                  <a:schemeClr val="bg1"/>
                </a:solidFill>
                <a:latin typeface="20th Centenary Faux"/>
              </a:rPr>
              <a:t>KEBUTUHAN ZAT </a:t>
            </a:r>
            <a:r>
              <a:rPr lang="id-ID" sz="4400" b="1" dirty="0">
                <a:solidFill>
                  <a:schemeClr val="bg1"/>
                </a:solidFill>
                <a:latin typeface="20th Centenary Faux"/>
              </a:rPr>
              <a:t>GIZI</a:t>
            </a:r>
            <a:endParaRPr lang="en-US" sz="4400" b="1" dirty="0">
              <a:solidFill>
                <a:schemeClr val="bg1"/>
              </a:solidFill>
              <a:latin typeface="20th Centenary Faux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62173"/>
              </p:ext>
            </p:extLst>
          </p:nvPr>
        </p:nvGraphicFramePr>
        <p:xfrm>
          <a:off x="114300" y="836613"/>
          <a:ext cx="8867775" cy="5900737"/>
        </p:xfrm>
        <a:graphic>
          <a:graphicData uri="http://schemas.openxmlformats.org/drawingml/2006/table">
            <a:tbl>
              <a:tblPr/>
              <a:tblGrid>
                <a:gridCol w="4585097"/>
                <a:gridCol w="4282678"/>
              </a:tblGrid>
              <a:tr h="59693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itchFamily="34" charset="0"/>
                          <a:ea typeface="MS PGothic" pitchFamily="34" charset="-128"/>
                          <a:cs typeface="Arial" pitchFamily="34" charset="0"/>
                        </a:rPr>
                        <a:t>ENERGI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5597"/>
                          </a:solidFill>
                          <a:effectLst/>
                          <a:latin typeface="Century Gothic" pitchFamily="34" charset="0"/>
                          <a:ea typeface="MS PGothic" pitchFamily="34" charset="-128"/>
                          <a:cs typeface="Arial" pitchFamily="34" charset="0"/>
                        </a:rPr>
                        <a:t>PROTEIN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  <a:tr h="5303805"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Kebut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uhan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energi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meningkat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untuk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:</a:t>
                      </a:r>
                    </a:p>
                    <a:p>
                      <a:pPr marL="4064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Pemeliharaan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kesehatan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ibu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4064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ertumbuhan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janin</a:t>
                      </a: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4064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embentukan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plasenta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, p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embuluh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darah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jaringan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yang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baru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4064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Selain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itu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tambahan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kalori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d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ibutuhkan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sebagai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tenaga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untuk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proses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metabolisme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jaringan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baru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persiapan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persalinan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menyusui</a:t>
                      </a: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180975" marR="0" lvl="0" indent="-1809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180975" marR="0" lvl="0" indent="-1809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Pada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ibu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hamil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normal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diperlukan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tambahan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energi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:</a:t>
                      </a:r>
                    </a:p>
                    <a:p>
                      <a:pPr marL="4064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80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kkal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hari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pada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Trimester I </a:t>
                      </a:r>
                    </a:p>
                    <a:p>
                      <a:pPr marL="406400" marR="0" lvl="1" indent="-1778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300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kkal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hari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pada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Trimester II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III</a:t>
                      </a:r>
                    </a:p>
                    <a:p>
                      <a:pPr marL="180975" marR="0" lvl="0" indent="-1809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180975" marR="0" lvl="0" indent="-1809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Ibu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hamil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KEK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memerlukan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tambahan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energi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sebesar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500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kalori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/hari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180975" marR="0" lvl="0" indent="-1809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d-ID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Ke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butuhan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protein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lebih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banyak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selama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kehamilan</a:t>
                      </a: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rotein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diperlukan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untuk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pertumbuhan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jaringan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pada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janin</a:t>
                      </a: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d-ID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Ibu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hamil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KEK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membutuhkan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tambahan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protein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: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2-15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gram/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hari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, 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MS PGothic" pitchFamily="34" charset="-128"/>
                          <a:cs typeface="Arial" pitchFamily="34" charset="0"/>
                        </a:rPr>
                        <a:t>diutamakan sumber protein dari ikan terutama ikan laut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</a:tbl>
          </a:graphicData>
        </a:graphic>
      </p:graphicFrame>
      <p:pic>
        <p:nvPicPr>
          <p:cNvPr id="35854" name="Picture 4" descr="H:\nita gizi\img_50_rt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62475"/>
            <a:ext cx="2066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r="62318"/>
          <a:stretch>
            <a:fillRect/>
          </a:stretch>
        </p:blipFill>
        <p:spPr bwMode="auto">
          <a:xfrm>
            <a:off x="4787900" y="4559300"/>
            <a:ext cx="21828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9" descr="FISH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549775"/>
            <a:ext cx="180181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7" name="Rectangle 6"/>
          <p:cNvSpPr>
            <a:spLocks noChangeArrowheads="1"/>
          </p:cNvSpPr>
          <p:nvPr/>
        </p:nvSpPr>
        <p:spPr bwMode="auto">
          <a:xfrm>
            <a:off x="5892031" y="338551"/>
            <a:ext cx="2980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d-ID" sz="1800" b="1" dirty="0">
                <a:solidFill>
                  <a:schemeClr val="bg1"/>
                </a:solidFill>
                <a:latin typeface="20th Centenary Faux"/>
              </a:rPr>
              <a:t>(</a:t>
            </a:r>
            <a:r>
              <a:rPr lang="id-ID" altLang="id-ID" sz="1800" b="1" dirty="0">
                <a:solidFill>
                  <a:schemeClr val="bg1"/>
                </a:solidFill>
                <a:latin typeface="20th Centenary Faux"/>
              </a:rPr>
              <a:t>  </a:t>
            </a:r>
            <a:r>
              <a:rPr lang="en-US" altLang="id-ID" sz="1800" b="1" dirty="0" err="1">
                <a:solidFill>
                  <a:schemeClr val="bg1"/>
                </a:solidFill>
                <a:latin typeface="20th Centenary Faux"/>
              </a:rPr>
              <a:t>sesuai</a:t>
            </a:r>
            <a:r>
              <a:rPr lang="en-US" altLang="id-ID" sz="1800" b="1" dirty="0">
                <a:solidFill>
                  <a:schemeClr val="bg1"/>
                </a:solidFill>
                <a:latin typeface="20th Centenary Faux"/>
              </a:rPr>
              <a:t> AKG 201</a:t>
            </a:r>
            <a:r>
              <a:rPr lang="id-ID" altLang="id-ID" sz="1800" b="1" dirty="0">
                <a:solidFill>
                  <a:schemeClr val="bg1"/>
                </a:solidFill>
                <a:latin typeface="20th Centenary Faux"/>
              </a:rPr>
              <a:t>9</a:t>
            </a:r>
            <a:r>
              <a:rPr lang="en-US" altLang="id-ID" sz="1800" b="1" dirty="0">
                <a:solidFill>
                  <a:schemeClr val="bg1"/>
                </a:solidFill>
                <a:latin typeface="20th Centenary Faux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57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98438" y="4237038"/>
            <a:ext cx="86375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latin typeface="Bahnschrift" pitchFamily="34" charset="0"/>
              </a:rPr>
              <a:t>PERLU DIPERHATIKAN BAHAN MAKANAN YANG DIKONSUMSI UNTUK HIDUP SEHAT</a:t>
            </a:r>
          </a:p>
        </p:txBody>
      </p:sp>
      <p:sp>
        <p:nvSpPr>
          <p:cNvPr id="24579" name="Title 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9800"/>
          </a:xfrm>
          <a:solidFill>
            <a:schemeClr val="accent1">
              <a:lumMod val="75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PEMENUHAN </a:t>
            </a:r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GIZI SEIMBANG 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IBU </a:t>
            </a:r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HAMIL</a:t>
            </a:r>
            <a:r>
              <a:rPr lang="id-ID" sz="2800" b="1" dirty="0" smtClean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/>
            </a:r>
            <a:br>
              <a:rPr lang="id-ID" sz="2800" b="1" dirty="0" smtClean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MELALUI ISI PIRINGKU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1300163" y="4630738"/>
            <a:ext cx="675005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438150" indent="-4381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lnSpc>
                <a:spcPct val="114000"/>
              </a:lnSpc>
              <a:spcBef>
                <a:spcPct val="0"/>
              </a:spcBef>
              <a:buFont typeface="Calibri Light" pitchFamily="34" charset="0"/>
              <a:buAutoNum type="arabicPeriod"/>
            </a:pPr>
            <a:r>
              <a:rPr lang="en-US" altLang="en-US" sz="1700">
                <a:latin typeface="Bahnschrift" pitchFamily="34" charset="0"/>
              </a:rPr>
              <a:t>50% dari jumlah makanan setiap kali makan adalah sayur dan buah</a:t>
            </a:r>
          </a:p>
          <a:p>
            <a:pPr lvl="2" eaLnBrk="1" hangingPunct="1">
              <a:lnSpc>
                <a:spcPct val="114000"/>
              </a:lnSpc>
              <a:spcBef>
                <a:spcPct val="0"/>
              </a:spcBef>
              <a:buFont typeface="Calibri Light" pitchFamily="34" charset="0"/>
              <a:buAutoNum type="arabicPeriod"/>
            </a:pPr>
            <a:r>
              <a:rPr lang="en-US" altLang="en-US" sz="1700">
                <a:latin typeface="Bahnschrift" pitchFamily="34" charset="0"/>
              </a:rPr>
              <a:t>50% lagi adalah makanan pokok dan lauk pauk</a:t>
            </a:r>
          </a:p>
          <a:p>
            <a:pPr lvl="2" eaLnBrk="1" hangingPunct="1">
              <a:lnSpc>
                <a:spcPct val="114000"/>
              </a:lnSpc>
              <a:spcBef>
                <a:spcPct val="0"/>
              </a:spcBef>
              <a:buFont typeface="Calibri Light" pitchFamily="34" charset="0"/>
              <a:buAutoNum type="arabicPeriod"/>
            </a:pPr>
            <a:r>
              <a:rPr lang="en-US" altLang="en-US" sz="1700">
                <a:latin typeface="Bahnschrift" pitchFamily="34" charset="0"/>
              </a:rPr>
              <a:t>Porsi sayur lebih banyak dari porsi buah</a:t>
            </a:r>
          </a:p>
          <a:p>
            <a:pPr lvl="2" eaLnBrk="1" hangingPunct="1">
              <a:lnSpc>
                <a:spcPct val="114000"/>
              </a:lnSpc>
              <a:spcBef>
                <a:spcPct val="0"/>
              </a:spcBef>
              <a:buFont typeface="Calibri Light" pitchFamily="34" charset="0"/>
              <a:buAutoNum type="arabicPeriod"/>
            </a:pPr>
            <a:r>
              <a:rPr lang="en-US" altLang="en-US" sz="1700">
                <a:latin typeface="Bahnschrift" pitchFamily="34" charset="0"/>
              </a:rPr>
              <a:t>Porsi makanan pokok lebih banyak dari porsi lauk pauk</a:t>
            </a:r>
          </a:p>
          <a:p>
            <a:pPr lvl="2" eaLnBrk="1" hangingPunct="1">
              <a:lnSpc>
                <a:spcPct val="114000"/>
              </a:lnSpc>
              <a:spcBef>
                <a:spcPct val="0"/>
              </a:spcBef>
              <a:buFont typeface="Calibri Light" pitchFamily="34" charset="0"/>
              <a:buAutoNum type="arabicPeriod"/>
            </a:pPr>
            <a:r>
              <a:rPr lang="en-US" altLang="en-US" sz="1700">
                <a:latin typeface="Bahnschrift" pitchFamily="34" charset="0"/>
              </a:rPr>
              <a:t>Anjuran minum setiap kali makan</a:t>
            </a:r>
          </a:p>
        </p:txBody>
      </p:sp>
      <p:pic>
        <p:nvPicPr>
          <p:cNvPr id="30725" name="Picture 14" descr="ISI PIRINGKU tahapa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t="33794" r="17722" b="31953"/>
          <a:stretch>
            <a:fillRect/>
          </a:stretch>
        </p:blipFill>
        <p:spPr bwMode="auto">
          <a:xfrm>
            <a:off x="1187450" y="1366838"/>
            <a:ext cx="280511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 descr="ISI PIRINGKU Makass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30772" r="16290" b="35162"/>
          <a:stretch>
            <a:fillRect/>
          </a:stretch>
        </p:blipFill>
        <p:spPr bwMode="auto">
          <a:xfrm>
            <a:off x="4902200" y="1431925"/>
            <a:ext cx="28067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3"/>
          <p:cNvSpPr>
            <a:spLocks noChangeArrowheads="1"/>
          </p:cNvSpPr>
          <p:nvPr/>
        </p:nvSpPr>
        <p:spPr bwMode="auto">
          <a:xfrm>
            <a:off x="0" y="6445726"/>
            <a:ext cx="863758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dirty="0">
                <a:solidFill>
                  <a:srgbClr val="FF0000"/>
                </a:solidFill>
                <a:latin typeface="Bahnschrift" pitchFamily="34" charset="0"/>
              </a:rPr>
              <a:t>IBU HAMIL MAKAN 1 PORSI LEBIH BANYAK</a:t>
            </a:r>
          </a:p>
        </p:txBody>
      </p:sp>
    </p:spTree>
    <p:extLst>
      <p:ext uri="{BB962C8B-B14F-4D97-AF65-F5344CB8AC3E}">
        <p14:creationId xmlns:p14="http://schemas.microsoft.com/office/powerpoint/2010/main" val="273015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asil gambar untuk gambar kelompok  ibu ham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1"/>
          <a:stretch>
            <a:fillRect/>
          </a:stretch>
        </p:blipFill>
        <p:spPr bwMode="auto">
          <a:xfrm>
            <a:off x="7467600" y="1371600"/>
            <a:ext cx="16764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8143875" cy="5000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FF"/>
                </a:solidFill>
                <a:latin typeface="Goudy Stout" panose="0202090407030B020401" pitchFamily="18" charset="0"/>
              </a:rPr>
              <a:t/>
            </a:r>
            <a:br>
              <a:rPr lang="en-US" sz="3200" dirty="0" smtClean="0">
                <a:solidFill>
                  <a:srgbClr val="FFFFFF"/>
                </a:solidFill>
                <a:latin typeface="Goudy Stout" panose="0202090407030B020401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Goudy Stout" panose="0202090407030B020401" pitchFamily="18" charset="0"/>
              </a:rPr>
              <a:t/>
            </a:r>
            <a:br>
              <a:rPr lang="en-US" sz="3200" dirty="0" smtClean="0">
                <a:solidFill>
                  <a:srgbClr val="FFFFFF"/>
                </a:solidFill>
                <a:latin typeface="Goudy Stout" panose="0202090407030B020401" pitchFamily="18" charset="0"/>
              </a:rPr>
            </a:br>
            <a:endParaRPr lang="en-US" sz="7200" b="1" dirty="0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2743200"/>
            <a:ext cx="21478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/>
            <a:r>
              <a:rPr kumimoji="1" lang="sv-SE" altLang="zh-TW" sz="2800" i="1">
                <a:latin typeface="Times New Roman" pitchFamily="18" charset="0"/>
              </a:rPr>
              <a:t>         </a:t>
            </a:r>
            <a:endParaRPr kumimoji="1" lang="en-US" altLang="zh-TW" sz="2800" i="1">
              <a:latin typeface="Times New Roman" pitchFamily="18" charset="0"/>
            </a:endParaRPr>
          </a:p>
          <a:p>
            <a:pPr indent="457200" eaLnBrk="0" hangingPunct="0"/>
            <a:endParaRPr kumimoji="1" lang="en-US" altLang="zh-TW" sz="2400" i="1">
              <a:latin typeface="Times New Roman" pitchFamily="18" charset="0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1295400" y="1295400"/>
          <a:ext cx="6477000" cy="511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5714" r="13910" b="2856"/>
          <a:stretch>
            <a:fillRect/>
          </a:stretch>
        </p:blipFill>
        <p:spPr bwMode="auto">
          <a:xfrm>
            <a:off x="457200" y="3581400"/>
            <a:ext cx="1285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800" y="2819400"/>
            <a:ext cx="1828800" cy="64294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Dadih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128" name="Title 1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0808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  <a:cs typeface="Aharoni" pitchFamily="2" charset="-79"/>
              </a:rPr>
              <a:t>SUPLEMENTASI DADIH PADA IBU HAMIL </a:t>
            </a:r>
            <a:endParaRPr lang="id-ID" sz="3600" b="1">
              <a:solidFill>
                <a:schemeClr val="bg1"/>
              </a:solidFill>
              <a:latin typeface="Arial Narrow" pitchFamily="34" charset="0"/>
              <a:cs typeface="Aharoni" pitchFamily="2" charset="-79"/>
            </a:endParaRPr>
          </a:p>
        </p:txBody>
      </p:sp>
      <p:pic>
        <p:nvPicPr>
          <p:cNvPr id="9" name="Picture 3" descr="E:\1. sempro\images (16)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888432" cy="224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76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227" t="34009" r="39678" b="14583"/>
          <a:stretch>
            <a:fillRect/>
          </a:stretch>
        </p:blipFill>
        <p:spPr bwMode="auto">
          <a:xfrm>
            <a:off x="-61495" y="957943"/>
            <a:ext cx="9205495" cy="590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PENDAHULUAN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53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754" y="762000"/>
            <a:ext cx="8085296" cy="1418591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DADIH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 SUPLEMENTASI MAKANAN IBU HAMIL</a:t>
            </a:r>
            <a:r>
              <a:rPr lang="en-US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  <a:cs typeface="Broadway" panose="04040905080B02020502" charset="0"/>
              </a:rPr>
              <a:t>ALTERNATIF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  <a:cs typeface="Broadway" panose="04040905080B02020502" charset="0"/>
              </a:rPr>
              <a:t>SOLUSI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  <a:cs typeface="Broadway" panose="04040905080B02020502" charset="0"/>
              </a:rPr>
              <a:t>PENCEGAHAN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  <a:cs typeface="Broadway" panose="04040905080B02020502" charset="0"/>
              </a:rPr>
              <a:t>MASALAH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  <a:cs typeface="Broadway" panose="04040905080B02020502" charset="0"/>
              </a:rPr>
              <a:t>STUNTING</a:t>
            </a:r>
            <a:endParaRPr lang="en-US" sz="24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  <a:cs typeface="Broadway" panose="04040905080B02020502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/>
          <a:srcRect l="22815" t="25111" r="47226" b="66177"/>
          <a:stretch>
            <a:fillRect/>
          </a:stretch>
        </p:blipFill>
        <p:spPr bwMode="auto">
          <a:xfrm>
            <a:off x="2702448" y="2797221"/>
            <a:ext cx="3170396" cy="624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 descr="Hasil gambar untuk SUSU DAN DADIH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6079" y="3464969"/>
            <a:ext cx="1496854" cy="166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39" descr="Description: C:\Users\user\Desktop\Penelitian dadih Pic\dadih pic\_20160821_1108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3875" y="3421426"/>
            <a:ext cx="784860" cy="166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 descr="Description: C:\Users\user\Desktop\Penelitian dadih Pic\dadih pic\DSC01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4631" y="3421426"/>
            <a:ext cx="938213" cy="166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8" name="Picture 8" descr="Gambar terka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2771" y="3320400"/>
            <a:ext cx="1345139" cy="1216230"/>
          </a:xfrm>
          <a:prstGeom prst="rect">
            <a:avLst/>
          </a:prstGeom>
          <a:noFill/>
        </p:spPr>
      </p:pic>
      <p:pic>
        <p:nvPicPr>
          <p:cNvPr id="81930" name="Picture 10" descr="Hasil gambar untuk makanan probioti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5008" y="3253798"/>
            <a:ext cx="1799140" cy="1349355"/>
          </a:xfrm>
          <a:prstGeom prst="rect">
            <a:avLst/>
          </a:prstGeom>
          <a:noFill/>
        </p:spPr>
      </p:pic>
      <p:pic>
        <p:nvPicPr>
          <p:cNvPr id="81938" name="Picture 18" descr="Hasil gambar untuk olahan susu kedela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7773" y="3321095"/>
            <a:ext cx="1572578" cy="1215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54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A184E69-314C-4F66-9253-87672551B66F}"/>
              </a:ext>
            </a:extLst>
          </p:cNvPr>
          <p:cNvSpPr txBox="1"/>
          <p:nvPr/>
        </p:nvSpPr>
        <p:spPr>
          <a:xfrm>
            <a:off x="36871" y="2497230"/>
            <a:ext cx="4500563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Intervensi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Suplementasi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dadih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kepada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sebanyak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180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ibu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hamil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(2017-2018)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dan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intervensi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puding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dadih</a:t>
            </a:r>
            <a:r>
              <a:rPr lang="en-US" altLang="ko-KR" sz="20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sebanyak</a:t>
            </a:r>
            <a:r>
              <a:rPr lang="en-US" altLang="ko-KR" sz="20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118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ibu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hamil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(2019-2020)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selama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6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bulan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di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Propinsi</a:t>
            </a:r>
            <a:r>
              <a:rPr lang="en-US" altLang="ko-KR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Sumatra Barat </a:t>
            </a:r>
            <a:endParaRPr lang="ko-KR" altLang="en-US" sz="2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1" name="Picture Placeholder 40" descr="dadih bumil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9477" b="9477"/>
          <a:stretch>
            <a:fillRect/>
          </a:stretch>
        </p:blipFill>
        <p:spPr>
          <a:xfrm>
            <a:off x="5717545" y="0"/>
            <a:ext cx="3869368" cy="5159157"/>
          </a:xfrm>
        </p:spPr>
      </p:pic>
      <p:pic>
        <p:nvPicPr>
          <p:cNvPr id="44" name="Picture Placeholder 43" descr="dadih_20170310_000335.jp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29245" r="29245"/>
          <a:stretch>
            <a:fillRect/>
          </a:stretch>
        </p:blipFill>
        <p:spPr>
          <a:xfrm>
            <a:off x="4214813" y="477963"/>
            <a:ext cx="2321116" cy="4185922"/>
          </a:xfrm>
        </p:spPr>
      </p:pic>
      <p:sp>
        <p:nvSpPr>
          <p:cNvPr id="6" name="Text Box 1"/>
          <p:cNvSpPr txBox="1"/>
          <p:nvPr/>
        </p:nvSpPr>
        <p:spPr>
          <a:xfrm>
            <a:off x="29406" y="6156306"/>
            <a:ext cx="9143999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t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Helmizar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Dkk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(2017-2018) :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Studi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Efek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Suplementasi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Dadih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Dan Zink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Selama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Kehamilan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Terhadap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Imunitas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Humoral Dan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Berat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Badan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Lahir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Bayi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 Di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Propinsi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Sumatera Barat; (Research Grant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Institusional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Yayasan</a:t>
            </a:r>
            <a:r>
              <a:rPr lang="en-US" sz="1600" b="1" dirty="0" smtClean="0">
                <a:solidFill>
                  <a:schemeClr val="tx1"/>
                </a:solidFill>
                <a:latin typeface="Bahnschrift SemiBold" panose="020B0502040204020203" charset="0"/>
                <a:ea typeface="Aharoni" pitchFamily="2" charset="-79"/>
                <a:cs typeface="Bahnschrift SemiBold" panose="020B0502040204020203" charset="0"/>
                <a:sym typeface="+mn-ea"/>
              </a:rPr>
              <a:t> Danone Institute Indonesia 2017-2018)</a:t>
            </a:r>
            <a:endParaRPr lang="en-US" sz="1600" b="1" dirty="0">
              <a:solidFill>
                <a:schemeClr val="tx1"/>
              </a:solidFill>
              <a:latin typeface="Bahnschrift SemiBold" panose="020B0502040204020203" charset="0"/>
              <a:ea typeface="Aharoni" pitchFamily="2" charset="-79"/>
              <a:cs typeface="Bahnschrift SemiBold" panose="020B0502040204020203" charset="0"/>
              <a:sym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DF6D5F7-2294-43AF-999E-64EF82CF336A}"/>
              </a:ext>
            </a:extLst>
          </p:cNvPr>
          <p:cNvSpPr/>
          <p:nvPr/>
        </p:nvSpPr>
        <p:spPr>
          <a:xfrm>
            <a:off x="29406" y="152400"/>
            <a:ext cx="5075994" cy="1295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haroni" pitchFamily="2" charset="-79"/>
              </a:rPr>
              <a:t>PENELITIAN PEMBERIAN SUPLEMENTASI DADIH &amp; PUDING DADIH PADA IBU HAMIL</a:t>
            </a:r>
          </a:p>
        </p:txBody>
      </p:sp>
    </p:spTree>
    <p:extLst>
      <p:ext uri="{BB962C8B-B14F-4D97-AF65-F5344CB8AC3E}">
        <p14:creationId xmlns:p14="http://schemas.microsoft.com/office/powerpoint/2010/main" val="420285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92137"/>
              </p:ext>
            </p:extLst>
          </p:nvPr>
        </p:nvGraphicFramePr>
        <p:xfrm>
          <a:off x="773247" y="1592957"/>
          <a:ext cx="7783900" cy="4852101"/>
        </p:xfrm>
        <a:graphic>
          <a:graphicData uri="http://schemas.openxmlformats.org/drawingml/2006/table">
            <a:tbl>
              <a:tblPr/>
              <a:tblGrid>
                <a:gridCol w="3080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94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86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01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0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427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Antropometri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Bayi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Kontrol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 </a:t>
                      </a:r>
                      <a:r>
                        <a:rPr lang="en-US" sz="2000" b="1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(%)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Dadih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 </a:t>
                      </a:r>
                      <a:r>
                        <a:rPr lang="en-US" sz="2000" b="1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(%)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Dadih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Zink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 </a:t>
                      </a:r>
                      <a:r>
                        <a:rPr lang="en-US" sz="2000" b="1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(%)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Total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 </a:t>
                      </a:r>
                      <a:r>
                        <a:rPr lang="en-US" sz="2000" b="1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(%)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Kategori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Berat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Bayi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Lahir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: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&lt;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2500 gram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</a:t>
                      </a: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8.9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 (2.1)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</a:t>
                      </a: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11.1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</a:t>
                      </a: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7.2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2500-3000 gram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(2</a:t>
                      </a: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6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r>
                        <a:rPr lang="id-ID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16 (33.3)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 (24.4)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39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(2</a:t>
                      </a:r>
                      <a:r>
                        <a:rPr lang="id-ID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8.3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&gt;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3000 gram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29 (64.4)</a:t>
                      </a: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31 (64.6)</a:t>
                      </a: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29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(6</a:t>
                      </a:r>
                      <a:r>
                        <a:rPr lang="id-ID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4.4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89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(6</a:t>
                      </a:r>
                      <a:r>
                        <a:rPr lang="id-ID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4.5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Kategori Panjang Bayi Lahir: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&lt;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48 cm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 (15.6)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6 (12.5)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 (22.2)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23 (16.7)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48-50 cm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28 (62.2)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</a:t>
                      </a:r>
                      <a:r>
                        <a:rPr lang="id-ID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(4</a:t>
                      </a:r>
                      <a:r>
                        <a:rPr lang="id-ID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r>
                        <a:rPr lang="id-ID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</a:t>
                      </a: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17 (37.8)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6</a:t>
                      </a:r>
                      <a:r>
                        <a:rPr lang="id-ID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6</a:t>
                      </a: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(47.</a:t>
                      </a:r>
                      <a:r>
                        <a:rPr lang="id-ID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</a:t>
                      </a:r>
                      <a:r>
                        <a:rPr lang="en-US" sz="20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1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&gt;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50 cm</a:t>
                      </a:r>
                      <a:endParaRPr lang="en-AU" sz="2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 (22.2)</a:t>
                      </a: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</a:t>
                      </a:r>
                      <a:r>
                        <a:rPr lang="id-ID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(4</a:t>
                      </a:r>
                      <a:r>
                        <a:rPr lang="id-ID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.8)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18 (40.0)</a:t>
                      </a: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49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(3</a:t>
                      </a:r>
                      <a:r>
                        <a:rPr lang="id-ID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r>
                        <a:rPr lang="id-ID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</a:t>
                      </a:r>
                      <a:r>
                        <a:rPr lang="en-US" sz="20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AU" sz="2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 Placeholder 1"/>
          <p:cNvSpPr txBox="1"/>
          <p:nvPr/>
        </p:nvSpPr>
        <p:spPr>
          <a:xfrm>
            <a:off x="761999" y="838200"/>
            <a:ext cx="7805383" cy="543046"/>
          </a:xfrm>
          <a:prstGeom prst="rect">
            <a:avLst/>
          </a:prstGeom>
          <a:solidFill>
            <a:srgbClr val="D7D26B"/>
          </a:solidFill>
        </p:spPr>
        <p:txBody>
          <a:bodyPr anchor="ctr"/>
          <a:lstStyle/>
          <a:p>
            <a:pPr algn="ctr"/>
            <a:r>
              <a:rPr lang="en-A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Kategori</a:t>
            </a:r>
            <a:r>
              <a:rPr lang="en-A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A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Antropometri</a:t>
            </a:r>
            <a:r>
              <a:rPr lang="en-A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A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Bayi </a:t>
            </a:r>
            <a:r>
              <a:rPr lang="en-US" altLang="en-A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LAHIR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86200" y="5867399"/>
            <a:ext cx="4606118" cy="5162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BCA5C2-4BA0-4337-8C29-145329825A61}"/>
              </a:ext>
            </a:extLst>
          </p:cNvPr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EFEK SUPLEMENTASI DADIH TERHADAP </a:t>
            </a:r>
            <a:r>
              <a:rPr lang="en-US" sz="2000" i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OUTCOME</a:t>
            </a:r>
            <a:r>
              <a:rPr lang="en-US" sz="20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 KEHAMILAN </a:t>
            </a:r>
            <a:endParaRPr lang="en-US" sz="20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rgbClr val="FF0000"/>
          </a:solidFill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Outcome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Kehamilan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Pertumbuhan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Anak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Kelompok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Intervensi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Dadih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Kontrol</a:t>
            </a:r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:\bahan presentasi pergizi pangan\foto anak\IMG_20170728_134247.jpg"/>
          <p:cNvPicPr>
            <a:picLocks noChangeAspect="1" noChangeArrowheads="1"/>
          </p:cNvPicPr>
          <p:nvPr/>
        </p:nvPicPr>
        <p:blipFill>
          <a:blip r:embed="rId2" cstate="print"/>
          <a:srcRect t="22781"/>
          <a:stretch>
            <a:fillRect/>
          </a:stretch>
        </p:blipFill>
        <p:spPr bwMode="auto">
          <a:xfrm rot="5400000">
            <a:off x="-424989" y="2510927"/>
            <a:ext cx="3561233" cy="1546849"/>
          </a:xfrm>
          <a:prstGeom prst="roundRect">
            <a:avLst/>
          </a:prstGeom>
          <a:noFill/>
        </p:spPr>
      </p:pic>
      <p:pic>
        <p:nvPicPr>
          <p:cNvPr id="3075" name="Picture 3" descr="D:\bahan presentasi pergizi pangan\foto anak\IMG-20170913-WA0027.jpg"/>
          <p:cNvPicPr>
            <a:picLocks noChangeAspect="1" noChangeArrowheads="1"/>
          </p:cNvPicPr>
          <p:nvPr/>
        </p:nvPicPr>
        <p:blipFill>
          <a:blip r:embed="rId3"/>
          <a:srcRect r="22776" b="19828"/>
          <a:stretch>
            <a:fillRect/>
          </a:stretch>
        </p:blipFill>
        <p:spPr bwMode="auto">
          <a:xfrm>
            <a:off x="2569687" y="1487606"/>
            <a:ext cx="1486523" cy="3547426"/>
          </a:xfrm>
          <a:prstGeom prst="round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5173207"/>
            <a:ext cx="160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Dadih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Zink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0480" y="5147012"/>
            <a:ext cx="139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Kontrol</a:t>
            </a:r>
            <a:endParaRPr lang="en-US" dirty="0"/>
          </a:p>
        </p:txBody>
      </p:sp>
      <p:pic>
        <p:nvPicPr>
          <p:cNvPr id="3076" name="Picture 4" descr="D:\bahan presentasi pergizi pangan\foto anak\IMG20200719102046.jpg"/>
          <p:cNvPicPr>
            <a:picLocks noChangeAspect="1" noChangeArrowheads="1"/>
          </p:cNvPicPr>
          <p:nvPr/>
        </p:nvPicPr>
        <p:blipFill>
          <a:blip r:embed="rId4" cstate="print"/>
          <a:srcRect l="29144" t="8710" r="33140" b="21858"/>
          <a:stretch>
            <a:fillRect/>
          </a:stretch>
        </p:blipFill>
        <p:spPr bwMode="auto">
          <a:xfrm>
            <a:off x="5498225" y="1387364"/>
            <a:ext cx="1141686" cy="3736428"/>
          </a:xfrm>
          <a:prstGeom prst="roundRect">
            <a:avLst/>
          </a:prstGeom>
          <a:noFill/>
        </p:spPr>
      </p:pic>
      <p:pic>
        <p:nvPicPr>
          <p:cNvPr id="3077" name="Picture 5" descr="I:\ \_\BU HELMIZAR\PENELITIAN 2020\DATABASE\DOKUMENTASI AGAM\2020\IMG20200711092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6925727" y="1564716"/>
            <a:ext cx="1931670" cy="3434080"/>
          </a:xfrm>
          <a:prstGeom prst="round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312795" y="5066301"/>
            <a:ext cx="185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Umur</a:t>
            </a:r>
            <a:r>
              <a:rPr lang="en-US" dirty="0" smtClean="0"/>
              <a:t> 24 </a:t>
            </a:r>
            <a:r>
              <a:rPr lang="en-US" dirty="0" err="1" smtClean="0"/>
              <a:t>Bulan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93937" y="5455927"/>
            <a:ext cx="139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Kontrol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2858" y="5543970"/>
            <a:ext cx="139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BBL: 3500 </a:t>
            </a:r>
            <a:r>
              <a:rPr lang="en-US" dirty="0" err="1" smtClean="0"/>
              <a:t>gr</a:t>
            </a:r>
            <a:endParaRPr lang="en-US" dirty="0" smtClean="0"/>
          </a:p>
          <a:p>
            <a:r>
              <a:rPr lang="en-US" dirty="0" smtClean="0"/>
              <a:t>PBL: 50 cm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00439" y="5531423"/>
            <a:ext cx="139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BBL: 2500 </a:t>
            </a:r>
            <a:r>
              <a:rPr lang="en-US" dirty="0" err="1" smtClean="0"/>
              <a:t>gr</a:t>
            </a:r>
            <a:endParaRPr lang="en-US" dirty="0" smtClean="0"/>
          </a:p>
          <a:p>
            <a:r>
              <a:rPr lang="en-US" dirty="0" smtClean="0"/>
              <a:t>PBL: 47 cm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23986" y="5825259"/>
            <a:ext cx="139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BB : 14.4 kg</a:t>
            </a:r>
          </a:p>
          <a:p>
            <a:r>
              <a:rPr lang="en-US" dirty="0" smtClean="0"/>
              <a:t>PB : 91.5 cm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72861" y="5825259"/>
            <a:ext cx="139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BB : 10.3 kg</a:t>
            </a:r>
          </a:p>
          <a:p>
            <a:r>
              <a:rPr lang="en-US" dirty="0" smtClean="0"/>
              <a:t>PB : 83.3 cm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2236528" y="3782138"/>
            <a:ext cx="4954134" cy="102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3277" y="5497803"/>
            <a:ext cx="172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Dadih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Zink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22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9161" y="2281506"/>
            <a:ext cx="5945679" cy="2560552"/>
            <a:chOff x="0" y="57150"/>
            <a:chExt cx="15855144" cy="5121104"/>
          </a:xfrm>
        </p:grpSpPr>
        <p:sp>
          <p:nvSpPr>
            <p:cNvPr id="3" name="TextBox 3"/>
            <p:cNvSpPr txBox="1"/>
            <p:nvPr/>
          </p:nvSpPr>
          <p:spPr>
            <a:xfrm>
              <a:off x="0" y="57150"/>
              <a:ext cx="1585514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6"/>
                </a:lnSpc>
              </a:pPr>
              <a:r>
                <a:rPr lang="en-US" sz="4000" dirty="0" err="1">
                  <a:solidFill>
                    <a:srgbClr val="4C6FBF"/>
                  </a:solidFill>
                  <a:latin typeface="Vesper Libre Regular"/>
                </a:rPr>
                <a:t>Pemenuhan</a:t>
              </a:r>
              <a:r>
                <a:rPr lang="en-US" sz="4000" dirty="0">
                  <a:solidFill>
                    <a:srgbClr val="4C6FBF"/>
                  </a:solidFill>
                  <a:latin typeface="Vesper Libre Regular"/>
                </a:rPr>
                <a:t> </a:t>
              </a:r>
              <a:r>
                <a:rPr lang="en-US" sz="4000" dirty="0" err="1">
                  <a:solidFill>
                    <a:srgbClr val="4C6FBF"/>
                  </a:solidFill>
                  <a:latin typeface="Vesper Libre Regular"/>
                </a:rPr>
                <a:t>Gizi</a:t>
              </a:r>
              <a:r>
                <a:rPr lang="en-US" sz="4000" dirty="0">
                  <a:solidFill>
                    <a:srgbClr val="4C6FBF"/>
                  </a:solidFill>
                  <a:latin typeface="Vesper Libre Regular"/>
                </a:rPr>
                <a:t> </a:t>
              </a:r>
              <a:r>
                <a:rPr lang="en-US" sz="4000" dirty="0" err="1" smtClean="0">
                  <a:solidFill>
                    <a:srgbClr val="4C6FBF"/>
                  </a:solidFill>
                  <a:latin typeface="Vesper Libre Regular"/>
                </a:rPr>
                <a:t>Seimbang</a:t>
              </a:r>
              <a:r>
                <a:rPr lang="en-US" sz="4000" dirty="0" smtClean="0">
                  <a:solidFill>
                    <a:srgbClr val="4C6FBF"/>
                  </a:solidFill>
                  <a:latin typeface="Vesper Libre Regular"/>
                </a:rPr>
                <a:t> </a:t>
              </a:r>
              <a:r>
                <a:rPr lang="en-US" sz="4000" dirty="0" err="1" smtClean="0">
                  <a:solidFill>
                    <a:srgbClr val="4C6FBF"/>
                  </a:solidFill>
                  <a:latin typeface="Vesper Libre Regular"/>
                </a:rPr>
                <a:t>bagi</a:t>
              </a:r>
              <a:r>
                <a:rPr lang="en-US" sz="4000" dirty="0" smtClean="0">
                  <a:solidFill>
                    <a:srgbClr val="4C6FBF"/>
                  </a:solidFill>
                  <a:latin typeface="Vesper Libre Regular"/>
                </a:rPr>
                <a:t> </a:t>
              </a:r>
              <a:r>
                <a:rPr lang="en-US" sz="4000" dirty="0" err="1" smtClean="0">
                  <a:solidFill>
                    <a:srgbClr val="4C6FBF"/>
                  </a:solidFill>
                  <a:latin typeface="Vesper Libre Regular"/>
                </a:rPr>
                <a:t>Baduta</a:t>
              </a:r>
              <a:endParaRPr lang="en-US" sz="4000" dirty="0">
                <a:solidFill>
                  <a:srgbClr val="4C6FBF"/>
                </a:solidFill>
                <a:latin typeface="Vesper Libre Regular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27760" y="3254650"/>
              <a:ext cx="12799627" cy="192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</a:pPr>
              <a:r>
                <a:rPr lang="en-US" sz="2200" b="1" dirty="0" err="1">
                  <a:latin typeface="Assistant Regular"/>
                </a:rPr>
                <a:t>Dikarenakan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kebutuhan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dan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kemampuan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cerna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anak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meningkat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dengan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bertambahnya</a:t>
              </a:r>
              <a:r>
                <a:rPr lang="en-US" sz="2200" b="1" dirty="0">
                  <a:latin typeface="Assistant Regular"/>
                </a:rPr>
                <a:t> </a:t>
              </a:r>
              <a:r>
                <a:rPr lang="en-US" sz="2200" b="1" dirty="0" err="1">
                  <a:latin typeface="Assistant Regular"/>
                </a:rPr>
                <a:t>umur</a:t>
              </a:r>
              <a:endParaRPr lang="en-US" sz="2200" b="1" dirty="0">
                <a:latin typeface="Assistant Regular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2852835">
            <a:off x="6522529" y="-2646176"/>
            <a:ext cx="5051352" cy="44333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7112523">
            <a:off x="-2893856" y="4317968"/>
            <a:ext cx="6188637" cy="54315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999"/>
          </a:blip>
          <a:srcRect/>
          <a:stretch>
            <a:fillRect/>
          </a:stretch>
        </p:blipFill>
        <p:spPr>
          <a:xfrm rot="10038782">
            <a:off x="-2569296" y="-799475"/>
            <a:ext cx="4641478" cy="72420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650" y="4159714"/>
            <a:ext cx="2183865" cy="2698286"/>
          </a:xfrm>
          <a:prstGeom prst="rect">
            <a:avLst/>
          </a:prstGeom>
        </p:spPr>
      </p:pic>
      <p:pic>
        <p:nvPicPr>
          <p:cNvPr id="9" name="Picture 8" descr="LOGO F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31" y="6004564"/>
            <a:ext cx="1285869" cy="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>
          <a:xfrm rot="2700000">
            <a:off x="-4225000" y="-1409850"/>
            <a:ext cx="9392467" cy="82433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1369" y="319512"/>
            <a:ext cx="2106176" cy="27986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37934" y="305209"/>
            <a:ext cx="2185357" cy="28129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813"/>
          <a:stretch>
            <a:fillRect/>
          </a:stretch>
        </p:blipFill>
        <p:spPr>
          <a:xfrm>
            <a:off x="5722923" y="319512"/>
            <a:ext cx="2137771" cy="27986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5721" y="4353667"/>
            <a:ext cx="4752149" cy="25382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94329" y="3450591"/>
            <a:ext cx="181441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>
                <a:solidFill>
                  <a:srgbClr val="0F0E0C"/>
                </a:solidFill>
                <a:latin typeface="Assistant Regular"/>
              </a:rPr>
              <a:t>0-6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Bulan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Pemberian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ASI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Eksklusif</a:t>
            </a:r>
            <a:endParaRPr lang="en-US" b="1" dirty="0">
              <a:solidFill>
                <a:srgbClr val="0F0E0C"/>
              </a:solidFill>
              <a:latin typeface="Assistant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15070" y="3450591"/>
            <a:ext cx="183108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>
                <a:solidFill>
                  <a:srgbClr val="0F0E0C"/>
                </a:solidFill>
                <a:latin typeface="Assistant Regular"/>
              </a:rPr>
              <a:t>6-24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Bulan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Pemberian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MP-ASI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94888" y="3328359"/>
            <a:ext cx="772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2000" spc="-145">
                <a:solidFill>
                  <a:srgbClr val="FFFFFF"/>
                </a:solidFill>
                <a:latin typeface="Vesper Libre Regular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97870" y="5035002"/>
            <a:ext cx="772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2000" spc="-145">
                <a:solidFill>
                  <a:srgbClr val="FFFFFF"/>
                </a:solidFill>
                <a:latin typeface="Vesper Libre Regular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76266" y="3244115"/>
            <a:ext cx="183108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>
                <a:solidFill>
                  <a:srgbClr val="0F0E0C"/>
                </a:solidFill>
                <a:latin typeface="Assistant Regular"/>
              </a:rPr>
              <a:t>2-5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Tahun</a:t>
            </a:r>
            <a:endParaRPr lang="en-US" b="1" dirty="0">
              <a:solidFill>
                <a:srgbClr val="0F0E0C"/>
              </a:solidFill>
              <a:latin typeface="Assistant Regular"/>
            </a:endParaRPr>
          </a:p>
          <a:p>
            <a:pPr algn="ctr">
              <a:lnSpc>
                <a:spcPts val="2509"/>
              </a:lnSpc>
            </a:pP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Makan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Sudah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Seperti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Dewasa</a:t>
            </a:r>
            <a:endParaRPr lang="en-US" b="1" dirty="0">
              <a:solidFill>
                <a:srgbClr val="0F0E0C"/>
              </a:solidFill>
              <a:latin typeface="Assistant Regular"/>
            </a:endParaRPr>
          </a:p>
        </p:txBody>
      </p:sp>
      <p:pic>
        <p:nvPicPr>
          <p:cNvPr id="12" name="Picture 11" descr="LOGO FK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8131" y="6004564"/>
            <a:ext cx="1285869" cy="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sil gambar untuk fisiologi produksi a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524000"/>
            <a:ext cx="6391275" cy="47100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228601"/>
            <a:ext cx="7696200" cy="1323439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Rockwell Extra Bold" panose="02060903040505020403" pitchFamily="18" charset="0"/>
              </a:rPr>
              <a:t>PENTINGNYA ASI EKSKLUSIF</a:t>
            </a:r>
          </a:p>
        </p:txBody>
      </p:sp>
    </p:spTree>
    <p:extLst>
      <p:ext uri="{BB962C8B-B14F-4D97-AF65-F5344CB8AC3E}">
        <p14:creationId xmlns:p14="http://schemas.microsoft.com/office/powerpoint/2010/main" val="23872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610600" cy="4462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3200" b="1" dirty="0" err="1"/>
              <a:t>Mengapa</a:t>
            </a:r>
            <a:r>
              <a:rPr lang="en-US" sz="3200" b="1" dirty="0"/>
              <a:t> ASI </a:t>
            </a:r>
            <a:r>
              <a:rPr lang="en-US" sz="3200" b="1" dirty="0" err="1"/>
              <a:t>Saja</a:t>
            </a:r>
            <a:r>
              <a:rPr lang="en-US" sz="3200" b="1" dirty="0"/>
              <a:t> SELAMA 6 BULAN</a:t>
            </a:r>
          </a:p>
          <a:p>
            <a:pPr marL="342898" indent="-342898">
              <a:buAutoNum type="arabicPeriod"/>
            </a:pPr>
            <a:r>
              <a:rPr lang="en-US" sz="2800" dirty="0" err="1"/>
              <a:t>Produksi</a:t>
            </a:r>
            <a:r>
              <a:rPr lang="en-US" sz="2800" dirty="0"/>
              <a:t> ASI </a:t>
            </a:r>
            <a:r>
              <a:rPr lang="en-US" sz="2800" dirty="0" err="1"/>
              <a:t>cukup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 </a:t>
            </a:r>
            <a:r>
              <a:rPr lang="en-US" sz="2800" dirty="0" err="1"/>
              <a:t>bayi</a:t>
            </a:r>
            <a:r>
              <a:rPr lang="en-US" sz="2800" dirty="0"/>
              <a:t> </a:t>
            </a:r>
            <a:r>
              <a:rPr lang="en-US" sz="2800" dirty="0" err="1"/>
              <a:t>selama</a:t>
            </a:r>
            <a:r>
              <a:rPr lang="en-US" sz="2800" dirty="0"/>
              <a:t>   6 </a:t>
            </a:r>
            <a:r>
              <a:rPr lang="en-US" sz="2800" dirty="0" err="1"/>
              <a:t>bulan</a:t>
            </a:r>
            <a:endParaRPr lang="en-US" sz="2800" dirty="0"/>
          </a:p>
          <a:p>
            <a:pPr marL="342898" indent="-342898">
              <a:buAutoNum type="arabicPeriod"/>
            </a:pPr>
            <a:r>
              <a:rPr lang="en-US" sz="2800" dirty="0"/>
              <a:t>Protein dan </a:t>
            </a:r>
            <a:r>
              <a:rPr lang="en-US" sz="2800" dirty="0" err="1"/>
              <a:t>zat</a:t>
            </a:r>
            <a:r>
              <a:rPr lang="en-US" sz="2800" dirty="0"/>
              <a:t> </a:t>
            </a:r>
            <a:r>
              <a:rPr lang="en-US" sz="2800" dirty="0" err="1"/>
              <a:t>gizi</a:t>
            </a:r>
            <a:r>
              <a:rPr lang="en-US" sz="2800" dirty="0"/>
              <a:t> </a:t>
            </a:r>
            <a:r>
              <a:rPr lang="en-US" sz="2800" dirty="0" err="1"/>
              <a:t>lainnya</a:t>
            </a:r>
            <a:r>
              <a:rPr lang="en-US" sz="2800" dirty="0"/>
              <a:t> </a:t>
            </a:r>
            <a:r>
              <a:rPr lang="en-US" sz="2800" dirty="0" err="1"/>
              <a:t>cukup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bayi</a:t>
            </a:r>
            <a:r>
              <a:rPr lang="en-US" sz="2800" dirty="0"/>
              <a:t> </a:t>
            </a:r>
            <a:r>
              <a:rPr lang="en-US" sz="2800" dirty="0" err="1"/>
              <a:t>selama</a:t>
            </a:r>
            <a:r>
              <a:rPr lang="en-US" sz="2800" dirty="0"/>
              <a:t> 6 </a:t>
            </a:r>
            <a:r>
              <a:rPr lang="en-US" sz="2800" dirty="0" err="1"/>
              <a:t>bulan</a:t>
            </a:r>
            <a:endParaRPr lang="en-US" sz="2800" dirty="0"/>
          </a:p>
          <a:p>
            <a:pPr marL="342898" indent="-342898">
              <a:buAutoNum type="arabicPeriod"/>
            </a:pPr>
            <a:r>
              <a:rPr lang="en-US" sz="2800" dirty="0"/>
              <a:t>Di </a:t>
            </a:r>
            <a:r>
              <a:rPr lang="en-US" sz="2800" dirty="0" err="1"/>
              <a:t>dalam</a:t>
            </a:r>
            <a:r>
              <a:rPr lang="en-US" sz="2800" dirty="0"/>
              <a:t> ASI  </a:t>
            </a:r>
            <a:r>
              <a:rPr lang="en-US" sz="2800" dirty="0" err="1"/>
              <a:t>terdapat</a:t>
            </a:r>
            <a:r>
              <a:rPr lang="en-US" sz="2800" dirty="0"/>
              <a:t> </a:t>
            </a:r>
            <a:r>
              <a:rPr lang="en-US" sz="2800" dirty="0" err="1"/>
              <a:t>zat</a:t>
            </a:r>
            <a:r>
              <a:rPr lang="en-US" sz="2800" dirty="0"/>
              <a:t> anti (body) </a:t>
            </a:r>
            <a:r>
              <a:rPr lang="en-US" sz="2800" dirty="0" err="1"/>
              <a:t>bahan</a:t>
            </a:r>
            <a:r>
              <a:rPr lang="en-US" sz="2800" dirty="0"/>
              <a:t> yang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membunuh</a:t>
            </a:r>
            <a:r>
              <a:rPr lang="en-US" sz="2800" dirty="0"/>
              <a:t> </a:t>
            </a:r>
            <a:r>
              <a:rPr lang="en-US" sz="2800" dirty="0" err="1"/>
              <a:t>kuman</a:t>
            </a:r>
            <a:r>
              <a:rPr lang="en-US" sz="2800" dirty="0"/>
              <a:t>, </a:t>
            </a:r>
            <a:r>
              <a:rPr lang="en-US" sz="2800" dirty="0" err="1"/>
              <a:t>Imun</a:t>
            </a:r>
            <a:r>
              <a:rPr lang="en-US" sz="2800" dirty="0"/>
              <a:t> body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melawan</a:t>
            </a:r>
            <a:r>
              <a:rPr lang="en-US" sz="2800" dirty="0"/>
              <a:t> </a:t>
            </a:r>
            <a:r>
              <a:rPr lang="en-US" sz="2800" dirty="0" err="1"/>
              <a:t>kuman</a:t>
            </a:r>
            <a:r>
              <a:rPr lang="en-US" sz="2800" dirty="0"/>
              <a:t>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apapun</a:t>
            </a:r>
            <a:endParaRPr lang="en-US" sz="2800" dirty="0"/>
          </a:p>
          <a:p>
            <a:pPr marL="342898" indent="-342898">
              <a:buAutoNum type="arabicPeriod"/>
            </a:pPr>
            <a:r>
              <a:rPr lang="en-US" sz="2800" dirty="0" err="1"/>
              <a:t>Usus</a:t>
            </a:r>
            <a:r>
              <a:rPr lang="en-US" sz="2800" dirty="0"/>
              <a:t> </a:t>
            </a:r>
            <a:r>
              <a:rPr lang="en-US" sz="2800" dirty="0" err="1"/>
              <a:t>bayi</a:t>
            </a:r>
            <a:r>
              <a:rPr lang="en-US" sz="2800" dirty="0"/>
              <a:t> </a:t>
            </a:r>
            <a:r>
              <a:rPr lang="en-US" sz="2800" dirty="0" err="1"/>
              <a:t>belum</a:t>
            </a:r>
            <a:r>
              <a:rPr lang="en-US" sz="2800" dirty="0"/>
              <a:t>  </a:t>
            </a:r>
            <a:r>
              <a:rPr lang="en-US" sz="2800" dirty="0" err="1"/>
              <a:t>bisa</a:t>
            </a:r>
            <a:r>
              <a:rPr lang="en-US" sz="2800" dirty="0"/>
              <a:t> </a:t>
            </a:r>
            <a:r>
              <a:rPr lang="en-US" sz="2800" dirty="0" err="1"/>
              <a:t>diliwati</a:t>
            </a:r>
            <a:r>
              <a:rPr lang="en-US" sz="2800" dirty="0"/>
              <a:t> </a:t>
            </a:r>
            <a:r>
              <a:rPr lang="en-US" sz="2800" dirty="0" err="1"/>
              <a:t>zat</a:t>
            </a:r>
            <a:r>
              <a:rPr lang="en-US" sz="2800" dirty="0"/>
              <a:t> lain </a:t>
            </a:r>
            <a:r>
              <a:rPr lang="en-US" sz="2800" dirty="0" err="1"/>
              <a:t>selain</a:t>
            </a:r>
            <a:r>
              <a:rPr lang="en-US" sz="2800" dirty="0"/>
              <a:t> ASI,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Usus</a:t>
            </a:r>
            <a:r>
              <a:rPr lang="en-US" sz="2800" dirty="0"/>
              <a:t> </a:t>
            </a:r>
            <a:r>
              <a:rPr lang="en-US" sz="2800" dirty="0" err="1"/>
              <a:t>bayi</a:t>
            </a:r>
            <a:r>
              <a:rPr lang="en-US" sz="2800" dirty="0"/>
              <a:t> </a:t>
            </a:r>
            <a:r>
              <a:rPr lang="en-US" sz="2800" dirty="0" err="1"/>
              <a:t>masih</a:t>
            </a:r>
            <a:r>
              <a:rPr lang="en-US" sz="2800" dirty="0"/>
              <a:t> </a:t>
            </a:r>
            <a:r>
              <a:rPr lang="en-US" sz="2800" dirty="0" err="1"/>
              <a:t>belum</a:t>
            </a:r>
            <a:r>
              <a:rPr lang="en-US" sz="2800" dirty="0"/>
              <a:t> </a:t>
            </a:r>
            <a:r>
              <a:rPr lang="en-US" sz="2800" dirty="0" err="1"/>
              <a:t>sempurna</a:t>
            </a:r>
            <a:r>
              <a:rPr lang="en-US" sz="2800" dirty="0"/>
              <a:t> </a:t>
            </a:r>
            <a:r>
              <a:rPr lang="en-US" sz="2800" dirty="0" err="1"/>
              <a:t>pembetukan</a:t>
            </a:r>
            <a:r>
              <a:rPr lang="en-US" sz="2800" dirty="0"/>
              <a:t> </a:t>
            </a:r>
            <a:r>
              <a:rPr lang="en-US" sz="2800" dirty="0" err="1"/>
              <a:t>sel-sel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 err="1"/>
              <a:t>dalamnya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0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1143000"/>
          <a:ext cx="77724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hoto Editor Photo" r:id="rId3" imgW="21028571" imgH="16080445" progId="">
                  <p:embed/>
                </p:oleObj>
              </mc:Choice>
              <mc:Fallback>
                <p:oleObj name="Photo Editor Photo" r:id="rId3" imgW="21028571" imgH="1608044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143000"/>
                        <a:ext cx="77724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66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381000" y="0"/>
            <a:ext cx="876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sz="3600" b="1">
                <a:solidFill>
                  <a:srgbClr val="FF0000"/>
                </a:solidFill>
                <a:cs typeface="Times New Roman" pitchFamily="18" charset="0"/>
              </a:rPr>
              <a:t>MAKANAN PENDAMPING ASI </a:t>
            </a:r>
          </a:p>
          <a:p>
            <a:pPr algn="ctr"/>
            <a:r>
              <a:rPr lang="id-ID" sz="3600" b="1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GB" sz="3600" b="1">
                <a:solidFill>
                  <a:srgbClr val="FF0000"/>
                </a:solidFill>
                <a:cs typeface="Times New Roman" pitchFamily="18" charset="0"/>
              </a:rPr>
              <a:t>MP-ASI</a:t>
            </a:r>
            <a:r>
              <a:rPr lang="id-ID" sz="3600" b="1">
                <a:solidFill>
                  <a:srgbClr val="FF0000"/>
                </a:solidFill>
                <a:cs typeface="Times New Roman" pitchFamily="18" charset="0"/>
              </a:rPr>
              <a:t>)</a:t>
            </a:r>
            <a:r>
              <a:rPr lang="en-GB" sz="36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600" b="1">
                <a:latin typeface="Comic Sans MS" pitchFamily="66" charset="0"/>
              </a:rPr>
              <a:t>    </a:t>
            </a:r>
            <a:r>
              <a:rPr lang="en-US" sz="2400" b="1">
                <a:latin typeface="Comic Sans MS" pitchFamily="66" charset="0"/>
              </a:rPr>
              <a:t>                                                                       </a:t>
            </a:r>
            <a:endParaRPr lang="en-GB" sz="2400" b="1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8420" y="1241576"/>
            <a:ext cx="3234580" cy="360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976563" y="1727200"/>
            <a:ext cx="119062" cy="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id-ID" sz="2400" b="1">
              <a:latin typeface="Times New Roman" pitchFamily="18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985125" y="552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d-ID" sz="2400">
              <a:latin typeface="Times New Roman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486400" y="1295400"/>
            <a:ext cx="3140075" cy="127419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eaLnBrk="0" hangingPunct="0">
              <a:lnSpc>
                <a:spcPct val="80000"/>
              </a:lnSpc>
              <a:buFontTx/>
              <a:buAutoNum type="arabicPeriod"/>
            </a:pPr>
            <a:r>
              <a:rPr lang="en-US" sz="1600" b="1" dirty="0" err="1">
                <a:latin typeface="Tahoma" pitchFamily="34" charset="0"/>
              </a:rPr>
              <a:t>Sumber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zat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pembangun</a:t>
            </a:r>
            <a:r>
              <a:rPr lang="en-US" sz="1600" b="1" dirty="0">
                <a:latin typeface="Tahoma" pitchFamily="34" charset="0"/>
              </a:rPr>
              <a:t> :   </a:t>
            </a:r>
          </a:p>
          <a:p>
            <a:pPr marL="180975" indent="-180975" eaLnBrk="0" hangingPunct="0">
              <a:lnSpc>
                <a:spcPct val="80000"/>
              </a:lnSpc>
            </a:pP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ikan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telur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ayam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daging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susu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keju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kacang-kacangan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tempe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tahu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oncom</a:t>
            </a:r>
            <a:r>
              <a:rPr lang="en-US" sz="1600" b="1" dirty="0">
                <a:latin typeface="Tahoma" pitchFamily="34" charset="0"/>
              </a:rPr>
              <a:t> (LAUK-PAUK)</a:t>
            </a:r>
          </a:p>
          <a:p>
            <a:pPr marL="180975" indent="-180975">
              <a:lnSpc>
                <a:spcPct val="80000"/>
              </a:lnSpc>
            </a:pPr>
            <a:endParaRPr lang="en-US" sz="1600" b="1" dirty="0">
              <a:latin typeface="Tahoma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670925" y="2243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d-ID" sz="2400" b="1">
              <a:latin typeface="Tahoma" pitchFamily="34" charset="0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832988" y="2773005"/>
            <a:ext cx="2667000" cy="898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eaLnBrk="0" hangingPunct="0"/>
            <a:r>
              <a:rPr lang="en-US" sz="1600" b="1" dirty="0">
                <a:latin typeface="Tahoma" pitchFamily="34" charset="0"/>
              </a:rPr>
              <a:t>2.Sumber </a:t>
            </a:r>
            <a:r>
              <a:rPr lang="en-US" sz="1600" b="1" dirty="0" err="1"/>
              <a:t>zat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pengatur</a:t>
            </a:r>
            <a:r>
              <a:rPr lang="en-US" sz="1600" b="1" dirty="0">
                <a:latin typeface="Tahoma" pitchFamily="34" charset="0"/>
              </a:rPr>
              <a:t> :                         </a:t>
            </a:r>
            <a:r>
              <a:rPr lang="en-US" sz="1600" b="1" dirty="0" err="1">
                <a:latin typeface="Tahoma" pitchFamily="34" charset="0"/>
              </a:rPr>
              <a:t>sayuran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dan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buah</a:t>
            </a:r>
            <a:r>
              <a:rPr lang="en-US" sz="1600" b="1" dirty="0">
                <a:latin typeface="Tahoma" pitchFamily="34" charset="0"/>
              </a:rPr>
              <a:t>-</a:t>
            </a:r>
          </a:p>
          <a:p>
            <a:pPr marL="180975" indent="-180975" eaLnBrk="0" hangingPunct="0"/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buahan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4860925" y="30813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d-ID" sz="2400" b="1">
              <a:latin typeface="Tahoma" pitchFamily="34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287729" y="3744454"/>
            <a:ext cx="2438400" cy="16764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eaLnBrk="0" hangingPunct="0">
              <a:lnSpc>
                <a:spcPct val="80000"/>
              </a:lnSpc>
            </a:pPr>
            <a:r>
              <a:rPr lang="en-US" sz="1600" b="1" dirty="0">
                <a:latin typeface="Tahoma" pitchFamily="34" charset="0"/>
              </a:rPr>
              <a:t>3.Sumber </a:t>
            </a:r>
            <a:r>
              <a:rPr lang="en-US" sz="1600" b="1" dirty="0" err="1">
                <a:latin typeface="Tahoma" pitchFamily="34" charset="0"/>
              </a:rPr>
              <a:t>energi</a:t>
            </a:r>
            <a:r>
              <a:rPr lang="en-US" sz="1600" b="1" dirty="0">
                <a:latin typeface="Tahoma" pitchFamily="34" charset="0"/>
              </a:rPr>
              <a:t>  :                                      </a:t>
            </a:r>
            <a:r>
              <a:rPr lang="en-US" sz="1600" b="1" dirty="0" err="1">
                <a:latin typeface="Tahoma" pitchFamily="34" charset="0"/>
              </a:rPr>
              <a:t>beras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jagung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gandum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ubi</a:t>
            </a:r>
            <a:r>
              <a:rPr lang="en-US" sz="1600" b="1" dirty="0">
                <a:latin typeface="Tahoma" pitchFamily="34" charset="0"/>
              </a:rPr>
              <a:t> </a:t>
            </a:r>
          </a:p>
          <a:p>
            <a:pPr marL="180975" indent="-180975" eaLnBrk="0" hangingPunct="0">
              <a:lnSpc>
                <a:spcPct val="80000"/>
              </a:lnSpc>
            </a:pP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kayu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ubi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jalar</a:t>
            </a:r>
            <a:r>
              <a:rPr lang="en-US" sz="1600" b="1" dirty="0">
                <a:latin typeface="Tahoma" pitchFamily="34" charset="0"/>
              </a:rPr>
              <a:t>, </a:t>
            </a:r>
          </a:p>
          <a:p>
            <a:pPr marL="180975" indent="-180975" eaLnBrk="0" hangingPunct="0">
              <a:lnSpc>
                <a:spcPct val="80000"/>
              </a:lnSpc>
            </a:pP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kentang</a:t>
            </a:r>
            <a:r>
              <a:rPr lang="en-US" sz="1600" b="1" dirty="0">
                <a:latin typeface="Tahoma" pitchFamily="34" charset="0"/>
              </a:rPr>
              <a:t>, </a:t>
            </a:r>
            <a:r>
              <a:rPr lang="en-US" sz="1600" b="1" dirty="0" err="1">
                <a:latin typeface="Tahoma" pitchFamily="34" charset="0"/>
              </a:rPr>
              <a:t>sagu</a:t>
            </a:r>
            <a:r>
              <a:rPr lang="en-US" sz="1600" b="1" dirty="0">
                <a:latin typeface="Tahoma" pitchFamily="34" charset="0"/>
              </a:rPr>
              <a:t>,</a:t>
            </a:r>
          </a:p>
          <a:p>
            <a:pPr marL="180975" indent="-180975" eaLnBrk="0" hangingPunct="0">
              <a:lnSpc>
                <a:spcPct val="80000"/>
              </a:lnSpc>
            </a:pPr>
            <a:r>
              <a:rPr lang="en-US" sz="1600" b="1" dirty="0">
                <a:latin typeface="Tahoma" pitchFamily="34" charset="0"/>
              </a:rPr>
              <a:t>   roti, </a:t>
            </a:r>
            <a:r>
              <a:rPr lang="en-US" sz="1600" b="1" dirty="0" err="1">
                <a:latin typeface="Tahoma" pitchFamily="34" charset="0"/>
              </a:rPr>
              <a:t>mie</a:t>
            </a:r>
            <a:r>
              <a:rPr lang="en-US" sz="1600" b="1" dirty="0">
                <a:latin typeface="Tahoma" pitchFamily="34" charset="0"/>
              </a:rPr>
              <a:t>, </a:t>
            </a:r>
          </a:p>
          <a:p>
            <a:pPr marL="180975" indent="-180975" eaLnBrk="0" hangingPunct="0">
              <a:lnSpc>
                <a:spcPct val="80000"/>
              </a:lnSpc>
            </a:pP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pisang</a:t>
            </a: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dll</a:t>
            </a:r>
            <a:r>
              <a:rPr lang="en-US" sz="1600" b="1" dirty="0">
                <a:latin typeface="Tahoma" pitchFamily="34" charset="0"/>
              </a:rPr>
              <a:t> (PANGAN POKOK)</a:t>
            </a:r>
          </a:p>
          <a:p>
            <a:pPr marL="180975" indent="-180975" eaLnBrk="0" hangingPunct="0">
              <a:lnSpc>
                <a:spcPct val="80000"/>
              </a:lnSpc>
            </a:pP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810000" y="1414463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ahoma" pitchFamily="34" charset="0"/>
              </a:rPr>
              <a:t>PUGS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723900" y="533400"/>
            <a:ext cx="8420100" cy="685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838200" indent="-838200" algn="ctr">
              <a:defRPr/>
            </a:pP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Prinsip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Pemberian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Makanan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Pada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Anak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Baduta</a:t>
            </a: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9293225" y="61102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612" y="4903786"/>
            <a:ext cx="2005532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903787"/>
            <a:ext cx="173667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9986" y="4876800"/>
            <a:ext cx="2359642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3" grpId="0" animBg="1"/>
      <p:bldP spid="245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43" y="0"/>
            <a:ext cx="6085115" cy="6724646"/>
          </a:xfrm>
        </p:spPr>
      </p:pic>
    </p:spTree>
    <p:extLst>
      <p:ext uri="{BB962C8B-B14F-4D97-AF65-F5344CB8AC3E}">
        <p14:creationId xmlns:p14="http://schemas.microsoft.com/office/powerpoint/2010/main" val="7033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1572179">
            <a:off x="5544055" y="1899762"/>
            <a:ext cx="4696529" cy="7327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4000"/>
          </a:blip>
          <a:srcRect/>
          <a:stretch>
            <a:fillRect/>
          </a:stretch>
        </p:blipFill>
        <p:spPr>
          <a:xfrm rot="-3054081">
            <a:off x="4116474" y="-2695912"/>
            <a:ext cx="8180141" cy="71793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27753" y="961157"/>
            <a:ext cx="5702926" cy="499006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1358775"/>
            <a:ext cx="3327753" cy="4474915"/>
            <a:chOff x="0" y="85726"/>
            <a:chExt cx="8874007" cy="8949830"/>
          </a:xfrm>
        </p:grpSpPr>
        <p:sp>
          <p:nvSpPr>
            <p:cNvPr id="6" name="TextBox 6"/>
            <p:cNvSpPr txBox="1"/>
            <p:nvPr/>
          </p:nvSpPr>
          <p:spPr>
            <a:xfrm>
              <a:off x="0" y="85726"/>
              <a:ext cx="8874007" cy="6155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67"/>
                </a:lnSpc>
              </a:pPr>
              <a:r>
                <a:rPr lang="en-US" sz="5400">
                  <a:solidFill>
                    <a:srgbClr val="4C6FBF"/>
                  </a:solidFill>
                  <a:latin typeface="Vesper Libre Regular"/>
                </a:rPr>
                <a:t>Penggunaan Bahan Pangan Lokal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53154"/>
              <a:ext cx="7163858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08"/>
                </a:lnSpc>
              </a:pPr>
              <a:r>
                <a:rPr lang="en-US">
                  <a:solidFill>
                    <a:srgbClr val="0F0E0C"/>
                  </a:solidFill>
                  <a:latin typeface="Assistant Regular"/>
                </a:rPr>
                <a:t>Sebagai pengganti porduk pabrikan</a:t>
              </a:r>
            </a:p>
          </p:txBody>
        </p:sp>
      </p:grpSp>
      <p:pic>
        <p:nvPicPr>
          <p:cNvPr id="8" name="Picture 7" descr="LOGO F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31" y="6004564"/>
            <a:ext cx="1285869" cy="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723" y="16033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d-ID" sz="2800" dirty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  <a:r>
              <a:rPr lang="id-ID" sz="2800" dirty="0">
                <a:solidFill>
                  <a:srgbClr val="FF0000"/>
                </a:solidFill>
                <a:latin typeface="Arial Black" panose="020B0A04020102020204" pitchFamily="34" charset="0"/>
              </a:rPr>
              <a:t>-ASI Lokal Diperkaya Dadiah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endParaRPr lang="id-ID" b="1" dirty="0"/>
          </a:p>
          <a:p>
            <a:pPr marL="109728" indent="0">
              <a:buNone/>
            </a:pPr>
            <a:r>
              <a:rPr lang="id-ID" b="1" dirty="0"/>
              <a:t>Bahan Pembuatan Biskuit:</a:t>
            </a:r>
          </a:p>
          <a:p>
            <a:pPr>
              <a:buFontTx/>
              <a:buChar char="-"/>
            </a:pPr>
            <a:r>
              <a:rPr lang="id-ID" dirty="0"/>
              <a:t>Tepung Jagung</a:t>
            </a:r>
          </a:p>
          <a:p>
            <a:pPr>
              <a:buFontTx/>
              <a:buChar char="-"/>
            </a:pPr>
            <a:r>
              <a:rPr lang="id-ID" dirty="0"/>
              <a:t>Tepung Kacang Merah</a:t>
            </a:r>
          </a:p>
          <a:p>
            <a:pPr>
              <a:buFontTx/>
              <a:buChar char="-"/>
            </a:pPr>
            <a:r>
              <a:rPr lang="id-ID" dirty="0"/>
              <a:t>Tepung </a:t>
            </a:r>
            <a:r>
              <a:rPr lang="id-ID" dirty="0" smtClean="0"/>
              <a:t>Jagung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Tepung</a:t>
            </a:r>
            <a:r>
              <a:rPr lang="en-US" dirty="0" smtClean="0"/>
              <a:t> </a:t>
            </a:r>
            <a:r>
              <a:rPr lang="en-US" dirty="0" err="1" smtClean="0"/>
              <a:t>Ikan</a:t>
            </a:r>
            <a:r>
              <a:rPr lang="en-US" dirty="0" smtClean="0"/>
              <a:t> </a:t>
            </a:r>
            <a:r>
              <a:rPr lang="en-US" dirty="0" err="1" smtClean="0"/>
              <a:t>Gabus</a:t>
            </a:r>
            <a:r>
              <a:rPr lang="id-ID" dirty="0" smtClean="0"/>
              <a:t> </a:t>
            </a:r>
            <a:endParaRPr lang="id-ID" dirty="0"/>
          </a:p>
          <a:p>
            <a:pPr>
              <a:buFontTx/>
              <a:buChar char="-"/>
            </a:pPr>
            <a:r>
              <a:rPr lang="id-ID" dirty="0"/>
              <a:t>Tepung Susu</a:t>
            </a:r>
          </a:p>
          <a:p>
            <a:pPr>
              <a:buFontTx/>
              <a:buChar char="-"/>
            </a:pPr>
            <a:r>
              <a:rPr lang="id-ID" dirty="0"/>
              <a:t>Telur Ayam</a:t>
            </a:r>
          </a:p>
          <a:p>
            <a:pPr>
              <a:buFontTx/>
              <a:buChar char="-"/>
            </a:pPr>
            <a:r>
              <a:rPr lang="id-ID" dirty="0"/>
              <a:t>Mentega</a:t>
            </a:r>
          </a:p>
          <a:p>
            <a:pPr>
              <a:buFontTx/>
              <a:buChar char="-"/>
            </a:pPr>
            <a:r>
              <a:rPr lang="id-ID" dirty="0"/>
              <a:t>Gula Pasir </a:t>
            </a:r>
          </a:p>
        </p:txBody>
      </p:sp>
      <p:pic>
        <p:nvPicPr>
          <p:cNvPr id="3076" name="Picture 4" descr="E:\1. sempro\IMG_20190321_101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r="8980"/>
          <a:stretch/>
        </p:blipFill>
        <p:spPr bwMode="auto">
          <a:xfrm rot="5400000">
            <a:off x="6242550" y="1038372"/>
            <a:ext cx="2185514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1. sempro\IMG_20190622_0944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r="13217"/>
          <a:stretch/>
        </p:blipFill>
        <p:spPr bwMode="auto">
          <a:xfrm rot="5400000">
            <a:off x="4502870" y="3360670"/>
            <a:ext cx="2641473" cy="30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11425a8b-74dd-46d6-80f2-c5a0c79873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https://web.whatsapp.com/11425a8b-74dd-46d6-80f2-c5a0c79873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blob:https://web.whatsapp.com/bc24d9c2-68d5-41bc-9df3-88c0eecb3118"/>
          <p:cNvSpPr>
            <a:spLocks noChangeAspect="1" noChangeArrowheads="1"/>
          </p:cNvSpPr>
          <p:nvPr/>
        </p:nvSpPr>
        <p:spPr bwMode="auto">
          <a:xfrm>
            <a:off x="155575" y="-2986088"/>
            <a:ext cx="83058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lob:https://web.whatsapp.com/bc24d9c2-68d5-41bc-9df3-88c0eecb3118"/>
          <p:cNvSpPr>
            <a:spLocks noChangeAspect="1" noChangeArrowheads="1"/>
          </p:cNvSpPr>
          <p:nvPr/>
        </p:nvSpPr>
        <p:spPr bwMode="auto">
          <a:xfrm>
            <a:off x="307975" y="-2833688"/>
            <a:ext cx="83058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09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blob:https://web.whatsapp.com/bc24d9c2-68d5-41bc-9df3-88c0eecb3118"/>
          <p:cNvSpPr>
            <a:spLocks noChangeAspect="1" noChangeArrowheads="1"/>
          </p:cNvSpPr>
          <p:nvPr/>
        </p:nvSpPr>
        <p:spPr bwMode="auto">
          <a:xfrm>
            <a:off x="155575" y="-2986088"/>
            <a:ext cx="83058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lob:https://web.whatsapp.com/bc24d9c2-68d5-41bc-9df3-88c0eecb31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" y="23979"/>
            <a:ext cx="9112028" cy="68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0" y="0"/>
            <a:ext cx="9296399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PRODUKSI </a:t>
            </a:r>
            <a:r>
              <a:rPr lang="id-ID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  <a:r>
              <a:rPr lang="id-ID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-ASI Lokal Diperkaya Dadiah </a:t>
            </a:r>
            <a:endParaRPr lang="id-ID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 descr="LOGO FK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31" y="6004564"/>
            <a:ext cx="1285869" cy="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4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5410200" cy="1371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id-ID" altLang="en-US" sz="3200" b="1" dirty="0" smtClean="0"/>
              <a:t>Pemantauan Pertumbuhan dan Perkembangan Balita</a:t>
            </a:r>
            <a:r>
              <a:rPr lang="en-US" altLang="en-US" sz="3200" b="1" dirty="0"/>
              <a:t> </a:t>
            </a:r>
            <a:r>
              <a:rPr lang="en-US" altLang="en-US" sz="3200" b="1" dirty="0" smtClean="0"/>
              <a:t>di </a:t>
            </a:r>
            <a:r>
              <a:rPr lang="en-US" altLang="en-US" sz="3200" b="1" dirty="0" err="1" smtClean="0"/>
              <a:t>Posyandu</a:t>
            </a:r>
            <a:r>
              <a:rPr lang="en-US" altLang="en-US" sz="3200" b="1" dirty="0" smtClean="0"/>
              <a:t>/ BKB</a:t>
            </a:r>
            <a:endParaRPr lang="id-ID" altLang="en-US" sz="3200" b="1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2637503"/>
            <a:ext cx="8458200" cy="185829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Lucida Calligraphy" pitchFamily="66" charset="0"/>
              </a:rPr>
              <a:t>POSYANDU:</a:t>
            </a:r>
            <a:endParaRPr lang="id-ID" altLang="en-US" sz="2400" dirty="0" smtClean="0">
              <a:solidFill>
                <a:srgbClr val="FF0000"/>
              </a:solidFill>
              <a:latin typeface="Lucida Calligraphy" pitchFamily="66" charset="0"/>
            </a:endParaRPr>
          </a:p>
          <a:p>
            <a:pPr eaLnBrk="1" hangingPunct="1"/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id-ID" altLang="en-US" sz="2400" dirty="0" smtClean="0">
                <a:latin typeface="Arial" pitchFamily="34" charset="0"/>
                <a:cs typeface="Arial" pitchFamily="34" charset="0"/>
              </a:rPr>
              <a:t>engetahui status pertumbuhan anak</a:t>
            </a:r>
          </a:p>
          <a:p>
            <a:pPr eaLnBrk="1" hangingPunct="1"/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Mendeteksi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secara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dini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bila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terjadi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altLang="en-US" sz="2400" dirty="0" smtClean="0">
                <a:latin typeface="Arial" pitchFamily="34" charset="0"/>
                <a:cs typeface="Arial" pitchFamily="34" charset="0"/>
              </a:rPr>
              <a:t>masalah gangguan pertumbuhan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perkembangan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segera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ditangani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id-ID" alt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id-ID" altLang="en-US" sz="2400" dirty="0" smtClean="0">
              <a:latin typeface="Lucida Calligraphy" pitchFamily="66" charset="0"/>
            </a:endParaRPr>
          </a:p>
        </p:txBody>
      </p:sp>
      <p:pic>
        <p:nvPicPr>
          <p:cNvPr id="47108" name="Picture 4" descr="pos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572000"/>
            <a:ext cx="845820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ahoma" pitchFamily="34" charset="0"/>
              </a:rPr>
              <a:t>BKB </a:t>
            </a:r>
            <a:r>
              <a:rPr lang="en-US" b="1" dirty="0" err="1" smtClean="0">
                <a:latin typeface="Tahoma" pitchFamily="34" charset="0"/>
              </a:rPr>
              <a:t>merupakan</a:t>
            </a:r>
            <a:r>
              <a:rPr lang="en-US" b="1" dirty="0" smtClean="0">
                <a:latin typeface="Tahoma" pitchFamily="34" charset="0"/>
              </a:rPr>
              <a:t> u</a:t>
            </a:r>
            <a:r>
              <a:rPr lang="id-ID" b="1" dirty="0" smtClean="0">
                <a:latin typeface="Tahoma" pitchFamily="34" charset="0"/>
              </a:rPr>
              <a:t>paya</a:t>
            </a:r>
            <a:r>
              <a:rPr lang="en-US" b="1" dirty="0" smtClean="0">
                <a:latin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</a:rPr>
              <a:t>pelayanan</a:t>
            </a:r>
            <a:r>
              <a:rPr lang="en-US" b="1" dirty="0" smtClean="0">
                <a:latin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</a:rPr>
              <a:t>untuk</a:t>
            </a:r>
            <a:r>
              <a:rPr lang="id-ID" b="1" dirty="0" smtClean="0">
                <a:latin typeface="Tahoma" pitchFamily="34" charset="0"/>
              </a:rPr>
              <a:t> </a:t>
            </a:r>
            <a:r>
              <a:rPr lang="en-US" b="1" dirty="0" smtClean="0">
                <a:latin typeface="Tahoma" pitchFamily="34" charset="0"/>
              </a:rPr>
              <a:t>m</a:t>
            </a:r>
            <a:r>
              <a:rPr lang="id-ID" b="1" dirty="0" smtClean="0">
                <a:latin typeface="Tahoma" pitchFamily="34" charset="0"/>
              </a:rPr>
              <a:t>eningkatkan Pengetahuan, Kesadaran, Ketrampilan dan Sikap I</a:t>
            </a:r>
            <a:r>
              <a:rPr lang="en-US" b="1" dirty="0" err="1" smtClean="0">
                <a:latin typeface="Tahoma" pitchFamily="34" charset="0"/>
              </a:rPr>
              <a:t>bu</a:t>
            </a:r>
            <a:r>
              <a:rPr lang="id-ID" b="1" dirty="0" smtClean="0">
                <a:latin typeface="Tahoma" pitchFamily="34" charset="0"/>
              </a:rPr>
              <a:t> Serta Keluarga lainnya dalam membina  </a:t>
            </a:r>
            <a:r>
              <a:rPr lang="id-ID" b="1" dirty="0" smtClean="0">
                <a:solidFill>
                  <a:srgbClr val="FF0000"/>
                </a:solidFill>
                <a:latin typeface="Tahoma" pitchFamily="34" charset="0"/>
              </a:rPr>
              <a:t>“Tumbuh Kembang” </a:t>
            </a:r>
            <a:r>
              <a:rPr lang="id-ID" b="1" dirty="0" smtClean="0">
                <a:latin typeface="Tahoma" pitchFamily="34" charset="0"/>
              </a:rPr>
              <a:t>anak balita melalui kegiatan </a:t>
            </a:r>
            <a:r>
              <a:rPr lang="id-ID" b="1" dirty="0" smtClean="0">
                <a:solidFill>
                  <a:srgbClr val="FF0000"/>
                </a:solidFill>
                <a:latin typeface="Tahoma" pitchFamily="34" charset="0"/>
              </a:rPr>
              <a:t>rangsangan</a:t>
            </a:r>
            <a:r>
              <a:rPr lang="en-US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itchFamily="34" charset="0"/>
              </a:rPr>
              <a:t>atau</a:t>
            </a:r>
            <a:r>
              <a:rPr lang="en-US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itchFamily="34" charset="0"/>
              </a:rPr>
              <a:t>stimulasi</a:t>
            </a:r>
            <a:r>
              <a:rPr lang="en-US" b="1" dirty="0" smtClean="0">
                <a:latin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</a:rPr>
              <a:t>berupa</a:t>
            </a:r>
            <a:r>
              <a:rPr lang="en-US" b="1" dirty="0" smtClean="0">
                <a:latin typeface="Tahoma" pitchFamily="34" charset="0"/>
              </a:rPr>
              <a:t> :</a:t>
            </a:r>
            <a:r>
              <a:rPr lang="id-ID" b="1" dirty="0" smtClean="0">
                <a:latin typeface="Tahoma" pitchFamily="34" charset="0"/>
              </a:rPr>
              <a:t> mental, emosional, intelektual, moral, sosial dengan berbagai media </a:t>
            </a:r>
            <a:r>
              <a:rPr lang="en-US" b="1" dirty="0" smtClean="0">
                <a:latin typeface="Tahoma" pitchFamily="34" charset="0"/>
              </a:rPr>
              <a:t> a</a:t>
            </a:r>
            <a:r>
              <a:rPr lang="id-ID" b="1" dirty="0" smtClean="0">
                <a:latin typeface="Tahoma" pitchFamily="34" charset="0"/>
              </a:rPr>
              <a:t>gar </a:t>
            </a:r>
            <a:r>
              <a:rPr lang="en-US" b="1" dirty="0" smtClean="0">
                <a:latin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</a:rPr>
              <a:t>anak</a:t>
            </a:r>
            <a:r>
              <a:rPr lang="en-US" b="1" dirty="0" smtClean="0">
                <a:latin typeface="Tahoma" pitchFamily="34" charset="0"/>
              </a:rPr>
              <a:t> </a:t>
            </a:r>
            <a:r>
              <a:rPr lang="en-US" b="1" dirty="0" err="1" smtClean="0">
                <a:latin typeface="Tahoma" pitchFamily="34" charset="0"/>
              </a:rPr>
              <a:t>menjadi</a:t>
            </a:r>
            <a:r>
              <a:rPr lang="en-US" b="1" dirty="0" smtClean="0">
                <a:latin typeface="Tahoma" pitchFamily="34" charset="0"/>
              </a:rPr>
              <a:t> </a:t>
            </a:r>
            <a:r>
              <a:rPr lang="id-ID" b="1" dirty="0" smtClean="0">
                <a:solidFill>
                  <a:srgbClr val="FF0000"/>
                </a:solidFill>
                <a:latin typeface="Tahoma" pitchFamily="34" charset="0"/>
              </a:rPr>
              <a:t>manusia yang berkualitas. </a:t>
            </a:r>
            <a:endParaRPr lang="id-ID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>
          <a:xfrm rot="2700000">
            <a:off x="4557307" y="2980417"/>
            <a:ext cx="7098408" cy="62299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3000"/>
          </a:blip>
          <a:srcRect/>
          <a:stretch>
            <a:fillRect/>
          </a:stretch>
        </p:blipFill>
        <p:spPr>
          <a:xfrm rot="-2282661">
            <a:off x="6171116" y="-2954013"/>
            <a:ext cx="5323806" cy="83066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38065" y="-81940"/>
            <a:ext cx="5405935" cy="4033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742196"/>
            <a:ext cx="3864634" cy="29628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8677" y="907197"/>
            <a:ext cx="3507279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1"/>
              </a:lnSpc>
            </a:pPr>
            <a:r>
              <a:rPr lang="en-US" sz="3100" b="1" dirty="0" err="1">
                <a:solidFill>
                  <a:srgbClr val="4C6FBF"/>
                </a:solidFill>
                <a:latin typeface="Vesper Libre Regular"/>
              </a:rPr>
              <a:t>Dadih</a:t>
            </a:r>
            <a:r>
              <a:rPr lang="en-US" sz="31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3100" dirty="0" err="1">
                <a:solidFill>
                  <a:srgbClr val="4C6FBF"/>
                </a:solidFill>
                <a:latin typeface="Vesper Libre Regular"/>
              </a:rPr>
              <a:t>Produk</a:t>
            </a:r>
            <a:r>
              <a:rPr lang="en-US" sz="31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3100" dirty="0" err="1">
                <a:solidFill>
                  <a:srgbClr val="4C6FBF"/>
                </a:solidFill>
                <a:latin typeface="Vesper Libre Regular"/>
              </a:rPr>
              <a:t>Lokal</a:t>
            </a:r>
            <a:r>
              <a:rPr lang="en-US" sz="31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3100" dirty="0" err="1">
                <a:solidFill>
                  <a:srgbClr val="4C6FBF"/>
                </a:solidFill>
                <a:latin typeface="Vesper Libre Regular"/>
              </a:rPr>
              <a:t>Minangkabau</a:t>
            </a:r>
            <a:r>
              <a:rPr lang="en-US" sz="31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3100" dirty="0" err="1">
                <a:solidFill>
                  <a:srgbClr val="4C6FBF"/>
                </a:solidFill>
                <a:latin typeface="Vesper Libre Regular"/>
              </a:rPr>
              <a:t>Berpotensi</a:t>
            </a:r>
            <a:r>
              <a:rPr lang="en-US" sz="31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3100" dirty="0" err="1">
                <a:solidFill>
                  <a:srgbClr val="4C6FBF"/>
                </a:solidFill>
                <a:latin typeface="Vesper Libre Regular"/>
              </a:rPr>
              <a:t>Mengurangi</a:t>
            </a:r>
            <a:r>
              <a:rPr lang="en-US" sz="3100" dirty="0">
                <a:solidFill>
                  <a:srgbClr val="4C6FBF"/>
                </a:solidFill>
                <a:latin typeface="Vesper Libre Regular"/>
              </a:rPr>
              <a:t> Stunting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51420" y="4082112"/>
            <a:ext cx="5179223" cy="1316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81"/>
              </a:lnSpc>
            </a:pP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Pemberian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Stimulasi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Psikososial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yang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baik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untuk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anak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,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salah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satunya</a:t>
            </a:r>
            <a:r>
              <a:rPr lang="id-ID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dirty="0" err="1">
                <a:solidFill>
                  <a:srgbClr val="4C6FBF"/>
                </a:solidFill>
                <a:latin typeface="Vesper Libre Regular"/>
              </a:rPr>
              <a:t>dengan</a:t>
            </a:r>
            <a:r>
              <a:rPr lang="en-US" sz="2800" dirty="0">
                <a:solidFill>
                  <a:srgbClr val="4C6FBF"/>
                </a:solidFill>
                <a:latin typeface="Vesper Libre Regular"/>
              </a:rPr>
              <a:t> </a:t>
            </a:r>
            <a:r>
              <a:rPr lang="en-US" sz="2800" b="1" i="1" dirty="0" err="1">
                <a:solidFill>
                  <a:srgbClr val="4C6FBF"/>
                </a:solidFill>
                <a:latin typeface="Vesper Libre Regular"/>
              </a:rPr>
              <a:t>Manjujai</a:t>
            </a:r>
            <a:endParaRPr lang="en-US" sz="2800" b="1" i="1" dirty="0">
              <a:solidFill>
                <a:srgbClr val="4C6FBF"/>
              </a:solidFill>
              <a:latin typeface="Vesper Libre Regular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26354" t="16667" r="44363" b="6250"/>
          <a:stretch>
            <a:fillRect/>
          </a:stretch>
        </p:blipFill>
        <p:spPr bwMode="auto">
          <a:xfrm>
            <a:off x="7863733" y="5518684"/>
            <a:ext cx="938806" cy="127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4916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838200"/>
            <a:ext cx="7772400" cy="890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Bodoni MT Black" pitchFamily="18" charset="0"/>
              </a:rPr>
              <a:t>STIMULASI </a:t>
            </a:r>
            <a:r>
              <a:rPr lang="id-ID" sz="3600" dirty="0" smtClean="0">
                <a:latin typeface="Bodoni MT Black" pitchFamily="18" charset="0"/>
              </a:rPr>
              <a:t>PSIKOSOSIAL </a:t>
            </a:r>
            <a:r>
              <a:rPr lang="id-ID" sz="3600" dirty="0" smtClean="0">
                <a:solidFill>
                  <a:srgbClr val="FF0000"/>
                </a:solidFill>
                <a:latin typeface="Bodoni MT Black" pitchFamily="18" charset="0"/>
              </a:rPr>
              <a:t>“MANJUJAI”</a:t>
            </a:r>
            <a:endParaRPr lang="en-US" sz="3600" dirty="0" smtClean="0">
              <a:solidFill>
                <a:srgbClr val="FF0000"/>
              </a:solidFill>
              <a:latin typeface="Bodoni MT Black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91914" y="1752600"/>
            <a:ext cx="4876800" cy="48958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/>
              <a:t>Pola</a:t>
            </a:r>
            <a:r>
              <a:rPr lang="en-US" sz="2400" dirty="0" smtClean="0"/>
              <a:t> </a:t>
            </a:r>
            <a:r>
              <a:rPr lang="en-US" sz="2400" dirty="0" err="1" smtClean="0"/>
              <a:t>Asuh</a:t>
            </a:r>
            <a:r>
              <a:rPr lang="en-US" sz="2400" dirty="0" smtClean="0"/>
              <a:t> </a:t>
            </a:r>
            <a:r>
              <a:rPr lang="en-US" sz="2400" dirty="0" err="1" smtClean="0"/>
              <a:t>Stimulasi</a:t>
            </a:r>
            <a:r>
              <a:rPr lang="en-US" sz="2400" dirty="0" smtClean="0"/>
              <a:t> </a:t>
            </a:r>
            <a:r>
              <a:rPr lang="en-US" sz="2400" dirty="0" err="1" smtClean="0"/>
              <a:t>Psikososial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pemberian</a:t>
            </a:r>
            <a:r>
              <a:rPr lang="en-US" sz="2400" dirty="0" smtClean="0"/>
              <a:t> </a:t>
            </a:r>
            <a:r>
              <a:rPr lang="en-US" sz="2400" dirty="0" err="1" smtClean="0"/>
              <a:t>rangsangan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luar</a:t>
            </a:r>
            <a:r>
              <a:rPr lang="id-ID" sz="2400" dirty="0" smtClean="0"/>
              <a:t> atau lingkungan </a:t>
            </a:r>
            <a:r>
              <a:rPr lang="en-US" sz="2400" dirty="0" err="1" smtClean="0"/>
              <a:t>terdekat</a:t>
            </a:r>
            <a:r>
              <a:rPr lang="id-ID" sz="2400" dirty="0" smtClean="0"/>
              <a:t> anak </a:t>
            </a:r>
            <a:r>
              <a:rPr lang="id-ID" sz="2400" dirty="0" smtClean="0">
                <a:solidFill>
                  <a:srgbClr val="FF0000"/>
                </a:solidFill>
              </a:rPr>
              <a:t>(orang tua, keluarga, masyarakat)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id-ID" sz="2400" dirty="0" smtClean="0"/>
              <a:t>Dengan cara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bercakap-cakap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id-ID" sz="2400" dirty="0" smtClean="0"/>
              <a:t> </a:t>
            </a:r>
            <a:r>
              <a:rPr lang="id-ID" sz="2400" dirty="0" smtClean="0">
                <a:solidFill>
                  <a:srgbClr val="FF0000"/>
                </a:solidFill>
              </a:rPr>
              <a:t>berbicara, </a:t>
            </a:r>
            <a:r>
              <a:rPr lang="en-US" sz="2400" dirty="0" err="1" smtClean="0">
                <a:solidFill>
                  <a:srgbClr val="FF0000"/>
                </a:solidFill>
              </a:rPr>
              <a:t>bermain</a:t>
            </a:r>
            <a:r>
              <a:rPr lang="en-US" sz="2400" dirty="0" smtClean="0">
                <a:solidFill>
                  <a:srgbClr val="FF0000"/>
                </a:solidFill>
              </a:rPr>
              <a:t> , </a:t>
            </a:r>
            <a:r>
              <a:rPr lang="id-ID" sz="2400" dirty="0" smtClean="0">
                <a:solidFill>
                  <a:srgbClr val="FF0000"/>
                </a:solidFill>
              </a:rPr>
              <a:t>berdendang</a:t>
            </a:r>
            <a:r>
              <a:rPr lang="en-US" sz="2400" dirty="0" smtClean="0"/>
              <a:t> </a:t>
            </a:r>
            <a:r>
              <a:rPr lang="id-ID" sz="2400" dirty="0" smtClean="0"/>
              <a:t> </a:t>
            </a:r>
            <a:r>
              <a:rPr lang="en-US" sz="2400" dirty="0" err="1" smtClean="0"/>
              <a:t>dimana</a:t>
            </a:r>
            <a:r>
              <a:rPr lang="en-US" sz="2400" dirty="0" smtClean="0"/>
              <a:t> </a:t>
            </a:r>
            <a:r>
              <a:rPr lang="en-US" sz="2400" dirty="0" err="1" smtClean="0"/>
              <a:t>anak</a:t>
            </a:r>
            <a:r>
              <a:rPr lang="en-US" sz="2400" dirty="0" smtClean="0"/>
              <a:t> </a:t>
            </a:r>
            <a:r>
              <a:rPr lang="id-ID" sz="2400" dirty="0" smtClean="0"/>
              <a:t>disentuh</a:t>
            </a:r>
            <a:r>
              <a:rPr lang="id-ID" sz="2400" dirty="0"/>
              <a:t>, didekap, dipeluk dengan kasih </a:t>
            </a:r>
            <a:r>
              <a:rPr lang="id-ID" sz="2400" dirty="0" smtClean="0"/>
              <a:t>sayang</a:t>
            </a:r>
            <a:r>
              <a:rPr lang="en-US" sz="2400" dirty="0" smtClean="0"/>
              <a:t> (</a:t>
            </a:r>
            <a:r>
              <a:rPr lang="en-US" sz="2400" dirty="0" err="1" smtClean="0"/>
              <a:t>interaksi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anak</a:t>
            </a:r>
            <a:r>
              <a:rPr lang="en-US" sz="2400" dirty="0" smtClean="0"/>
              <a:t>)</a:t>
            </a:r>
            <a:r>
              <a:rPr lang="id-ID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dilakukan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secara</a:t>
            </a:r>
            <a:r>
              <a:rPr lang="en-US" sz="2400" dirty="0" smtClean="0"/>
              <a:t> </a:t>
            </a:r>
            <a:r>
              <a:rPr lang="en-US" sz="2400" dirty="0" err="1"/>
              <a:t>berulang-ulang</a:t>
            </a:r>
            <a:r>
              <a:rPr lang="id-ID" sz="2400" dirty="0"/>
              <a:t>, </a:t>
            </a:r>
            <a:r>
              <a:rPr lang="en-US" sz="2400" dirty="0" err="1" smtClean="0"/>
              <a:t>bervariasi</a:t>
            </a:r>
            <a:r>
              <a:rPr lang="en-US" sz="2400" dirty="0" smtClean="0"/>
              <a:t>,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alat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 smtClean="0"/>
              <a:t>alat</a:t>
            </a:r>
            <a:r>
              <a:rPr lang="en-US" sz="2400" dirty="0" smtClean="0"/>
              <a:t>, </a:t>
            </a:r>
            <a:r>
              <a:rPr lang="en-US" sz="2400" dirty="0" err="1" smtClean="0"/>
              <a:t>serta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err="1" smtClean="0"/>
              <a:t>Mengandung</a:t>
            </a:r>
            <a:r>
              <a:rPr lang="en-US" sz="2400" dirty="0" smtClean="0"/>
              <a:t> </a:t>
            </a:r>
            <a:r>
              <a:rPr lang="en-US" sz="2400" dirty="0" err="1" smtClean="0"/>
              <a:t>nilai-nilai</a:t>
            </a:r>
            <a:r>
              <a:rPr lang="en-US" sz="2400" dirty="0" smtClean="0"/>
              <a:t> </a:t>
            </a:r>
            <a:r>
              <a:rPr lang="en-US" sz="2800" dirty="0" err="1" smtClean="0"/>
              <a:t>sesuai</a:t>
            </a:r>
            <a:r>
              <a:rPr lang="en-US" sz="2800" dirty="0" smtClean="0"/>
              <a:t>      </a:t>
            </a:r>
            <a:r>
              <a:rPr lang="id-ID" sz="2800" dirty="0">
                <a:solidFill>
                  <a:srgbClr val="FF0000"/>
                </a:solidFill>
              </a:rPr>
              <a:t>adat budaya Minangkabau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https://encrypted-tbn2.gstatic.com/images?q=tbn:ANd9GcThkfgkwQUt1W4ZGbKffOvI1hTymGigV-vpd638jL4RfnGaLceQd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02259" y="1955242"/>
            <a:ext cx="3841113" cy="325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340" y="5214938"/>
            <a:ext cx="1593850" cy="135731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6367" y="5214938"/>
            <a:ext cx="1797050" cy="135731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25" y="5214938"/>
            <a:ext cx="1406525" cy="135731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 l="26354" t="16667" r="44363" b="6250"/>
          <a:stretch>
            <a:fillRect/>
          </a:stretch>
        </p:blipFill>
        <p:spPr bwMode="auto">
          <a:xfrm>
            <a:off x="7894213" y="457200"/>
            <a:ext cx="938806" cy="127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2585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8330514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dirty="0" err="1">
                <a:solidFill>
                  <a:srgbClr val="FF0000"/>
                </a:solidFill>
              </a:rPr>
              <a:t>Manjujai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proses </a:t>
            </a:r>
            <a:r>
              <a:rPr lang="en-US" dirty="0" err="1"/>
              <a:t>interaksi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usia</a:t>
            </a:r>
            <a:r>
              <a:rPr lang="en-US" dirty="0"/>
              <a:t> </a:t>
            </a:r>
            <a:r>
              <a:rPr lang="en-US" dirty="0" err="1"/>
              <a:t>dini</a:t>
            </a:r>
            <a:r>
              <a:rPr lang="en-US" dirty="0"/>
              <a:t> dg </a:t>
            </a:r>
            <a:r>
              <a:rPr lang="en-US" dirty="0" err="1" smtClean="0"/>
              <a:t>ibu</a:t>
            </a:r>
            <a:r>
              <a:rPr lang="en-US" dirty="0" smtClean="0"/>
              <a:t>/</a:t>
            </a:r>
            <a:r>
              <a:rPr lang="en-US" dirty="0" err="1" smtClean="0"/>
              <a:t>pengasuh</a:t>
            </a:r>
            <a:r>
              <a:rPr lang="en-US" dirty="0" smtClean="0"/>
              <a:t> </a:t>
            </a:r>
            <a:r>
              <a:rPr lang="en-US" dirty="0" err="1"/>
              <a:t>dlm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. 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err="1" smtClean="0"/>
              <a:t>Interaksi</a:t>
            </a:r>
            <a:r>
              <a:rPr lang="en-US" dirty="0" smtClean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berlangsung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alami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 smtClean="0"/>
              <a:t>ibu</a:t>
            </a:r>
            <a:r>
              <a:rPr lang="en-US" dirty="0" smtClean="0"/>
              <a:t>/</a:t>
            </a:r>
            <a:r>
              <a:rPr lang="en-US" dirty="0" err="1" smtClean="0"/>
              <a:t>pengasuh</a:t>
            </a:r>
            <a:r>
              <a:rPr lang="en-US" dirty="0" smtClean="0"/>
              <a:t>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/>
              <a:t>rasa </a:t>
            </a:r>
            <a:r>
              <a:rPr lang="en-US" dirty="0" err="1"/>
              <a:t>kasih</a:t>
            </a:r>
            <a:r>
              <a:rPr lang="en-US" dirty="0"/>
              <a:t> &amp; </a:t>
            </a:r>
            <a:r>
              <a:rPr lang="en-US" dirty="0" err="1"/>
              <a:t>sayang</a:t>
            </a:r>
            <a:r>
              <a:rPr lang="en-US" dirty="0"/>
              <a:t>, </a:t>
            </a:r>
            <a:r>
              <a:rPr lang="en-US" dirty="0" err="1"/>
              <a:t>harapan</a:t>
            </a:r>
            <a:r>
              <a:rPr lang="en-US" dirty="0"/>
              <a:t>, </a:t>
            </a:r>
            <a:r>
              <a:rPr lang="en-US" dirty="0" err="1"/>
              <a:t>pujian</a:t>
            </a:r>
            <a:r>
              <a:rPr lang="en-US" dirty="0"/>
              <a:t>, </a:t>
            </a:r>
            <a:r>
              <a:rPr lang="en-US" dirty="0" err="1"/>
              <a:t>smangat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., </a:t>
            </a:r>
            <a:r>
              <a:rPr lang="en-US" dirty="0" err="1"/>
              <a:t>dlm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kata2, </a:t>
            </a:r>
            <a:r>
              <a:rPr lang="en-US" dirty="0" err="1">
                <a:solidFill>
                  <a:srgbClr val="FF0000"/>
                </a:solidFill>
              </a:rPr>
              <a:t>pantun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dan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nyanyian</a:t>
            </a:r>
            <a:r>
              <a:rPr lang="en-US" dirty="0"/>
              <a:t>. </a:t>
            </a:r>
            <a:r>
              <a:rPr lang="en-US" dirty="0" err="1"/>
              <a:t>Dlm</a:t>
            </a:r>
            <a:r>
              <a:rPr lang="en-US" dirty="0"/>
              <a:t> proses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skaligus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penanaman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nilai-nilai</a:t>
            </a:r>
            <a:r>
              <a:rPr lang="en-US" dirty="0"/>
              <a:t>, </a:t>
            </a:r>
            <a:r>
              <a:rPr lang="en-US" dirty="0" err="1"/>
              <a:t>antara</a:t>
            </a:r>
            <a:r>
              <a:rPr lang="en-US" dirty="0"/>
              <a:t> lain :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religius</a:t>
            </a:r>
            <a:r>
              <a:rPr lang="en-US" dirty="0"/>
              <a:t>, </a:t>
            </a:r>
            <a:r>
              <a:rPr lang="en-US" dirty="0" err="1"/>
              <a:t>pendidikan</a:t>
            </a:r>
            <a:r>
              <a:rPr lang="en-US" dirty="0"/>
              <a:t>, </a:t>
            </a:r>
            <a:r>
              <a:rPr lang="en-US" dirty="0" err="1"/>
              <a:t>sosial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838200"/>
            <a:ext cx="7772400" cy="890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Bodoni MT Black" pitchFamily="18" charset="0"/>
              </a:rPr>
              <a:t>STIMULASI </a:t>
            </a:r>
            <a:r>
              <a:rPr lang="id-ID" sz="3600" dirty="0" smtClean="0">
                <a:latin typeface="Bodoni MT Black" pitchFamily="18" charset="0"/>
              </a:rPr>
              <a:t>PSIKOSOSIAL </a:t>
            </a:r>
            <a:r>
              <a:rPr lang="id-ID" sz="3600" dirty="0" smtClean="0">
                <a:solidFill>
                  <a:srgbClr val="FF0000"/>
                </a:solidFill>
                <a:latin typeface="Bodoni MT Black" pitchFamily="18" charset="0"/>
              </a:rPr>
              <a:t>“MANJUJAI”</a:t>
            </a:r>
            <a:endParaRPr lang="en-US" sz="3600" dirty="0" smtClean="0">
              <a:solidFill>
                <a:srgbClr val="FF0000"/>
              </a:solidFill>
              <a:latin typeface="Bodoni MT Black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26354" t="16667" r="44363" b="6250"/>
          <a:stretch>
            <a:fillRect/>
          </a:stretch>
        </p:blipFill>
        <p:spPr bwMode="auto">
          <a:xfrm>
            <a:off x="7690267" y="457200"/>
            <a:ext cx="996534" cy="1357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16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908050"/>
            <a:ext cx="54102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ded Corner 2"/>
          <p:cNvSpPr/>
          <p:nvPr/>
        </p:nvSpPr>
        <p:spPr>
          <a:xfrm>
            <a:off x="0" y="2781300"/>
            <a:ext cx="3635375" cy="2663825"/>
          </a:xfrm>
          <a:prstGeom prst="foldedCorner">
            <a:avLst>
              <a:gd name="adj" fmla="val 13957"/>
            </a:avLst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marL="2684463" indent="-26844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Berlin Sans FB Demi" pitchFamily="34" charset="0"/>
              </a:rPr>
              <a:t>Stimulasi</a:t>
            </a:r>
            <a:r>
              <a:rPr lang="en-US" sz="2400" dirty="0">
                <a:solidFill>
                  <a:srgbClr val="FF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erlin Sans FB Demi" pitchFamily="34" charset="0"/>
              </a:rPr>
              <a:t>Psikososial</a:t>
            </a:r>
            <a:r>
              <a:rPr lang="en-US" sz="2400" dirty="0">
                <a:solidFill>
                  <a:srgbClr val="FF0000"/>
                </a:solidFill>
                <a:latin typeface="Berlin Sans FB Demi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Berlin Sans FB Demi" pitchFamily="34" charset="0"/>
                <a:sym typeface="Wingdings" pitchFamily="2" charset="2"/>
              </a:rPr>
              <a:t></a:t>
            </a:r>
            <a:r>
              <a:rPr lang="en-US" dirty="0">
                <a:latin typeface="Berlin Sans FB Demi" pitchFamily="34" charset="0"/>
                <a:sym typeface="Wingdings" pitchFamily="2" charset="2"/>
              </a:rPr>
              <a:t> </a:t>
            </a:r>
            <a:endParaRPr lang="id-ID" dirty="0">
              <a:latin typeface="Berlin Sans FB Demi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Berlin Sans FB Demi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Berlin Sans FB Demi" pitchFamily="34" charset="0"/>
                <a:sym typeface="Wingdings" pitchFamily="2" charset="2"/>
              </a:rPr>
              <a:t>Se</a:t>
            </a:r>
            <a:r>
              <a:rPr lang="en-US" sz="2400" dirty="0" err="1">
                <a:latin typeface="Berlin Sans FB Demi" pitchFamily="34" charset="0"/>
              </a:rPr>
              <a:t>rangkaian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kegiatan</a:t>
            </a:r>
            <a:r>
              <a:rPr lang="id-ID" sz="2400" dirty="0">
                <a:latin typeface="Berlin Sans FB Demi" pitchFamily="34" charset="0"/>
              </a:rPr>
              <a:t>                    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perangsangan</a:t>
            </a:r>
            <a:endParaRPr lang="id-ID" sz="2400" dirty="0">
              <a:latin typeface="Berlin Sans FB Demi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dirty="0" err="1">
                <a:latin typeface="Berlin Sans FB Demi" pitchFamily="34" charset="0"/>
              </a:rPr>
              <a:t>penglihatan</a:t>
            </a:r>
            <a:r>
              <a:rPr lang="en-US" sz="2400" dirty="0">
                <a:latin typeface="Berlin Sans FB Demi" pitchFamily="34" charset="0"/>
              </a:rPr>
              <a:t>,   </a:t>
            </a:r>
            <a:endParaRPr lang="id-ID" sz="2400" dirty="0">
              <a:latin typeface="Berlin Sans FB Demi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dirty="0" err="1">
                <a:latin typeface="Berlin Sans FB Demi" pitchFamily="34" charset="0"/>
              </a:rPr>
              <a:t>pendengaran</a:t>
            </a:r>
            <a:r>
              <a:rPr lang="en-US" sz="2400" dirty="0">
                <a:latin typeface="Berlin Sans FB Demi" pitchFamily="34" charset="0"/>
              </a:rPr>
              <a:t>,</a:t>
            </a:r>
            <a:endParaRPr lang="id-ID" sz="2400" dirty="0">
              <a:latin typeface="Berlin Sans FB Demi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dirty="0" err="1">
                <a:latin typeface="Berlin Sans FB Demi" pitchFamily="34" charset="0"/>
              </a:rPr>
              <a:t>perabaan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1600" y="2514600"/>
            <a:ext cx="4402138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304800" y="457200"/>
            <a:ext cx="89154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495800" y="2286000"/>
            <a:ext cx="1219200" cy="835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18 BULAN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82 cm</a:t>
            </a: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10-12 kg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495800" y="685800"/>
            <a:ext cx="1752600" cy="739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Stencil" pitchFamily="82" charset="0"/>
                <a:cs typeface="Arial" pitchFamily="34" charset="0"/>
              </a:rPr>
              <a:t> OTAK ERBENTUK           80-85 %</a:t>
            </a:r>
            <a:endParaRPr lang="en-US" sz="1400">
              <a:latin typeface="Stencil" pitchFamily="82" charset="0"/>
              <a:cs typeface="Times New Roman" pitchFamily="18" charset="0"/>
            </a:endParaRPr>
          </a:p>
          <a:p>
            <a:pPr eaLnBrk="0" hangingPunct="0"/>
            <a:endParaRPr lang="en-US" sz="1400">
              <a:latin typeface="Stencil" pitchFamily="82" charset="0"/>
              <a:cs typeface="Times New Roman" pitchFamily="18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447800"/>
            <a:ext cx="879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057400"/>
            <a:ext cx="16002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676400" y="3276600"/>
            <a:ext cx="1295400" cy="835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LAHIR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50-55 cm</a:t>
            </a:r>
          </a:p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3.0-3.5 kg 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85800" y="1295400"/>
            <a:ext cx="1752600" cy="739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Stencil" pitchFamily="82" charset="0"/>
                <a:cs typeface="Courier New" pitchFamily="49" charset="0"/>
              </a:rPr>
              <a:t>OTAK SUDAH </a:t>
            </a:r>
            <a:endParaRPr lang="en-US" sz="1400">
              <a:latin typeface="Stencil" pitchFamily="82" charset="0"/>
              <a:cs typeface="Times New Roman" pitchFamily="18" charset="0"/>
            </a:endParaRPr>
          </a:p>
          <a:p>
            <a:pPr eaLnBrk="0" hangingPunct="0"/>
            <a:r>
              <a:rPr lang="en-US" sz="1400">
                <a:solidFill>
                  <a:srgbClr val="000000"/>
                </a:solidFill>
                <a:latin typeface="Stencil" pitchFamily="82" charset="0"/>
                <a:cs typeface="Courier New" pitchFamily="49" charset="0"/>
              </a:rPr>
              <a:t>TERBENTUK 70%</a:t>
            </a:r>
            <a:endParaRPr lang="en-US" sz="1400">
              <a:latin typeface="Stencil" pitchFamily="82" charset="0"/>
              <a:cs typeface="Times New Roman" pitchFamily="18" charset="0"/>
            </a:endParaRPr>
          </a:p>
          <a:p>
            <a:pPr eaLnBrk="0" hangingPunct="0"/>
            <a:endParaRPr lang="en-US" sz="1400">
              <a:latin typeface="Stencil" pitchFamily="82" charset="0"/>
              <a:cs typeface="Times New Roman" pitchFamily="18" charset="0"/>
            </a:endParaRPr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0"/>
            <a:ext cx="16637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162800" y="1219200"/>
            <a:ext cx="1447800" cy="835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4-5 TAHUN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106 cm</a:t>
            </a: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16-20 kg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85800" y="4572000"/>
            <a:ext cx="8229600" cy="20928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chemeClr val="bg2"/>
                </a:solidFill>
                <a:latin typeface="Franklin Gothic Demi Cond" pitchFamily="34" charset="0"/>
                <a:cs typeface="Times New Roman" pitchFamily="18" charset="0"/>
              </a:rPr>
              <a:t>KAEDAH ATAU ATURAN PERTUMBUHAN TERCAPAI ,  BILA PRASYARAT </a:t>
            </a:r>
            <a:r>
              <a:rPr lang="en-US" sz="2000" dirty="0" smtClean="0">
                <a:solidFill>
                  <a:schemeClr val="bg2"/>
                </a:solidFill>
                <a:latin typeface="Franklin Gothic Demi Cond" pitchFamily="34" charset="0"/>
                <a:cs typeface="Times New Roman" pitchFamily="18" charset="0"/>
              </a:rPr>
              <a:t>TERPENUHI : </a:t>
            </a:r>
            <a:endParaRPr lang="en-US" sz="2000" dirty="0">
              <a:solidFill>
                <a:schemeClr val="bg2"/>
              </a:solidFill>
              <a:latin typeface="Franklin Gothic Demi Cond" pitchFamily="34" charset="0"/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Franklin Gothic Demi Cond" pitchFamily="34" charset="0"/>
                <a:cs typeface="Times New Roman" pitchFamily="18" charset="0"/>
              </a:rPr>
              <a:t>TERPENUHI INTAKE JUMLAH DAN JENIS MAKAN SESUAI DAN CUKUP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Franklin Gothic Demi Cond" pitchFamily="34" charset="0"/>
                <a:cs typeface="Times New Roman" pitchFamily="18" charset="0"/>
              </a:rPr>
              <a:t>DERAJAT KESEHATAN  OPTIMAL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dirty="0" smtClean="0">
                <a:solidFill>
                  <a:schemeClr val="bg2"/>
                </a:solidFill>
                <a:latin typeface="Franklin Gothic Demi Cond" pitchFamily="34" charset="0"/>
                <a:cs typeface="Times New Roman" pitchFamily="18" charset="0"/>
              </a:rPr>
              <a:t>PENGASUHAN  MAKAN, KEBERSIHAN DAN STIMULASI </a:t>
            </a:r>
            <a:r>
              <a:rPr lang="en-US" sz="2000" dirty="0">
                <a:solidFill>
                  <a:schemeClr val="bg2"/>
                </a:solidFill>
                <a:latin typeface="Franklin Gothic Demi Cond" pitchFamily="34" charset="0"/>
                <a:cs typeface="Times New Roman" pitchFamily="18" charset="0"/>
              </a:rPr>
              <a:t>ATAU RANGSANGAN YANG ADEKUAT (CUKUP)</a:t>
            </a:r>
          </a:p>
        </p:txBody>
      </p:sp>
    </p:spTree>
    <p:extLst>
      <p:ext uri="{BB962C8B-B14F-4D97-AF65-F5344CB8AC3E}">
        <p14:creationId xmlns:p14="http://schemas.microsoft.com/office/powerpoint/2010/main" val="20383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n-US" sz="3400" dirty="0" err="1">
                <a:solidFill>
                  <a:schemeClr val="bg1"/>
                </a:solidFill>
              </a:rPr>
              <a:t>kesimpulan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785795"/>
            <a:ext cx="8786874" cy="4478149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Prevalensi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stunting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dapat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diturunkan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memfokuskan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periode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1000 HPK </a:t>
            </a:r>
            <a:r>
              <a:rPr lang="en-US" sz="2800" b="1" dirty="0" err="1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dalam</a:t>
            </a:r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pemenuhan</a:t>
            </a:r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gizi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seimbang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untuk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ibu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hamil</a:t>
            </a:r>
            <a:r>
              <a:rPr lang="en-US" sz="2800" b="1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&amp; </a:t>
            </a:r>
            <a:r>
              <a:rPr lang="en-US" sz="2800" b="1" dirty="0" err="1" smtClean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baduta</a:t>
            </a:r>
            <a:endParaRPr lang="en-US" sz="2800" b="1" dirty="0">
              <a:solidFill>
                <a:schemeClr val="accent2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176213" indent="-176213" algn="just">
              <a:buFont typeface="Wingdings" pitchFamily="2" charset="2"/>
              <a:buChar char="§"/>
            </a:pP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Upaya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intervensi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sensitif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oleh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sektor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BKKBN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melalui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program Bina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Keluarga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Balita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(BKB) 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upaya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percepatan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perbaikan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gizi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1000 HPK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ini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perlu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oleh </a:t>
            </a:r>
            <a:r>
              <a:rPr lang="en-US" sz="2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Multi-partners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berbagai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unsur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bersama-sama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terintegrasi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dan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terkoordinasi</a:t>
            </a:r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Pendekatan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intervensi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berbasis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potensi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lokal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memberikan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efek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positif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terhadap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pencegahan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dan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penanggulangan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stunting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1506" y="5380117"/>
            <a:ext cx="4290340" cy="923330"/>
          </a:xfrm>
          <a:prstGeom prst="rect">
            <a:avLst/>
          </a:prstGeom>
          <a:noFill/>
        </p:spPr>
        <p:txBody>
          <a:bodyPr wrap="none" lIns="91439" tIns="45720" rIns="91439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SELAMATKAN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l="48524" t="57143" r="31247" b="25961"/>
          <a:stretch>
            <a:fillRect/>
          </a:stretch>
        </p:blipFill>
        <p:spPr bwMode="auto">
          <a:xfrm>
            <a:off x="5464975" y="5411444"/>
            <a:ext cx="2500330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4082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-47625" y="-3244"/>
            <a:ext cx="9258300" cy="565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/>
            <a:r>
              <a:rPr lang="en-US" altLang="en-US" sz="3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PREVALENSI STUNTING YANG MASIH TINGGI…</a:t>
            </a:r>
            <a:endParaRPr lang="en-US" altLang="en-US" sz="3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13068" r="12311"/>
          <a:stretch/>
        </p:blipFill>
        <p:spPr bwMode="auto">
          <a:xfrm>
            <a:off x="0" y="562063"/>
            <a:ext cx="9137073" cy="592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1905000"/>
            <a:ext cx="9144000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624" y="6543097"/>
            <a:ext cx="91846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Black" panose="020B0A04020102020204" pitchFamily="34" charset="0"/>
              </a:rPr>
              <a:t>“Target </a:t>
            </a:r>
            <a:r>
              <a:rPr lang="en-US" sz="1400" dirty="0" err="1" smtClean="0">
                <a:latin typeface="Arial Black" panose="020B0A04020102020204" pitchFamily="34" charset="0"/>
              </a:rPr>
              <a:t>Penurunan</a:t>
            </a:r>
            <a:r>
              <a:rPr lang="en-US" sz="1400" dirty="0" smtClean="0">
                <a:latin typeface="Arial Black" panose="020B0A04020102020204" pitchFamily="34" charset="0"/>
              </a:rPr>
              <a:t> </a:t>
            </a:r>
            <a:r>
              <a:rPr lang="en-US" sz="1400" dirty="0" err="1" smtClean="0">
                <a:latin typeface="Arial Black" panose="020B0A04020102020204" pitchFamily="34" charset="0"/>
              </a:rPr>
              <a:t>Prevalensi</a:t>
            </a:r>
            <a:r>
              <a:rPr lang="en-US" sz="1400" dirty="0" smtClean="0">
                <a:latin typeface="Arial Black" panose="020B0A04020102020204" pitchFamily="34" charset="0"/>
              </a:rPr>
              <a:t> Stunting </a:t>
            </a:r>
            <a:r>
              <a:rPr lang="en-US" sz="1400" dirty="0" err="1" smtClean="0">
                <a:latin typeface="Arial Black" panose="020B0A04020102020204" pitchFamily="34" charset="0"/>
              </a:rPr>
              <a:t>sebesar</a:t>
            </a:r>
            <a:r>
              <a:rPr lang="en-US" sz="1400" dirty="0" smtClean="0">
                <a:latin typeface="Arial Black" panose="020B0A04020102020204" pitchFamily="34" charset="0"/>
              </a:rPr>
              <a:t> 14% </a:t>
            </a:r>
            <a:r>
              <a:rPr lang="en-US" sz="1400" dirty="0" err="1" smtClean="0">
                <a:latin typeface="Arial Black" panose="020B0A04020102020204" pitchFamily="34" charset="0"/>
              </a:rPr>
              <a:t>sampai</a:t>
            </a:r>
            <a:r>
              <a:rPr lang="en-US" sz="1400" dirty="0" smtClean="0">
                <a:latin typeface="Arial Black" panose="020B0A04020102020204" pitchFamily="34" charset="0"/>
              </a:rPr>
              <a:t> </a:t>
            </a:r>
            <a:r>
              <a:rPr lang="en-US" sz="1400" dirty="0" err="1" smtClean="0">
                <a:latin typeface="Arial Black" panose="020B0A04020102020204" pitchFamily="34" charset="0"/>
              </a:rPr>
              <a:t>tahun</a:t>
            </a:r>
            <a:r>
              <a:rPr lang="en-US" sz="1400" dirty="0" smtClean="0">
                <a:latin typeface="Arial Black" panose="020B0A04020102020204" pitchFamily="34" charset="0"/>
              </a:rPr>
              <a:t> 2024 (4,3%/</a:t>
            </a:r>
            <a:r>
              <a:rPr lang="en-US" sz="1400" dirty="0" err="1" smtClean="0">
                <a:latin typeface="Arial Black" panose="020B0A04020102020204" pitchFamily="34" charset="0"/>
              </a:rPr>
              <a:t>tahun</a:t>
            </a:r>
            <a:r>
              <a:rPr lang="en-US" sz="1400" dirty="0" smtClean="0">
                <a:latin typeface="Arial Black" panose="020B0A04020102020204" pitchFamily="34" charset="0"/>
              </a:rPr>
              <a:t>)”</a:t>
            </a:r>
            <a:endParaRPr lang="en-US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5867400"/>
            <a:ext cx="9144000" cy="990600"/>
          </a:xfr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Imprint MT Shadow" pitchFamily="82" charset="0"/>
              </a:rPr>
              <a:t>CEGAH STUNTING &amp;</a:t>
            </a:r>
          </a:p>
          <a:p>
            <a:pPr eaLnBrk="1" hangingPunct="1"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Imprint MT Shadow" pitchFamily="82" charset="0"/>
              </a:rPr>
              <a:t>SELAMATKAN PERIODE 1000 HPK </a:t>
            </a:r>
          </a:p>
        </p:txBody>
      </p:sp>
      <p:pic>
        <p:nvPicPr>
          <p:cNvPr id="4" name="Content Placeholder 3" descr="aaaa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90801" y="1600201"/>
            <a:ext cx="4267200" cy="426720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447800" y="533400"/>
            <a:ext cx="64652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TERIMA KASIH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800" y="3581400"/>
            <a:ext cx="830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850" y="3581400"/>
            <a:ext cx="830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7150" y="0"/>
            <a:ext cx="2287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4400" y="0"/>
            <a:ext cx="2287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2287588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919C944-02B5-404E-B503-9137FDB4233C}"/>
              </a:ext>
            </a:extLst>
          </p:cNvPr>
          <p:cNvSpPr/>
          <p:nvPr/>
        </p:nvSpPr>
        <p:spPr>
          <a:xfrm>
            <a:off x="-15875" y="5481638"/>
            <a:ext cx="9159875" cy="1300162"/>
          </a:xfrm>
          <a:prstGeom prst="rect">
            <a:avLst/>
          </a:prstGeom>
          <a:solidFill>
            <a:srgbClr val="1A7669">
              <a:alpha val="4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640" tIns="51320" rIns="102640" bIns="513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B7F6912-5FFD-4C01-A512-57F02F1508D9}"/>
              </a:ext>
            </a:extLst>
          </p:cNvPr>
          <p:cNvSpPr/>
          <p:nvPr/>
        </p:nvSpPr>
        <p:spPr>
          <a:xfrm>
            <a:off x="3201988" y="5373688"/>
            <a:ext cx="2514600" cy="442912"/>
          </a:xfrm>
          <a:prstGeom prst="rect">
            <a:avLst/>
          </a:prstGeom>
          <a:effectLst/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AKAR MASALAH</a:t>
            </a:r>
          </a:p>
        </p:txBody>
      </p:sp>
      <p:sp>
        <p:nvSpPr>
          <p:cNvPr id="19465" name="TextBox 36">
            <a:extLst>
              <a:ext uri="{FF2B5EF4-FFF2-40B4-BE49-F238E27FC236}">
                <a16:creationId xmlns:a16="http://schemas.microsoft.com/office/drawing/2014/main" xmlns="" id="{13E3622A-5CD1-4686-85D6-55126679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6065838"/>
            <a:ext cx="1395413" cy="3492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Kemiskinan</a:t>
            </a:r>
            <a:endParaRPr lang="en-US" sz="1600" b="1" dirty="0">
              <a:latin typeface="+mn-lt"/>
            </a:endParaRPr>
          </a:p>
        </p:txBody>
      </p:sp>
      <p:sp>
        <p:nvSpPr>
          <p:cNvPr id="19466" name="TextBox 40">
            <a:extLst>
              <a:ext uri="{FF2B5EF4-FFF2-40B4-BE49-F238E27FC236}">
                <a16:creationId xmlns:a16="http://schemas.microsoft.com/office/drawing/2014/main" xmlns="" id="{913B7E56-6E0D-48C0-8508-E4CF914D6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6056313"/>
            <a:ext cx="2736850" cy="53498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Kurangnya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pemberdayaan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perempuan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20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789363"/>
            <a:ext cx="199548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TextBox 26"/>
          <p:cNvSpPr txBox="1">
            <a:spLocks noChangeArrowheads="1"/>
          </p:cNvSpPr>
          <p:nvPr/>
        </p:nvSpPr>
        <p:spPr bwMode="auto">
          <a:xfrm>
            <a:off x="22225" y="6056313"/>
            <a:ext cx="2330450" cy="7191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/>
            <a:r>
              <a:rPr lang="en-US" altLang="en-US" sz="2000" b="1">
                <a:latin typeface="Calibri" pitchFamily="34" charset="0"/>
                <a:cs typeface="Arial" pitchFamily="34" charset="0"/>
              </a:rPr>
              <a:t>Potitik, sosial dan budaya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A79107E-85AD-4182-BC30-F632E99BEF46}"/>
              </a:ext>
            </a:extLst>
          </p:cNvPr>
          <p:cNvSpPr/>
          <p:nvPr/>
        </p:nvSpPr>
        <p:spPr>
          <a:xfrm>
            <a:off x="533400" y="1177925"/>
            <a:ext cx="2287588" cy="2273300"/>
          </a:xfrm>
          <a:prstGeom prst="rect">
            <a:avLst/>
          </a:prstGeom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latin typeface="+mn-lt"/>
              </a:rPr>
              <a:t>Rendahnya</a:t>
            </a:r>
            <a:r>
              <a:rPr lang="en-US" sz="2200" dirty="0">
                <a:latin typeface="+mn-lt"/>
              </a:rPr>
              <a:t>  </a:t>
            </a:r>
            <a:r>
              <a:rPr lang="en-US" sz="2200" dirty="0" err="1">
                <a:latin typeface="+mn-lt"/>
              </a:rPr>
              <a:t>akses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terhadap</a:t>
            </a:r>
            <a:r>
              <a:rPr lang="en-US" sz="2200" dirty="0">
                <a:latin typeface="+mn-lt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+mn-lt"/>
                <a:ea typeface="ＭＳ Ｐゴシック" pitchFamily="34" charset="-128"/>
              </a:rPr>
              <a:t>MAKANAN</a:t>
            </a:r>
            <a:r>
              <a:rPr lang="en-US" sz="3000" b="1" dirty="0">
                <a:solidFill>
                  <a:srgbClr val="E4A018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en-US" sz="2200" dirty="0" err="1">
                <a:latin typeface="+mn-lt"/>
              </a:rPr>
              <a:t>dari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segi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jumlah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dan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kualitas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gizi</a:t>
            </a:r>
            <a:endParaRPr lang="en-US" sz="5600" b="1" dirty="0">
              <a:solidFill>
                <a:srgbClr val="E4A018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9471" name="Rectangle 2">
            <a:extLst>
              <a:ext uri="{FF2B5EF4-FFF2-40B4-BE49-F238E27FC236}">
                <a16:creationId xmlns:a16="http://schemas.microsoft.com/office/drawing/2014/main" xmlns="" id="{97578831-8C7E-481D-8F1A-170F55456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182636"/>
            <a:ext cx="2266950" cy="21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 ASUH</a:t>
            </a:r>
            <a:r>
              <a:rPr lang="en-US" sz="2200" b="1" dirty="0">
                <a:solidFill>
                  <a:srgbClr val="E4A018"/>
                </a:solidFill>
              </a:rPr>
              <a:t> </a:t>
            </a:r>
            <a:r>
              <a:rPr lang="en-US" sz="2200" dirty="0">
                <a:solidFill>
                  <a:srgbClr val="E4A018"/>
                </a:solidFill>
              </a:rPr>
              <a:t> </a:t>
            </a:r>
            <a:r>
              <a:rPr lang="en-US" sz="2200" dirty="0"/>
              <a:t>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</a:t>
            </a:r>
            <a:r>
              <a:rPr lang="en-US" dirty="0" err="1"/>
              <a:t>praktek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&amp; </a:t>
            </a:r>
            <a:r>
              <a:rPr lang="en-US" dirty="0" err="1" smtClean="0"/>
              <a:t>stimulasi</a:t>
            </a:r>
            <a:r>
              <a:rPr lang="en-US" dirty="0" smtClean="0"/>
              <a:t> </a:t>
            </a:r>
            <a:r>
              <a:rPr lang="en-US" dirty="0" err="1" smtClean="0"/>
              <a:t>Psikososial</a:t>
            </a:r>
            <a:endParaRPr lang="en-US" dirty="0"/>
          </a:p>
        </p:txBody>
      </p:sp>
      <p:sp>
        <p:nvSpPr>
          <p:cNvPr id="19472" name="Rectangle 3">
            <a:extLst>
              <a:ext uri="{FF2B5EF4-FFF2-40B4-BE49-F238E27FC236}">
                <a16:creationId xmlns:a16="http://schemas.microsoft.com/office/drawing/2014/main" xmlns="" id="{E6745D30-03DB-4E23-83CC-5197A4118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1219200"/>
            <a:ext cx="2286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Rendahnya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 KESEHATAN</a:t>
            </a:r>
            <a:r>
              <a:rPr lang="en-US" b="1" dirty="0">
                <a:solidFill>
                  <a:srgbClr val="E4A018"/>
                </a:solidFill>
              </a:rPr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sanitasi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air </a:t>
            </a:r>
            <a:r>
              <a:rPr lang="en-US" dirty="0" err="1"/>
              <a:t>bersih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58D40D37-E802-4749-ABBC-4585E601EF86}"/>
              </a:ext>
            </a:extLst>
          </p:cNvPr>
          <p:cNvCxnSpPr/>
          <p:nvPr/>
        </p:nvCxnSpPr>
        <p:spPr>
          <a:xfrm>
            <a:off x="2987675" y="5775325"/>
            <a:ext cx="0" cy="16986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A4DF283-DDC9-4F1B-B59F-B622FFAF71E4}"/>
              </a:ext>
            </a:extLst>
          </p:cNvPr>
          <p:cNvCxnSpPr/>
          <p:nvPr/>
        </p:nvCxnSpPr>
        <p:spPr>
          <a:xfrm flipH="1" flipV="1">
            <a:off x="1225550" y="5757863"/>
            <a:ext cx="6791325" cy="17462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C7210BB-6BE6-45C1-A95C-511375A6BFB7}"/>
              </a:ext>
            </a:extLst>
          </p:cNvPr>
          <p:cNvSpPr/>
          <p:nvPr/>
        </p:nvSpPr>
        <p:spPr>
          <a:xfrm>
            <a:off x="0" y="14288"/>
            <a:ext cx="9144000" cy="1128712"/>
          </a:xfrm>
          <a:prstGeom prst="rect">
            <a:avLst/>
          </a:prstGeom>
          <a:solidFill>
            <a:srgbClr val="E4A01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640" tIns="51320" rIns="102640" bIns="513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8211" name="Rectangle 31"/>
          <p:cNvSpPr>
            <a:spLocks noChangeArrowheads="1"/>
          </p:cNvSpPr>
          <p:nvPr/>
        </p:nvSpPr>
        <p:spPr bwMode="auto">
          <a:xfrm>
            <a:off x="-47625" y="30163"/>
            <a:ext cx="92583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/>
            <a:r>
              <a:rPr lang="en-US" altLang="en-US" sz="3000" b="1" dirty="0">
                <a:solidFill>
                  <a:srgbClr val="FF0000"/>
                </a:solidFill>
                <a:latin typeface="Arial Narrow" pitchFamily="34" charset="0"/>
              </a:rPr>
              <a:t>PENYEBAB MASALAH GIZI SALING BERKAITAN ANTARA SATU DAN LAINNYA</a:t>
            </a:r>
          </a:p>
        </p:txBody>
      </p:sp>
      <p:sp>
        <p:nvSpPr>
          <p:cNvPr id="19478" name="TextBox 25">
            <a:extLst>
              <a:ext uri="{FF2B5EF4-FFF2-40B4-BE49-F238E27FC236}">
                <a16:creationId xmlns:a16="http://schemas.microsoft.com/office/drawing/2014/main" xmlns="" id="{A54DAD3A-F2C3-4E15-96DF-C11214C7B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6000750"/>
            <a:ext cx="2087562" cy="6572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lIns="102640" tIns="51320" rIns="102640" bIns="513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Degradasi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Lingkungan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213" name="Picture 24" descr="Hasil gambar untuk menyuapi ana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3276600"/>
            <a:ext cx="19002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26" descr="Hasil gambar untuk makanan bergizi ana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3352800"/>
            <a:ext cx="190182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5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D2885E9-E12F-4418-94BD-6BA0578AC364}" type="datetime1">
              <a:rPr lang="en-US" altLang="en-US" smtClean="0">
                <a:solidFill>
                  <a:srgbClr val="898989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pPr/>
              <a:t>6/7/2021</a:t>
            </a:fld>
            <a:endParaRPr lang="en-US" altLang="en-US" smtClean="0">
              <a:solidFill>
                <a:srgbClr val="898989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2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722867-8B4A-47BB-9B0C-F33226E35CA6}" type="slidenum">
              <a:rPr lang="en-US" altLang="en-US">
                <a:ea typeface="MS PGothic" pitchFamily="34" charset="-128"/>
                <a:cs typeface="Arial" pitchFamily="34" charset="0"/>
              </a:rPr>
              <a:pPr/>
              <a:t>5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F650D14-7D00-457F-8C96-DBF545EEA718}"/>
              </a:ext>
            </a:extLst>
          </p:cNvPr>
          <p:cNvCxnSpPr/>
          <p:nvPr/>
        </p:nvCxnSpPr>
        <p:spPr>
          <a:xfrm>
            <a:off x="5003800" y="5816600"/>
            <a:ext cx="0" cy="16986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EA97C4A-EBD8-4280-AF27-A75312728CD2}"/>
              </a:ext>
            </a:extLst>
          </p:cNvPr>
          <p:cNvCxnSpPr/>
          <p:nvPr/>
        </p:nvCxnSpPr>
        <p:spPr>
          <a:xfrm>
            <a:off x="1225550" y="5775325"/>
            <a:ext cx="0" cy="16986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49C7C63-8321-4FFC-A568-88DCFFE0CB6C}"/>
              </a:ext>
            </a:extLst>
          </p:cNvPr>
          <p:cNvCxnSpPr/>
          <p:nvPr/>
        </p:nvCxnSpPr>
        <p:spPr>
          <a:xfrm>
            <a:off x="8013700" y="5781675"/>
            <a:ext cx="0" cy="17145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4486" y="2494200"/>
            <a:ext cx="5945679" cy="169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3600" b="1" dirty="0" err="1">
                <a:solidFill>
                  <a:srgbClr val="FF0000"/>
                </a:solidFill>
                <a:latin typeface="Vesper Libre Regular"/>
              </a:rPr>
              <a:t>Apa</a:t>
            </a:r>
            <a:r>
              <a:rPr lang="en-US" sz="3600" b="1" dirty="0">
                <a:solidFill>
                  <a:srgbClr val="FF0000"/>
                </a:solidFill>
                <a:latin typeface="Vesper Libre Regular"/>
              </a:rPr>
              <a:t> Yang </a:t>
            </a:r>
            <a:r>
              <a:rPr lang="en-US" sz="3600" b="1" dirty="0" err="1">
                <a:solidFill>
                  <a:srgbClr val="FF0000"/>
                </a:solidFill>
                <a:latin typeface="Vesper Libre Regular"/>
              </a:rPr>
              <a:t>Harus</a:t>
            </a:r>
            <a:r>
              <a:rPr lang="en-US" sz="3600" b="1" dirty="0">
                <a:solidFill>
                  <a:srgbClr val="FF0000"/>
                </a:solidFill>
                <a:latin typeface="Vesper Libre Regular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esper Libre Regular"/>
              </a:rPr>
              <a:t>Dilakukan</a:t>
            </a:r>
            <a:r>
              <a:rPr lang="en-US" sz="3600" b="1" dirty="0">
                <a:solidFill>
                  <a:srgbClr val="FF0000"/>
                </a:solidFill>
                <a:latin typeface="Vesper Libre Regular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esper Libre Regular"/>
              </a:rPr>
              <a:t>Untuk</a:t>
            </a:r>
            <a:r>
              <a:rPr lang="en-US" sz="3600" b="1" dirty="0">
                <a:solidFill>
                  <a:srgbClr val="FF0000"/>
                </a:solidFill>
                <a:latin typeface="Vesper Libre Regular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esper Libre Regular"/>
              </a:rPr>
              <a:t>Menurunkan</a:t>
            </a:r>
            <a:r>
              <a:rPr lang="en-US" sz="3600" b="1" dirty="0" smtClean="0">
                <a:solidFill>
                  <a:srgbClr val="FF0000"/>
                </a:solidFill>
                <a:latin typeface="Vesper Libre Regular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esper Libre Regular"/>
              </a:rPr>
              <a:t>Prevalensi</a:t>
            </a:r>
            <a:r>
              <a:rPr lang="en-US" sz="3600" b="1" dirty="0" smtClean="0">
                <a:solidFill>
                  <a:srgbClr val="FF0000"/>
                </a:solidFill>
                <a:latin typeface="Vesper Libre Regular"/>
              </a:rPr>
              <a:t> Stunting</a:t>
            </a:r>
            <a:r>
              <a:rPr lang="en-US" sz="3600" b="1" dirty="0">
                <a:solidFill>
                  <a:srgbClr val="FF0000"/>
                </a:solidFill>
                <a:latin typeface="Vesper Libre Regular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2852835">
            <a:off x="6522529" y="-2646176"/>
            <a:ext cx="5051352" cy="4433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7112523">
            <a:off x="-2893856" y="4317968"/>
            <a:ext cx="6188637" cy="5431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999"/>
          </a:blip>
          <a:srcRect/>
          <a:stretch>
            <a:fillRect/>
          </a:stretch>
        </p:blipFill>
        <p:spPr>
          <a:xfrm rot="10038782">
            <a:off x="-2690400" y="-950318"/>
            <a:ext cx="4641478" cy="72420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159714"/>
            <a:ext cx="2183865" cy="2698286"/>
          </a:xfrm>
          <a:prstGeom prst="rect">
            <a:avLst/>
          </a:prstGeom>
        </p:spPr>
      </p:pic>
      <p:pic>
        <p:nvPicPr>
          <p:cNvPr id="7" name="Picture 6" descr="LOGO F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8131" y="6004564"/>
            <a:ext cx="1285869" cy="853436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828800" y="4527401"/>
            <a:ext cx="6780761" cy="641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sz="2000" b="1" dirty="0" err="1" smtClean="0">
                <a:latin typeface="Arial Narrow" panose="020B0606020202030204" pitchFamily="34" charset="0"/>
              </a:rPr>
              <a:t>Fokus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</a:rPr>
              <a:t>Intervensi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</a:rPr>
              <a:t>Gizi</a:t>
            </a:r>
            <a:r>
              <a:rPr lang="en-US" sz="2000" b="1" dirty="0" smtClean="0">
                <a:latin typeface="Arial Narrow" panose="020B0606020202030204" pitchFamily="34" charset="0"/>
              </a:rPr>
              <a:t> (</a:t>
            </a:r>
            <a:r>
              <a:rPr lang="en-US" sz="2000" b="1" dirty="0" err="1" smtClean="0">
                <a:latin typeface="Arial Narrow" panose="020B0606020202030204" pitchFamily="34" charset="0"/>
              </a:rPr>
              <a:t>Spesifik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latin typeface="Arial Narrow" panose="020B0606020202030204" pitchFamily="34" charset="0"/>
              </a:rPr>
              <a:t>&amp; </a:t>
            </a:r>
            <a:r>
              <a:rPr lang="en-US" sz="2000" b="1" dirty="0" err="1" smtClean="0">
                <a:latin typeface="Arial Narrow" panose="020B0606020202030204" pitchFamily="34" charset="0"/>
              </a:rPr>
              <a:t>Sensitif</a:t>
            </a:r>
            <a:r>
              <a:rPr lang="en-US" sz="2000" b="1" dirty="0" smtClean="0">
                <a:latin typeface="Arial Narrow" panose="020B0606020202030204" pitchFamily="34" charset="0"/>
              </a:rPr>
              <a:t>) </a:t>
            </a:r>
            <a:r>
              <a:rPr lang="en-US" sz="2000" b="1" dirty="0" err="1" smtClean="0">
                <a:latin typeface="Arial Narrow" panose="020B0606020202030204" pitchFamily="34" charset="0"/>
              </a:rPr>
              <a:t>pada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</a:rPr>
              <a:t>Periode</a:t>
            </a:r>
            <a:r>
              <a:rPr lang="en-US" sz="2000" b="1" dirty="0" smtClean="0">
                <a:latin typeface="Arial Narrow" panose="020B0606020202030204" pitchFamily="34" charset="0"/>
              </a:rPr>
              <a:t> 1000 HPK </a:t>
            </a:r>
          </a:p>
          <a:p>
            <a:pPr algn="ctr">
              <a:lnSpc>
                <a:spcPts val="2509"/>
              </a:lnSpc>
            </a:pPr>
            <a:r>
              <a:rPr lang="en-US" sz="2000" b="1" dirty="0" smtClean="0">
                <a:latin typeface="Arial Narrow" panose="020B0606020202030204" pitchFamily="34" charset="0"/>
              </a:rPr>
              <a:t>(</a:t>
            </a:r>
            <a:r>
              <a:rPr lang="en-US" sz="2000" b="1" dirty="0" err="1" smtClean="0">
                <a:latin typeface="Arial Narrow" panose="020B0606020202030204" pitchFamily="34" charset="0"/>
              </a:rPr>
              <a:t>Mulai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</a:rPr>
              <a:t>Ibu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</a:rPr>
              <a:t>Hamil</a:t>
            </a:r>
            <a:r>
              <a:rPr lang="en-US" sz="2000" b="1" dirty="0" smtClean="0">
                <a:latin typeface="Arial Narrow" panose="020B0606020202030204" pitchFamily="34" charset="0"/>
              </a:rPr>
              <a:t> s/d </a:t>
            </a:r>
            <a:r>
              <a:rPr lang="en-US" sz="2000" b="1" dirty="0" err="1" smtClean="0">
                <a:latin typeface="Arial Narrow" panose="020B0606020202030204" pitchFamily="34" charset="0"/>
              </a:rPr>
              <a:t>anak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</a:rPr>
              <a:t>usia</a:t>
            </a:r>
            <a:r>
              <a:rPr lang="en-US" sz="2000" b="1" dirty="0" smtClean="0">
                <a:latin typeface="Arial Narrow" panose="020B0606020202030204" pitchFamily="34" charset="0"/>
              </a:rPr>
              <a:t> 2 </a:t>
            </a:r>
            <a:r>
              <a:rPr lang="en-US" sz="2000" b="1" dirty="0" err="1" smtClean="0">
                <a:latin typeface="Arial Narrow" panose="020B0606020202030204" pitchFamily="34" charset="0"/>
              </a:rPr>
              <a:t>tahun</a:t>
            </a:r>
            <a:r>
              <a:rPr lang="en-US" sz="2000" b="1" dirty="0" smtClean="0">
                <a:latin typeface="Arial Narrow" panose="020B0606020202030204" pitchFamily="34" charset="0"/>
              </a:rPr>
              <a:t>)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>
          <a:xfrm rot="-10800000">
            <a:off x="-1960525" y="-2806393"/>
            <a:ext cx="3295581" cy="51420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999"/>
          </a:blip>
          <a:srcRect/>
          <a:stretch>
            <a:fillRect/>
          </a:stretch>
        </p:blipFill>
        <p:spPr>
          <a:xfrm rot="-10389439">
            <a:off x="-3360765" y="-3554989"/>
            <a:ext cx="4854302" cy="75740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4000"/>
          </a:blip>
          <a:srcRect/>
          <a:stretch>
            <a:fillRect/>
          </a:stretch>
        </p:blipFill>
        <p:spPr>
          <a:xfrm>
            <a:off x="718797" y="2578751"/>
            <a:ext cx="1232519" cy="1703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999"/>
          </a:blip>
          <a:srcRect/>
          <a:stretch>
            <a:fillRect/>
          </a:stretch>
        </p:blipFill>
        <p:spPr>
          <a:xfrm rot="1750564">
            <a:off x="7688086" y="4332554"/>
            <a:ext cx="3568388" cy="55676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4000"/>
          </a:blip>
          <a:srcRect/>
          <a:stretch>
            <a:fillRect/>
          </a:stretch>
        </p:blipFill>
        <p:spPr>
          <a:xfrm>
            <a:off x="2899477" y="2468802"/>
            <a:ext cx="1232519" cy="1703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4000"/>
          </a:blip>
          <a:srcRect/>
          <a:stretch>
            <a:fillRect/>
          </a:stretch>
        </p:blipFill>
        <p:spPr>
          <a:xfrm>
            <a:off x="5071015" y="2577343"/>
            <a:ext cx="1232519" cy="1703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25275" y="2634659"/>
            <a:ext cx="1524000" cy="1371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4000"/>
          </a:blip>
          <a:srcRect/>
          <a:stretch>
            <a:fillRect/>
          </a:stretch>
        </p:blipFill>
        <p:spPr>
          <a:xfrm>
            <a:off x="7217560" y="2578751"/>
            <a:ext cx="1232519" cy="1703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8682" y="2833711"/>
            <a:ext cx="1030276" cy="13112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17466" r="47885"/>
          <a:stretch>
            <a:fillRect/>
          </a:stretch>
        </p:blipFill>
        <p:spPr>
          <a:xfrm>
            <a:off x="960853" y="2710412"/>
            <a:ext cx="748406" cy="143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b="15433"/>
          <a:stretch>
            <a:fillRect/>
          </a:stretch>
        </p:blipFill>
        <p:spPr>
          <a:xfrm>
            <a:off x="2997224" y="2791422"/>
            <a:ext cx="1134771" cy="127515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28600" y="762000"/>
            <a:ext cx="8447809" cy="1154162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3600" dirty="0" err="1" smtClean="0">
                <a:solidFill>
                  <a:schemeClr val="bg1"/>
                </a:solidFill>
                <a:latin typeface="Vesper Libre Regular"/>
              </a:rPr>
              <a:t>Prevalensi</a:t>
            </a:r>
            <a:r>
              <a:rPr lang="en-US" sz="3600" dirty="0" smtClean="0">
                <a:solidFill>
                  <a:schemeClr val="bg1"/>
                </a:solidFill>
                <a:latin typeface="Vesper Libre Regular"/>
              </a:rPr>
              <a:t> Stunting </a:t>
            </a:r>
            <a:r>
              <a:rPr lang="en-US" sz="3600" dirty="0" err="1">
                <a:solidFill>
                  <a:schemeClr val="bg1"/>
                </a:solidFill>
                <a:latin typeface="Vesper Libre Regular"/>
              </a:rPr>
              <a:t>Dapat</a:t>
            </a:r>
            <a:r>
              <a:rPr lang="en-US" sz="3600" dirty="0">
                <a:solidFill>
                  <a:schemeClr val="bg1"/>
                </a:solidFill>
                <a:latin typeface="Vesper Libre Regular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Vesper Libre Regular"/>
              </a:rPr>
              <a:t>Diturunkan</a:t>
            </a:r>
            <a:r>
              <a:rPr lang="en-US" sz="3600" dirty="0" smtClean="0">
                <a:solidFill>
                  <a:schemeClr val="bg1"/>
                </a:solidFill>
                <a:latin typeface="Vesper Libre Regular"/>
              </a:rPr>
              <a:t> &amp; </a:t>
            </a:r>
            <a:r>
              <a:rPr lang="en-US" sz="3600" dirty="0" err="1" smtClean="0">
                <a:solidFill>
                  <a:schemeClr val="bg1"/>
                </a:solidFill>
                <a:latin typeface="Vesper Libre Regular"/>
              </a:rPr>
              <a:t>Dicegah</a:t>
            </a:r>
            <a:r>
              <a:rPr lang="en-US" sz="3600" dirty="0" smtClean="0">
                <a:solidFill>
                  <a:schemeClr val="bg1"/>
                </a:solidFill>
                <a:latin typeface="Vesper Libre Regular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Vesper Libre Regular"/>
              </a:rPr>
              <a:t>Melalui</a:t>
            </a:r>
            <a:r>
              <a:rPr lang="en-US" sz="3600" dirty="0" smtClean="0">
                <a:solidFill>
                  <a:schemeClr val="bg1"/>
                </a:solidFill>
                <a:latin typeface="Vesper Libre Regular"/>
              </a:rPr>
              <a:t>:</a:t>
            </a:r>
            <a:endParaRPr lang="en-US" sz="3600" dirty="0">
              <a:solidFill>
                <a:schemeClr val="bg1"/>
              </a:solidFill>
              <a:latin typeface="Vesper Libre Regula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22732" y="4732708"/>
            <a:ext cx="1824648" cy="9618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Pemenuhan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Kebutuhan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Gizi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Ibu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Hamil</a:t>
            </a:r>
            <a:endParaRPr lang="en-US" b="1" dirty="0">
              <a:solidFill>
                <a:srgbClr val="0F0E0C"/>
              </a:solidFill>
              <a:latin typeface="Assistant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603413" y="4732708"/>
            <a:ext cx="1824648" cy="9618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>
                <a:solidFill>
                  <a:srgbClr val="0F0E0C"/>
                </a:solidFill>
                <a:latin typeface="Assistant Regular"/>
              </a:rPr>
              <a:t>IMD,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Berikan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ASI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Ekslusif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dan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MP-ASI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74950" y="4732708"/>
            <a:ext cx="1824648" cy="9618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Akses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Air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Bersih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dan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faisilitas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Sanitasi</a:t>
            </a:r>
            <a:endParaRPr lang="en-US" b="1" dirty="0">
              <a:solidFill>
                <a:srgbClr val="0F0E0C"/>
              </a:solidFill>
              <a:latin typeface="Assistant Regula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51762" y="4732708"/>
            <a:ext cx="1824648" cy="1282402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</a:pP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Memantau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Pertumbuhan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Balita</a:t>
            </a:r>
            <a:r>
              <a:rPr lang="en-US" b="1" dirty="0">
                <a:solidFill>
                  <a:srgbClr val="0F0E0C"/>
                </a:solidFill>
                <a:latin typeface="Assistant Regular"/>
              </a:rPr>
              <a:t> di </a:t>
            </a:r>
            <a:r>
              <a:rPr lang="en-US" b="1" dirty="0" err="1">
                <a:solidFill>
                  <a:srgbClr val="0F0E0C"/>
                </a:solidFill>
                <a:latin typeface="Assistant Regular"/>
              </a:rPr>
              <a:t>Posyandu</a:t>
            </a:r>
            <a:endParaRPr lang="en-US" b="1" dirty="0">
              <a:solidFill>
                <a:srgbClr val="0F0E0C"/>
              </a:solidFill>
              <a:latin typeface="Assistant Regular"/>
            </a:endParaRPr>
          </a:p>
        </p:txBody>
      </p:sp>
      <p:sp>
        <p:nvSpPr>
          <p:cNvPr id="18" name="10-Point Star 17"/>
          <p:cNvSpPr/>
          <p:nvPr/>
        </p:nvSpPr>
        <p:spPr>
          <a:xfrm>
            <a:off x="960853" y="4266826"/>
            <a:ext cx="748406" cy="450642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1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3190406" y="4220358"/>
            <a:ext cx="748406" cy="450642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10-Point Star 19"/>
          <p:cNvSpPr/>
          <p:nvPr/>
        </p:nvSpPr>
        <p:spPr>
          <a:xfrm>
            <a:off x="5181600" y="4251212"/>
            <a:ext cx="748406" cy="450642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1" name="10-Point Star 20"/>
          <p:cNvSpPr/>
          <p:nvPr/>
        </p:nvSpPr>
        <p:spPr>
          <a:xfrm>
            <a:off x="7397261" y="4216769"/>
            <a:ext cx="748406" cy="450642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4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87ibu-anak-sil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211" y="1066800"/>
            <a:ext cx="771712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29539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latin typeface="Arial Black" pitchFamily="34" charset="0"/>
              </a:rPr>
              <a:t>Pemenuhan</a:t>
            </a:r>
            <a:r>
              <a:rPr lang="en-US" sz="3600" dirty="0" smtClean="0">
                <a:latin typeface="Arial Black" pitchFamily="34" charset="0"/>
              </a:rPr>
              <a:t> </a:t>
            </a:r>
            <a:r>
              <a:rPr lang="id-ID" sz="3600" dirty="0" smtClean="0">
                <a:effectLst/>
                <a:latin typeface="Arial Black" pitchFamily="34" charset="0"/>
              </a:rPr>
              <a:t>Kebutuhan Gizi </a:t>
            </a:r>
            <a:r>
              <a:rPr lang="en-US" sz="3600" dirty="0" err="1" smtClean="0">
                <a:effectLst/>
                <a:latin typeface="Arial Black" pitchFamily="34" charset="0"/>
              </a:rPr>
              <a:t>Pada</a:t>
            </a:r>
            <a:r>
              <a:rPr lang="en-US" sz="3600" dirty="0" smtClean="0">
                <a:effectLst/>
                <a:latin typeface="Arial Black" pitchFamily="34" charset="0"/>
              </a:rPr>
              <a:t> 1000 HPK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608A3AD8-E1C4-48CE-B01E-A4B7B412BA4A}" type="slidenum">
              <a:rPr lang="en-US" smtClean="0"/>
              <a:pPr algn="l"/>
              <a:t>9</a:t>
            </a:fld>
            <a:endParaRPr lang="en-US" smtClean="0"/>
          </a:p>
        </p:txBody>
      </p:sp>
      <p:sp>
        <p:nvSpPr>
          <p:cNvPr id="56322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GIZI</a:t>
            </a:r>
          </a:p>
        </p:txBody>
      </p:sp>
      <p:sp>
        <p:nvSpPr>
          <p:cNvPr id="38916" name="Content Placeholder 3"/>
          <p:cNvSpPr>
            <a:spLocks noGrp="1"/>
          </p:cNvSpPr>
          <p:nvPr>
            <p:ph idx="1"/>
          </p:nvPr>
        </p:nvSpPr>
        <p:spPr>
          <a:xfrm>
            <a:off x="838200" y="1295400"/>
            <a:ext cx="8229600" cy="4525963"/>
          </a:xfrm>
        </p:spPr>
        <p:txBody>
          <a:bodyPr anchor="ctr"/>
          <a:lstStyle/>
          <a:p>
            <a:pPr marL="609600" indent="-609600" eaLnBrk="1" hangingPunct="1"/>
            <a:r>
              <a:rPr lang="en-US" b="1" dirty="0" err="1" smtClean="0">
                <a:latin typeface="Trebuchet MS" pitchFamily="34" charset="0"/>
              </a:rPr>
              <a:t>Gizi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amat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berperan</a:t>
            </a:r>
            <a:r>
              <a:rPr lang="en-US" b="1" dirty="0" smtClean="0">
                <a:latin typeface="Trebuchet MS" pitchFamily="34" charset="0"/>
              </a:rPr>
              <a:t> di </a:t>
            </a:r>
            <a:r>
              <a:rPr lang="en-US" b="1" dirty="0" err="1" smtClean="0">
                <a:latin typeface="Trebuchet MS" pitchFamily="34" charset="0"/>
              </a:rPr>
              <a:t>dalam</a:t>
            </a:r>
            <a:r>
              <a:rPr lang="en-US" b="1" dirty="0" smtClean="0">
                <a:latin typeface="Trebuchet MS" pitchFamily="34" charset="0"/>
              </a:rPr>
              <a:t> proses </a:t>
            </a:r>
            <a:r>
              <a:rPr lang="en-US" b="1" dirty="0" err="1" smtClean="0">
                <a:latin typeface="Trebuchet MS" pitchFamily="34" charset="0"/>
              </a:rPr>
              <a:t>pertumbuhan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dan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perkembangan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otak</a:t>
            </a:r>
            <a:r>
              <a:rPr lang="en-US" b="1" dirty="0" smtClean="0">
                <a:latin typeface="Trebuchet MS" pitchFamily="34" charset="0"/>
              </a:rPr>
              <a:t>. </a:t>
            </a:r>
          </a:p>
          <a:p>
            <a:pPr marL="609600" indent="-609600" eaLnBrk="1" hangingPunct="1"/>
            <a:r>
              <a:rPr lang="en-US" b="1" dirty="0" err="1" smtClean="0">
                <a:latin typeface="Trebuchet MS" pitchFamily="34" charset="0"/>
              </a:rPr>
              <a:t>Zat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gizi</a:t>
            </a:r>
            <a:r>
              <a:rPr lang="en-US" b="1" dirty="0" smtClean="0">
                <a:latin typeface="Trebuchet MS" pitchFamily="34" charset="0"/>
              </a:rPr>
              <a:t> yang </a:t>
            </a:r>
            <a:r>
              <a:rPr lang="en-US" b="1" dirty="0" err="1" smtClean="0">
                <a:latin typeface="Trebuchet MS" pitchFamily="34" charset="0"/>
              </a:rPr>
              <a:t>diperlukan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terdiri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dari</a:t>
            </a:r>
            <a:endParaRPr lang="en-US" b="1" dirty="0" smtClean="0">
              <a:latin typeface="Trebuchet MS" pitchFamily="34" charset="0"/>
            </a:endParaRPr>
          </a:p>
          <a:p>
            <a:pPr marL="990600" lvl="1" indent="-533400" eaLnBrk="1" hangingPunct="1">
              <a:buFont typeface="Calibri" pitchFamily="34" charset="0"/>
              <a:buAutoNum type="arabicPeriod"/>
            </a:pPr>
            <a:r>
              <a:rPr lang="en-US" b="1" dirty="0" err="1" smtClean="0">
                <a:latin typeface="Trebuchet MS" pitchFamily="34" charset="0"/>
              </a:rPr>
              <a:t>Zat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gizi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makro</a:t>
            </a:r>
            <a:r>
              <a:rPr lang="en-US" b="1" dirty="0" smtClean="0">
                <a:latin typeface="Trebuchet MS" pitchFamily="34" charset="0"/>
              </a:rPr>
              <a:t>: </a:t>
            </a:r>
          </a:p>
          <a:p>
            <a:pPr marL="990600" lvl="1" indent="-533400" eaLnBrk="1" hangingPunct="1">
              <a:buFontTx/>
              <a:buNone/>
            </a:pPr>
            <a:r>
              <a:rPr lang="en-US" b="1" dirty="0" smtClean="0">
                <a:latin typeface="Trebuchet MS" pitchFamily="34" charset="0"/>
              </a:rPr>
              <a:t>	</a:t>
            </a:r>
            <a:r>
              <a:rPr lang="en-US" b="1" dirty="0" err="1" smtClean="0">
                <a:latin typeface="Trebuchet MS" pitchFamily="34" charset="0"/>
              </a:rPr>
              <a:t>Energi</a:t>
            </a:r>
            <a:r>
              <a:rPr lang="en-US" b="1" dirty="0" smtClean="0">
                <a:latin typeface="Trebuchet MS" pitchFamily="34" charset="0"/>
              </a:rPr>
              <a:t>, Protein, </a:t>
            </a:r>
            <a:r>
              <a:rPr lang="en-US" b="1" dirty="0" err="1" smtClean="0">
                <a:latin typeface="Trebuchet MS" pitchFamily="34" charset="0"/>
              </a:rPr>
              <a:t>dan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Lemak</a:t>
            </a:r>
            <a:endParaRPr lang="en-US" b="1" dirty="0" smtClean="0">
              <a:latin typeface="Trebuchet MS" pitchFamily="34" charset="0"/>
            </a:endParaRPr>
          </a:p>
          <a:p>
            <a:pPr marL="990600" lvl="1" indent="-533400" eaLnBrk="1" hangingPunct="1">
              <a:buFontTx/>
              <a:buNone/>
            </a:pPr>
            <a:r>
              <a:rPr lang="en-US" b="1" dirty="0" smtClean="0">
                <a:latin typeface="Trebuchet MS" pitchFamily="34" charset="0"/>
              </a:rPr>
              <a:t>2. </a:t>
            </a:r>
            <a:r>
              <a:rPr lang="en-US" b="1" dirty="0" err="1" smtClean="0">
                <a:latin typeface="Trebuchet MS" pitchFamily="34" charset="0"/>
              </a:rPr>
              <a:t>Zat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gizi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mikro</a:t>
            </a:r>
            <a:r>
              <a:rPr lang="en-US" b="1" dirty="0" smtClean="0">
                <a:latin typeface="Trebuchet MS" pitchFamily="34" charset="0"/>
              </a:rPr>
              <a:t>: </a:t>
            </a:r>
          </a:p>
          <a:p>
            <a:pPr marL="990600" lvl="1" indent="-533400" eaLnBrk="1" hangingPunct="1">
              <a:buFontTx/>
              <a:buNone/>
            </a:pPr>
            <a:r>
              <a:rPr lang="en-US" b="1" dirty="0" smtClean="0">
                <a:latin typeface="Trebuchet MS" pitchFamily="34" charset="0"/>
              </a:rPr>
              <a:t>	Vitamin </a:t>
            </a:r>
            <a:r>
              <a:rPr lang="en-US" b="1" dirty="0" err="1" smtClean="0">
                <a:latin typeface="Trebuchet MS" pitchFamily="34" charset="0"/>
              </a:rPr>
              <a:t>dan</a:t>
            </a:r>
            <a:r>
              <a:rPr lang="en-US" b="1" dirty="0" smtClean="0">
                <a:latin typeface="Trebuchet MS" pitchFamily="34" charset="0"/>
              </a:rPr>
              <a:t> Mineral</a:t>
            </a:r>
          </a:p>
        </p:txBody>
      </p:sp>
      <p:sp>
        <p:nvSpPr>
          <p:cNvPr id="2" name="Down Ribbon 1"/>
          <p:cNvSpPr/>
          <p:nvPr/>
        </p:nvSpPr>
        <p:spPr>
          <a:xfrm>
            <a:off x="1981200" y="228600"/>
            <a:ext cx="5105400" cy="990600"/>
          </a:xfrm>
          <a:prstGeom prst="ribb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Algerian" panose="04020705040A02060702" pitchFamily="82" charset="0"/>
              </a:rPr>
              <a:t>GIZI</a:t>
            </a:r>
            <a:endParaRPr lang="en-US" sz="54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2014</Words>
  <Application>Microsoft Office PowerPoint</Application>
  <PresentationFormat>On-screen Show (4:3)</PresentationFormat>
  <Paragraphs>310</Paragraphs>
  <Slides>40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Photo Editor Photo</vt:lpstr>
      <vt:lpstr>PowerPoint Presentation</vt:lpstr>
      <vt:lpstr>PENDAHULUAN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Pemenuhan Kebutuhan Gizi Pada 1000 HPK</vt:lpstr>
      <vt:lpstr>GIZI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PEMENUHAN GIZI SEIMBANG IBU HAMIL  MELALUI ISI PIRINGKU</vt:lpstr>
      <vt:lpstr>  </vt:lpstr>
      <vt:lpstr>DADIH SEBAGAI SUPLEMENTASI MAKANAN IBU HAMIL ALTERNATIF SOLUSI PENCEGAHAN MASALAH STUNTING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MP-ASI Lokal Diperkaya Dadiah </vt:lpstr>
      <vt:lpstr>PowerPoint Presentation</vt:lpstr>
      <vt:lpstr>Pemantauan Pertumbuhan dan Perkembangan Balita di Posyandu/ BKB</vt:lpstr>
      <vt:lpstr>PowerPoint Presentation</vt:lpstr>
      <vt:lpstr>STIMULASI PSIKOSOSIAL “MANJUJAI”</vt:lpstr>
      <vt:lpstr>STIMULASI PSIKOSOSIAL “MANJUJAI”</vt:lpstr>
      <vt:lpstr>PowerPoint Presentation</vt:lpstr>
      <vt:lpstr>PowerPoint Presentation</vt:lpstr>
      <vt:lpstr>kesimpulan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Buk El</dc:creator>
  <cp:lastModifiedBy>Helmizar</cp:lastModifiedBy>
  <cp:revision>114</cp:revision>
  <cp:lastPrinted>2020-07-27T15:17:34Z</cp:lastPrinted>
  <dcterms:created xsi:type="dcterms:W3CDTF">2017-04-17T08:39:18Z</dcterms:created>
  <dcterms:modified xsi:type="dcterms:W3CDTF">2021-06-07T15:25:29Z</dcterms:modified>
</cp:coreProperties>
</file>