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9" r:id="rId3"/>
    <p:sldId id="268" r:id="rId4"/>
    <p:sldId id="269" r:id="rId5"/>
    <p:sldId id="270" r:id="rId6"/>
    <p:sldId id="271" r:id="rId7"/>
    <p:sldId id="272" r:id="rId8"/>
    <p:sldId id="261"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3217" autoAdjust="0"/>
  </p:normalViewPr>
  <p:slideViewPr>
    <p:cSldViewPr snapToGrid="0">
      <p:cViewPr>
        <p:scale>
          <a:sx n="75" d="100"/>
          <a:sy n="75" d="100"/>
        </p:scale>
        <p:origin x="-4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dgm:spPr>
        <a:solidFill>
          <a:schemeClr val="accent5">
            <a:lumMod val="50000"/>
          </a:schemeClr>
        </a:solidFill>
      </dgm:spPr>
      <dgm:t>
        <a:bodyPr/>
        <a:lstStyle/>
        <a:p>
          <a:r>
            <a:rPr lang="id-ID" dirty="0" smtClean="0"/>
            <a:t>Bab 1. Pendahuluan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dgm:spPr>
        <a:solidFill>
          <a:schemeClr val="accent2"/>
        </a:solidFill>
      </dgm:spPr>
      <dgm:t>
        <a:bodyPr/>
        <a:lstStyle/>
        <a:p>
          <a:r>
            <a:rPr lang="id-ID" dirty="0" smtClean="0"/>
            <a:t>Bab 2 Tinjauan Pustaka</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4A4045ED-A119-4AA6-9C68-5FB2FD000427}">
      <dgm:prSet phldrT="[Text]"/>
      <dgm:spPr>
        <a:solidFill>
          <a:schemeClr val="tx2">
            <a:lumMod val="75000"/>
          </a:schemeClr>
        </a:solidFill>
      </dgm:spPr>
      <dgm:t>
        <a:bodyPr/>
        <a:lstStyle/>
        <a:p>
          <a:r>
            <a:rPr lang="id-ID" dirty="0" smtClean="0"/>
            <a:t>Bab 3. Metode Penelitian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449DE092-1B1E-40D5-84D5-8289A234292C}">
      <dgm:prSet phldrT="[Text]"/>
      <dgm:spPr>
        <a:solidFill>
          <a:schemeClr val="accent6">
            <a:lumMod val="50000"/>
          </a:schemeClr>
        </a:solidFill>
      </dgm:spPr>
      <dgm:t>
        <a:bodyPr/>
        <a:lstStyle/>
        <a:p>
          <a:r>
            <a:rPr lang="id-ID" dirty="0" smtClean="0"/>
            <a:t>Bab 4. Biaya dan Jadwal Penelitian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B40D124-D96B-402D-82F2-A43E59208875}" type="parTrans" cxnId="{9F7F68D1-C135-4C1E-88DD-BBE485958E14}">
      <dgm:prSet/>
      <dgm:spPr/>
      <dgm:t>
        <a:bodyPr/>
        <a:lstStyle/>
        <a:p>
          <a:endParaRPr lang="en-US"/>
        </a:p>
      </dgm:t>
    </dgm:pt>
    <dgm:pt modelId="{EF4EA269-5C32-48D6-9F6B-DD267651136B}" type="sibTrans" cxnId="{9F7F68D1-C135-4C1E-88DD-BBE485958E14}">
      <dgm:prSet/>
      <dgm:spPr/>
      <dgm:t>
        <a:bodyPr/>
        <a:lstStyle/>
        <a:p>
          <a:endParaRPr lang="en-US"/>
        </a:p>
      </dgm:t>
    </dgm:pt>
    <dgm:pt modelId="{7737A9E9-5B85-41F7-A02F-6C502728AC59}">
      <dgm:prSet phldrT="[Text]"/>
      <dgm:spPr>
        <a:solidFill>
          <a:schemeClr val="accent4">
            <a:lumMod val="50000"/>
          </a:schemeClr>
        </a:solidFill>
      </dgm:spPr>
      <dgm:t>
        <a:bodyPr/>
        <a:lstStyle/>
        <a:p>
          <a:r>
            <a:rPr lang="en-US" dirty="0" smtClean="0"/>
            <a:t>Bab 5. </a:t>
          </a:r>
          <a:r>
            <a:rPr lang="en-US" dirty="0" err="1" smtClean="0"/>
            <a:t>Hasil</a:t>
          </a:r>
          <a:r>
            <a:rPr lang="en-US" dirty="0" smtClean="0"/>
            <a:t> </a:t>
          </a:r>
          <a:r>
            <a:rPr lang="en-US" dirty="0" err="1" smtClean="0"/>
            <a:t>dan</a:t>
          </a:r>
          <a:r>
            <a:rPr lang="en-US" dirty="0" smtClean="0"/>
            <a:t> </a:t>
          </a:r>
          <a:r>
            <a:rPr lang="en-US" dirty="0" err="1" smtClean="0"/>
            <a:t>Pembahasan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2080A6E-DFEA-4485-B127-1ADF34B06DB1}" type="parTrans" cxnId="{B682C313-890D-4D99-8D18-6E3A75B83AAE}">
      <dgm:prSet/>
      <dgm:spPr/>
      <dgm:t>
        <a:bodyPr/>
        <a:lstStyle/>
        <a:p>
          <a:endParaRPr lang="en-US"/>
        </a:p>
      </dgm:t>
    </dgm:pt>
    <dgm:pt modelId="{E8E876ED-93B8-43BA-8DD5-7C1C01553269}" type="sibTrans" cxnId="{B682C313-890D-4D99-8D18-6E3A75B83AAE}">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t>
        <a:bodyPr/>
        <a:lstStyle/>
        <a:p>
          <a:endParaRPr lang="id-ID"/>
        </a:p>
      </dgm:t>
    </dgm:pt>
    <dgm:pt modelId="{8F706C0E-1AB2-4161-86CE-4B3594B6EE51}" type="pres">
      <dgm:prSet presAssocID="{620EFBB7-0769-4554-96E3-51B5B6698D5A}" presName="parentLin" presStyleCnt="0"/>
      <dgm:spPr/>
    </dgm:pt>
    <dgm:pt modelId="{428AD880-175D-49F1-A1F6-97F367C387BF}" type="pres">
      <dgm:prSet presAssocID="{620EFBB7-0769-4554-96E3-51B5B6698D5A}" presName="parentLeftMargin" presStyleLbl="node1" presStyleIdx="0" presStyleCnt="5"/>
      <dgm:spPr/>
      <dgm:t>
        <a:bodyPr/>
        <a:lstStyle/>
        <a:p>
          <a:endParaRPr lang="id-ID"/>
        </a:p>
      </dgm:t>
    </dgm:pt>
    <dgm:pt modelId="{A8B898EB-38C9-408E-9FE2-CB5C874FA50A}" type="pres">
      <dgm:prSet presAssocID="{620EFBB7-0769-4554-96E3-51B5B6698D5A}" presName="parentText" presStyleLbl="node1" presStyleIdx="0" presStyleCnt="5" custScaleX="81818" custScaleY="96555" custLinFactY="-72844" custLinFactNeighborX="-3523" custLinFactNeighborY="-100000">
        <dgm:presLayoutVars>
          <dgm:chMax val="0"/>
          <dgm:bulletEnabled val="1"/>
        </dgm:presLayoutVars>
      </dgm:prSet>
      <dgm:spPr/>
      <dgm:t>
        <a:bodyPr/>
        <a:lstStyle/>
        <a:p>
          <a:endParaRPr lang="id-ID"/>
        </a:p>
      </dgm:t>
    </dgm:pt>
    <dgm:pt modelId="{010CCE66-3FB9-4F51-BDBC-33ABD28D8225}" type="pres">
      <dgm:prSet presAssocID="{620EFBB7-0769-4554-96E3-51B5B6698D5A}" presName="negativeSpace" presStyleCnt="0"/>
      <dgm:spPr/>
    </dgm:pt>
    <dgm:pt modelId="{CD67A140-C3A5-43E4-BD28-3C31B61E6EA3}" type="pres">
      <dgm:prSet presAssocID="{620EFBB7-0769-4554-96E3-51B5B6698D5A}" presName="childText" presStyleLbl="conFgAcc1" presStyleIdx="0" presStyleCnt="5" custScaleX="87015" custScaleY="93083" custLinFactY="-55863" custLinFactNeighborX="352" custLinFactNeighborY="-100000">
        <dgm:presLayoutVars>
          <dgm:bulletEnabled val="1"/>
        </dgm:presLayoutVars>
      </dgm:prSet>
      <dgm:spPr>
        <a:ln>
          <a:solidFill>
            <a:schemeClr val="accent5">
              <a:lumMod val="50000"/>
            </a:schemeClr>
          </a:solidFill>
        </a:ln>
      </dgm:spPr>
    </dgm:pt>
    <dgm:pt modelId="{B5CDED1F-8360-491C-9402-4F19E16BD667}" type="pres">
      <dgm:prSet presAssocID="{FD3AFE35-532F-4AE8-BAB4-DFA3B4B611F6}" presName="spaceBetweenRectangles" presStyleCnt="0"/>
      <dgm:spPr/>
    </dgm:pt>
    <dgm:pt modelId="{77070C8B-4365-4FE5-A117-9CDBA9EA1B7B}" type="pres">
      <dgm:prSet presAssocID="{A533B6C7-3203-4AEE-95BC-E867D49C88B5}" presName="parentLin" presStyleCnt="0"/>
      <dgm:spPr/>
    </dgm:pt>
    <dgm:pt modelId="{1281A6D2-5A4B-4B28-A324-2451A8523897}" type="pres">
      <dgm:prSet presAssocID="{A533B6C7-3203-4AEE-95BC-E867D49C88B5}" presName="parentLeftMargin" presStyleLbl="node1" presStyleIdx="0" presStyleCnt="5"/>
      <dgm:spPr/>
      <dgm:t>
        <a:bodyPr/>
        <a:lstStyle/>
        <a:p>
          <a:endParaRPr lang="id-ID"/>
        </a:p>
      </dgm:t>
    </dgm:pt>
    <dgm:pt modelId="{9F236B2A-6433-401D-953E-FC86D923A3BE}" type="pres">
      <dgm:prSet presAssocID="{A533B6C7-3203-4AEE-95BC-E867D49C88B5}" presName="parentText" presStyleLbl="node1" presStyleIdx="1" presStyleCnt="5" custScaleX="85056" custScaleY="99125" custLinFactNeighborX="-35226" custLinFactNeighborY="-52430">
        <dgm:presLayoutVars>
          <dgm:chMax val="0"/>
          <dgm:bulletEnabled val="1"/>
        </dgm:presLayoutVars>
      </dgm:prSet>
      <dgm:spPr/>
      <dgm:t>
        <a:bodyPr/>
        <a:lstStyle/>
        <a:p>
          <a:endParaRPr lang="id-ID"/>
        </a:p>
      </dgm:t>
    </dgm:pt>
    <dgm:pt modelId="{622D5052-0558-4614-99B8-0AD5AD5D765D}" type="pres">
      <dgm:prSet presAssocID="{A533B6C7-3203-4AEE-95BC-E867D49C88B5}" presName="negativeSpace" presStyleCnt="0"/>
      <dgm:spPr/>
    </dgm:pt>
    <dgm:pt modelId="{87E2FD7C-0729-47B8-B1FB-A44E439BE764}" type="pres">
      <dgm:prSet presAssocID="{A533B6C7-3203-4AEE-95BC-E867D49C88B5}" presName="childText" presStyleLbl="conFgAcc1" presStyleIdx="1" presStyleCnt="5" custScaleX="87030" custScaleY="102992" custLinFactY="-47908" custLinFactNeighborX="352" custLinFactNeighborY="-100000">
        <dgm:presLayoutVars>
          <dgm:bulletEnabled val="1"/>
        </dgm:presLayoutVars>
      </dgm:prSet>
      <dgm:spPr>
        <a:ln>
          <a:solidFill>
            <a:schemeClr val="accent2"/>
          </a:solidFill>
        </a:ln>
      </dgm:spPr>
    </dgm:pt>
    <dgm:pt modelId="{6052B25F-36DF-4A5F-BA08-1F9785D05B9B}" type="pres">
      <dgm:prSet presAssocID="{634EAA8A-B09B-42FE-8301-99FBFB2B9BD8}" presName="spaceBetweenRectangles" presStyleCnt="0"/>
      <dgm:spPr/>
    </dgm:pt>
    <dgm:pt modelId="{C731DBC8-0E99-4639-ACA2-7ACEFA2844BF}" type="pres">
      <dgm:prSet presAssocID="{4A4045ED-A119-4AA6-9C68-5FB2FD000427}" presName="parentLin" presStyleCnt="0"/>
      <dgm:spPr/>
    </dgm:pt>
    <dgm:pt modelId="{35933558-DB26-4802-B4E2-672716F88346}" type="pres">
      <dgm:prSet presAssocID="{4A4045ED-A119-4AA6-9C68-5FB2FD000427}" presName="parentLeftMargin" presStyleLbl="node1" presStyleIdx="1" presStyleCnt="5"/>
      <dgm:spPr/>
      <dgm:t>
        <a:bodyPr/>
        <a:lstStyle/>
        <a:p>
          <a:endParaRPr lang="id-ID"/>
        </a:p>
      </dgm:t>
    </dgm:pt>
    <dgm:pt modelId="{12FEB779-618B-4854-88E9-390575D436B8}" type="pres">
      <dgm:prSet presAssocID="{4A4045ED-A119-4AA6-9C68-5FB2FD000427}" presName="parentText" presStyleLbl="node1" presStyleIdx="2" presStyleCnt="5" custScaleX="86892" custScaleY="84714" custLinFactNeighborX="-45793" custLinFactNeighborY="-29201">
        <dgm:presLayoutVars>
          <dgm:chMax val="0"/>
          <dgm:bulletEnabled val="1"/>
        </dgm:presLayoutVars>
      </dgm:prSet>
      <dgm:spPr/>
      <dgm:t>
        <a:bodyPr/>
        <a:lstStyle/>
        <a:p>
          <a:endParaRPr lang="id-ID"/>
        </a:p>
      </dgm:t>
    </dgm:pt>
    <dgm:pt modelId="{0E7DA70E-372B-453D-9992-B9F46E5D404C}" type="pres">
      <dgm:prSet presAssocID="{4A4045ED-A119-4AA6-9C68-5FB2FD000427}" presName="negativeSpace" presStyleCnt="0"/>
      <dgm:spPr/>
    </dgm:pt>
    <dgm:pt modelId="{E7351307-5BD1-403B-A1BF-1058796C5E99}" type="pres">
      <dgm:prSet presAssocID="{4A4045ED-A119-4AA6-9C68-5FB2FD000427}" presName="childText" presStyleLbl="conFgAcc1" presStyleIdx="2" presStyleCnt="5" custScaleX="87063" custScaleY="103780" custLinFactY="-23701" custLinFactNeighborX="528" custLinFactNeighborY="-100000">
        <dgm:presLayoutVars>
          <dgm:bulletEnabled val="1"/>
        </dgm:presLayoutVars>
      </dgm:prSet>
      <dgm:spPr>
        <a:ln>
          <a:solidFill>
            <a:srgbClr val="FFD347"/>
          </a:solidFill>
        </a:ln>
      </dgm:spPr>
    </dgm:pt>
    <dgm:pt modelId="{44DC18BA-9611-41EA-838F-A3901E6AC3E4}" type="pres">
      <dgm:prSet presAssocID="{858335E1-0756-4935-AE41-5B216DCCD948}" presName="spaceBetweenRectangles" presStyleCnt="0"/>
      <dgm:spPr/>
    </dgm:pt>
    <dgm:pt modelId="{CEB6BC91-282F-49B9-A6A0-04072F3A5476}" type="pres">
      <dgm:prSet presAssocID="{449DE092-1B1E-40D5-84D5-8289A234292C}" presName="parentLin" presStyleCnt="0"/>
      <dgm:spPr/>
    </dgm:pt>
    <dgm:pt modelId="{7A1DAC37-1F7C-4D3C-9719-49E90E2550A4}" type="pres">
      <dgm:prSet presAssocID="{449DE092-1B1E-40D5-84D5-8289A234292C}" presName="parentLeftMargin" presStyleLbl="node1" presStyleIdx="2" presStyleCnt="5" custScaleX="84619" custScaleY="68463" custLinFactNeighborX="0" custLinFactNeighborY="-93419"/>
      <dgm:spPr/>
      <dgm:t>
        <a:bodyPr/>
        <a:lstStyle/>
        <a:p>
          <a:endParaRPr lang="en-US"/>
        </a:p>
      </dgm:t>
    </dgm:pt>
    <dgm:pt modelId="{6CA065F3-08CB-4C0C-9790-72EE4B7ABA3B}" type="pres">
      <dgm:prSet presAssocID="{449DE092-1B1E-40D5-84D5-8289A234292C}" presName="parentText" presStyleLbl="node1" presStyleIdx="3" presStyleCnt="5" custScaleX="86490" custScaleY="91407" custLinFactNeighborX="-28180" custLinFactNeighborY="-5745">
        <dgm:presLayoutVars>
          <dgm:chMax val="0"/>
          <dgm:bulletEnabled val="1"/>
        </dgm:presLayoutVars>
      </dgm:prSet>
      <dgm:spPr/>
      <dgm:t>
        <a:bodyPr/>
        <a:lstStyle/>
        <a:p>
          <a:endParaRPr lang="en-US"/>
        </a:p>
      </dgm:t>
    </dgm:pt>
    <dgm:pt modelId="{E080584F-2623-4C7E-92B4-4646128AFD72}" type="pres">
      <dgm:prSet presAssocID="{449DE092-1B1E-40D5-84D5-8289A234292C}" presName="negativeSpace" presStyleCnt="0"/>
      <dgm:spPr/>
    </dgm:pt>
    <dgm:pt modelId="{38110E76-3A9A-4C27-BEAF-1063507802E5}" type="pres">
      <dgm:prSet presAssocID="{449DE092-1B1E-40D5-84D5-8289A234292C}" presName="childText" presStyleLbl="conFgAcc1" presStyleIdx="3" presStyleCnt="5" custScaleX="86631" custScaleY="94659" custLinFactNeighborX="352" custLinFactNeighborY="-28871">
        <dgm:presLayoutVars>
          <dgm:bulletEnabled val="1"/>
        </dgm:presLayoutVars>
      </dgm:prSet>
      <dgm:spPr>
        <a:ln>
          <a:solidFill>
            <a:schemeClr val="accent5">
              <a:lumMod val="50000"/>
            </a:schemeClr>
          </a:solidFill>
        </a:ln>
      </dgm:spPr>
    </dgm:pt>
    <dgm:pt modelId="{FD4CF8EA-7809-484E-B0C6-AB6FEDD87F67}" type="pres">
      <dgm:prSet presAssocID="{EF4EA269-5C32-48D6-9F6B-DD267651136B}" presName="spaceBetweenRectangles" presStyleCnt="0"/>
      <dgm:spPr/>
    </dgm:pt>
    <dgm:pt modelId="{67FD5C21-0D0B-4A8C-9AD9-54C37E539B52}" type="pres">
      <dgm:prSet presAssocID="{7737A9E9-5B85-41F7-A02F-6C502728AC59}" presName="parentLin" presStyleCnt="0"/>
      <dgm:spPr/>
    </dgm:pt>
    <dgm:pt modelId="{642D81C8-1223-4D25-B376-C808267F5E2B}" type="pres">
      <dgm:prSet presAssocID="{7737A9E9-5B85-41F7-A02F-6C502728AC59}" presName="parentLeftMargin" presStyleLbl="node1" presStyleIdx="3" presStyleCnt="5" custScaleX="84619" custScaleY="68463" custLinFactNeighborX="0" custLinFactNeighborY="-93419"/>
      <dgm:spPr/>
      <dgm:t>
        <a:bodyPr/>
        <a:lstStyle/>
        <a:p>
          <a:endParaRPr lang="en-US"/>
        </a:p>
      </dgm:t>
    </dgm:pt>
    <dgm:pt modelId="{E010A090-1215-4942-8EB9-B6882210A663}" type="pres">
      <dgm:prSet presAssocID="{7737A9E9-5B85-41F7-A02F-6C502728AC59}" presName="parentText" presStyleLbl="node1" presStyleIdx="4" presStyleCnt="5" custScaleX="89032" custScaleY="104600" custLinFactNeighborX="-31704" custLinFactNeighborY="16756">
        <dgm:presLayoutVars>
          <dgm:chMax val="0"/>
          <dgm:bulletEnabled val="1"/>
        </dgm:presLayoutVars>
      </dgm:prSet>
      <dgm:spPr/>
      <dgm:t>
        <a:bodyPr/>
        <a:lstStyle/>
        <a:p>
          <a:endParaRPr lang="en-US"/>
        </a:p>
      </dgm:t>
    </dgm:pt>
    <dgm:pt modelId="{83C62533-AAD1-4380-A3EC-9A4EA0823129}" type="pres">
      <dgm:prSet presAssocID="{7737A9E9-5B85-41F7-A02F-6C502728AC59}" presName="negativeSpace" presStyleCnt="0"/>
      <dgm:spPr/>
    </dgm:pt>
    <dgm:pt modelId="{3378C0BB-8CEB-4843-85C7-217E5F271C03}" type="pres">
      <dgm:prSet presAssocID="{7737A9E9-5B85-41F7-A02F-6C502728AC59}" presName="childText" presStyleLbl="conFgAcc1" presStyleIdx="4" presStyleCnt="5" custScaleX="87365" custScaleY="99480" custLinFactNeighborX="353" custLinFactNeighborY="32285">
        <dgm:presLayoutVars>
          <dgm:bulletEnabled val="1"/>
        </dgm:presLayoutVars>
      </dgm:prSet>
      <dgm:spPr>
        <a:ln>
          <a:solidFill>
            <a:schemeClr val="accent5">
              <a:lumMod val="50000"/>
            </a:schemeClr>
          </a:solidFill>
        </a:ln>
      </dgm:spPr>
    </dgm:pt>
  </dgm:ptLst>
  <dgm:cxnLst>
    <dgm:cxn modelId="{6BF9E2E3-301B-4234-AEA8-F7926E246CCC}" type="presOf" srcId="{2A136A90-6B59-45AD-BBA1-85AFD032E8F8}" destId="{183A34DF-AA92-49E1-8191-0CF6AD17A6AA}" srcOrd="0" destOrd="0" presId="urn:microsoft.com/office/officeart/2005/8/layout/list1"/>
    <dgm:cxn modelId="{0FE563DE-8338-4B45-BCFD-251C8642CABA}" srcId="{2A136A90-6B59-45AD-BBA1-85AFD032E8F8}" destId="{A533B6C7-3203-4AEE-95BC-E867D49C88B5}" srcOrd="1" destOrd="0" parTransId="{4FCAF1A9-8A97-45AC-B4A5-B91AEE5BC9BB}" sibTransId="{634EAA8A-B09B-42FE-8301-99FBFB2B9BD8}"/>
    <dgm:cxn modelId="{D752CC69-8C99-4792-A0FE-04ED98227FA7}" type="presOf" srcId="{449DE092-1B1E-40D5-84D5-8289A234292C}" destId="{7A1DAC37-1F7C-4D3C-9719-49E90E2550A4}" srcOrd="0" destOrd="0" presId="urn:microsoft.com/office/officeart/2005/8/layout/list1"/>
    <dgm:cxn modelId="{9F7F68D1-C135-4C1E-88DD-BBE485958E14}" srcId="{2A136A90-6B59-45AD-BBA1-85AFD032E8F8}" destId="{449DE092-1B1E-40D5-84D5-8289A234292C}" srcOrd="3" destOrd="0" parTransId="{BB40D124-D96B-402D-82F2-A43E59208875}" sibTransId="{EF4EA269-5C32-48D6-9F6B-DD267651136B}"/>
    <dgm:cxn modelId="{9A6B2069-60BD-44F9-9630-FB074CBBE796}" type="presOf" srcId="{449DE092-1B1E-40D5-84D5-8289A234292C}" destId="{6CA065F3-08CB-4C0C-9790-72EE4B7ABA3B}" srcOrd="1" destOrd="0" presId="urn:microsoft.com/office/officeart/2005/8/layout/list1"/>
    <dgm:cxn modelId="{1BD59E24-EEF8-4998-8DB1-3343142CAF57}" srcId="{2A136A90-6B59-45AD-BBA1-85AFD032E8F8}" destId="{4A4045ED-A119-4AA6-9C68-5FB2FD000427}" srcOrd="2" destOrd="0" parTransId="{3AFC7164-9B18-4D91-8BCD-E06AEDF44A1B}" sibTransId="{858335E1-0756-4935-AE41-5B216DCCD948}"/>
    <dgm:cxn modelId="{C801B8F1-DC7B-432B-968F-934ECBA98C64}" type="presOf" srcId="{7737A9E9-5B85-41F7-A02F-6C502728AC59}" destId="{642D81C8-1223-4D25-B376-C808267F5E2B}" srcOrd="0" destOrd="0" presId="urn:microsoft.com/office/officeart/2005/8/layout/list1"/>
    <dgm:cxn modelId="{94C99386-ABBF-4D73-9AC4-0A228BE6536A}" type="presOf" srcId="{A533B6C7-3203-4AEE-95BC-E867D49C88B5}" destId="{1281A6D2-5A4B-4B28-A324-2451A8523897}" srcOrd="0" destOrd="0" presId="urn:microsoft.com/office/officeart/2005/8/layout/list1"/>
    <dgm:cxn modelId="{B682C313-890D-4D99-8D18-6E3A75B83AAE}" srcId="{2A136A90-6B59-45AD-BBA1-85AFD032E8F8}" destId="{7737A9E9-5B85-41F7-A02F-6C502728AC59}" srcOrd="4" destOrd="0" parTransId="{62080A6E-DFEA-4485-B127-1ADF34B06DB1}" sibTransId="{E8E876ED-93B8-43BA-8DD5-7C1C01553269}"/>
    <dgm:cxn modelId="{71BCAC98-9297-4B7D-BAA9-E7F1F4F4D2F9}" type="presOf" srcId="{620EFBB7-0769-4554-96E3-51B5B6698D5A}" destId="{428AD880-175D-49F1-A1F6-97F367C387BF}" srcOrd="0" destOrd="0" presId="urn:microsoft.com/office/officeart/2005/8/layout/list1"/>
    <dgm:cxn modelId="{6516DFDB-836F-4BD9-A2A0-BB700BA24E1B}" type="presOf" srcId="{A533B6C7-3203-4AEE-95BC-E867D49C88B5}" destId="{9F236B2A-6433-401D-953E-FC86D923A3BE}" srcOrd="1" destOrd="0" presId="urn:microsoft.com/office/officeart/2005/8/layout/list1"/>
    <dgm:cxn modelId="{1436691B-D751-40D7-9C41-1EEFCAE88346}" type="presOf" srcId="{4A4045ED-A119-4AA6-9C68-5FB2FD000427}" destId="{12FEB779-618B-4854-88E9-390575D436B8}" srcOrd="1" destOrd="0" presId="urn:microsoft.com/office/officeart/2005/8/layout/list1"/>
    <dgm:cxn modelId="{B808FE52-2BA0-46CD-A261-91C3FAEAB410}" type="presOf" srcId="{620EFBB7-0769-4554-96E3-51B5B6698D5A}" destId="{A8B898EB-38C9-408E-9FE2-CB5C874FA50A}" srcOrd="1" destOrd="0" presId="urn:microsoft.com/office/officeart/2005/8/layout/list1"/>
    <dgm:cxn modelId="{7446688B-1D8B-4471-BC02-CF0016BA23CB}" type="presOf" srcId="{7737A9E9-5B85-41F7-A02F-6C502728AC59}" destId="{E010A090-1215-4942-8EB9-B6882210A663}" srcOrd="1" destOrd="0" presId="urn:microsoft.com/office/officeart/2005/8/layout/list1"/>
    <dgm:cxn modelId="{17C9D25A-BC5F-418E-9A4A-29DD9C57BD39}" srcId="{2A136A90-6B59-45AD-BBA1-85AFD032E8F8}" destId="{620EFBB7-0769-4554-96E3-51B5B6698D5A}" srcOrd="0" destOrd="0" parTransId="{B5DFE748-686E-4A08-944E-9D07F9FA6B48}" sibTransId="{FD3AFE35-532F-4AE8-BAB4-DFA3B4B611F6}"/>
    <dgm:cxn modelId="{1F958999-27EF-4CE9-8EC0-BA74003E49F2}" type="presOf" srcId="{4A4045ED-A119-4AA6-9C68-5FB2FD000427}" destId="{35933558-DB26-4802-B4E2-672716F88346}" srcOrd="0" destOrd="0" presId="urn:microsoft.com/office/officeart/2005/8/layout/list1"/>
    <dgm:cxn modelId="{446EB2B6-6D3A-4CE8-8536-E234ADE63BB5}" type="presParOf" srcId="{183A34DF-AA92-49E1-8191-0CF6AD17A6AA}" destId="{8F706C0E-1AB2-4161-86CE-4B3594B6EE51}" srcOrd="0" destOrd="0" presId="urn:microsoft.com/office/officeart/2005/8/layout/list1"/>
    <dgm:cxn modelId="{06A677D7-8476-4AAE-AAF8-07E8CAE1429E}" type="presParOf" srcId="{8F706C0E-1AB2-4161-86CE-4B3594B6EE51}" destId="{428AD880-175D-49F1-A1F6-97F367C387BF}" srcOrd="0" destOrd="0" presId="urn:microsoft.com/office/officeart/2005/8/layout/list1"/>
    <dgm:cxn modelId="{7C621F49-E60C-45A8-A434-D1A631BDEF5F}" type="presParOf" srcId="{8F706C0E-1AB2-4161-86CE-4B3594B6EE51}" destId="{A8B898EB-38C9-408E-9FE2-CB5C874FA50A}" srcOrd="1" destOrd="0" presId="urn:microsoft.com/office/officeart/2005/8/layout/list1"/>
    <dgm:cxn modelId="{4523B7FE-465D-4475-9AC0-C059C4C2EBB8}" type="presParOf" srcId="{183A34DF-AA92-49E1-8191-0CF6AD17A6AA}" destId="{010CCE66-3FB9-4F51-BDBC-33ABD28D8225}" srcOrd="1" destOrd="0" presId="urn:microsoft.com/office/officeart/2005/8/layout/list1"/>
    <dgm:cxn modelId="{AD18DA7D-44A9-41BD-BFE6-0C4F34641F49}" type="presParOf" srcId="{183A34DF-AA92-49E1-8191-0CF6AD17A6AA}" destId="{CD67A140-C3A5-43E4-BD28-3C31B61E6EA3}" srcOrd="2" destOrd="0" presId="urn:microsoft.com/office/officeart/2005/8/layout/list1"/>
    <dgm:cxn modelId="{C114E5DA-B93C-498F-99B3-40E8B4CC8BC7}" type="presParOf" srcId="{183A34DF-AA92-49E1-8191-0CF6AD17A6AA}" destId="{B5CDED1F-8360-491C-9402-4F19E16BD667}" srcOrd="3" destOrd="0" presId="urn:microsoft.com/office/officeart/2005/8/layout/list1"/>
    <dgm:cxn modelId="{E3A525F9-2367-4847-A09E-695D04198943}" type="presParOf" srcId="{183A34DF-AA92-49E1-8191-0CF6AD17A6AA}" destId="{77070C8B-4365-4FE5-A117-9CDBA9EA1B7B}" srcOrd="4" destOrd="0" presId="urn:microsoft.com/office/officeart/2005/8/layout/list1"/>
    <dgm:cxn modelId="{9D2CA945-2909-4771-892D-D7D78C5F6157}" type="presParOf" srcId="{77070C8B-4365-4FE5-A117-9CDBA9EA1B7B}" destId="{1281A6D2-5A4B-4B28-A324-2451A8523897}" srcOrd="0" destOrd="0" presId="urn:microsoft.com/office/officeart/2005/8/layout/list1"/>
    <dgm:cxn modelId="{2C0ACBFE-6DCC-4FDA-B084-39D7EDCED830}" type="presParOf" srcId="{77070C8B-4365-4FE5-A117-9CDBA9EA1B7B}" destId="{9F236B2A-6433-401D-953E-FC86D923A3BE}" srcOrd="1" destOrd="0" presId="urn:microsoft.com/office/officeart/2005/8/layout/list1"/>
    <dgm:cxn modelId="{EA054079-E1F9-4AFE-82BD-D4DFA8C313A8}" type="presParOf" srcId="{183A34DF-AA92-49E1-8191-0CF6AD17A6AA}" destId="{622D5052-0558-4614-99B8-0AD5AD5D765D}" srcOrd="5" destOrd="0" presId="urn:microsoft.com/office/officeart/2005/8/layout/list1"/>
    <dgm:cxn modelId="{CDB1BFEE-EFA7-4210-A82D-52A756A2014A}" type="presParOf" srcId="{183A34DF-AA92-49E1-8191-0CF6AD17A6AA}" destId="{87E2FD7C-0729-47B8-B1FB-A44E439BE764}" srcOrd="6" destOrd="0" presId="urn:microsoft.com/office/officeart/2005/8/layout/list1"/>
    <dgm:cxn modelId="{7C83C863-71FF-47E7-959B-500B0372475C}" type="presParOf" srcId="{183A34DF-AA92-49E1-8191-0CF6AD17A6AA}" destId="{6052B25F-36DF-4A5F-BA08-1F9785D05B9B}" srcOrd="7" destOrd="0" presId="urn:microsoft.com/office/officeart/2005/8/layout/list1"/>
    <dgm:cxn modelId="{BBFB0F10-4DE3-4C70-B608-243153812FA5}" type="presParOf" srcId="{183A34DF-AA92-49E1-8191-0CF6AD17A6AA}" destId="{C731DBC8-0E99-4639-ACA2-7ACEFA2844BF}" srcOrd="8" destOrd="0" presId="urn:microsoft.com/office/officeart/2005/8/layout/list1"/>
    <dgm:cxn modelId="{C99467EF-44B9-4FE9-91B0-47DEC4094EF6}" type="presParOf" srcId="{C731DBC8-0E99-4639-ACA2-7ACEFA2844BF}" destId="{35933558-DB26-4802-B4E2-672716F88346}" srcOrd="0" destOrd="0" presId="urn:microsoft.com/office/officeart/2005/8/layout/list1"/>
    <dgm:cxn modelId="{679F44E3-5D29-454F-89E5-3C6DA3F0EA75}" type="presParOf" srcId="{C731DBC8-0E99-4639-ACA2-7ACEFA2844BF}" destId="{12FEB779-618B-4854-88E9-390575D436B8}" srcOrd="1" destOrd="0" presId="urn:microsoft.com/office/officeart/2005/8/layout/list1"/>
    <dgm:cxn modelId="{8FC62DCA-904C-4777-9D04-9AD497AE63E7}" type="presParOf" srcId="{183A34DF-AA92-49E1-8191-0CF6AD17A6AA}" destId="{0E7DA70E-372B-453D-9992-B9F46E5D404C}" srcOrd="9" destOrd="0" presId="urn:microsoft.com/office/officeart/2005/8/layout/list1"/>
    <dgm:cxn modelId="{2199DA60-7D89-49AA-95A1-3601CF1BD5BF}" type="presParOf" srcId="{183A34DF-AA92-49E1-8191-0CF6AD17A6AA}" destId="{E7351307-5BD1-403B-A1BF-1058796C5E99}" srcOrd="10" destOrd="0" presId="urn:microsoft.com/office/officeart/2005/8/layout/list1"/>
    <dgm:cxn modelId="{8A443A10-408F-44C1-993F-59C2D71E9C8E}" type="presParOf" srcId="{183A34DF-AA92-49E1-8191-0CF6AD17A6AA}" destId="{44DC18BA-9611-41EA-838F-A3901E6AC3E4}" srcOrd="11" destOrd="0" presId="urn:microsoft.com/office/officeart/2005/8/layout/list1"/>
    <dgm:cxn modelId="{54B0F17D-3E83-4BC1-BE84-90E05FA2C915}" type="presParOf" srcId="{183A34DF-AA92-49E1-8191-0CF6AD17A6AA}" destId="{CEB6BC91-282F-49B9-A6A0-04072F3A5476}" srcOrd="12" destOrd="0" presId="urn:microsoft.com/office/officeart/2005/8/layout/list1"/>
    <dgm:cxn modelId="{3748007A-D8EC-49EA-9A62-CEC2B9B40F45}" type="presParOf" srcId="{CEB6BC91-282F-49B9-A6A0-04072F3A5476}" destId="{7A1DAC37-1F7C-4D3C-9719-49E90E2550A4}" srcOrd="0" destOrd="0" presId="urn:microsoft.com/office/officeart/2005/8/layout/list1"/>
    <dgm:cxn modelId="{301972E1-B29F-4AAE-84BB-6099108BCA5D}" type="presParOf" srcId="{CEB6BC91-282F-49B9-A6A0-04072F3A5476}" destId="{6CA065F3-08CB-4C0C-9790-72EE4B7ABA3B}" srcOrd="1" destOrd="0" presId="urn:microsoft.com/office/officeart/2005/8/layout/list1"/>
    <dgm:cxn modelId="{1A84A123-A548-4425-B27A-5589C93C2E35}" type="presParOf" srcId="{183A34DF-AA92-49E1-8191-0CF6AD17A6AA}" destId="{E080584F-2623-4C7E-92B4-4646128AFD72}" srcOrd="13" destOrd="0" presId="urn:microsoft.com/office/officeart/2005/8/layout/list1"/>
    <dgm:cxn modelId="{8F50DA76-92BB-4CE2-87D4-F6C8EDFF7E03}" type="presParOf" srcId="{183A34DF-AA92-49E1-8191-0CF6AD17A6AA}" destId="{38110E76-3A9A-4C27-BEAF-1063507802E5}" srcOrd="14" destOrd="0" presId="urn:microsoft.com/office/officeart/2005/8/layout/list1"/>
    <dgm:cxn modelId="{F918069A-1203-448C-9C55-024058DA5A4D}" type="presParOf" srcId="{183A34DF-AA92-49E1-8191-0CF6AD17A6AA}" destId="{FD4CF8EA-7809-484E-B0C6-AB6FEDD87F67}" srcOrd="15" destOrd="0" presId="urn:microsoft.com/office/officeart/2005/8/layout/list1"/>
    <dgm:cxn modelId="{41A01C08-DE7B-45CE-B8AD-647F933E0765}" type="presParOf" srcId="{183A34DF-AA92-49E1-8191-0CF6AD17A6AA}" destId="{67FD5C21-0D0B-4A8C-9AD9-54C37E539B52}" srcOrd="16" destOrd="0" presId="urn:microsoft.com/office/officeart/2005/8/layout/list1"/>
    <dgm:cxn modelId="{3B8A7C13-41C8-468A-A7F9-69C4DA5FF51C}" type="presParOf" srcId="{67FD5C21-0D0B-4A8C-9AD9-54C37E539B52}" destId="{642D81C8-1223-4D25-B376-C808267F5E2B}" srcOrd="0" destOrd="0" presId="urn:microsoft.com/office/officeart/2005/8/layout/list1"/>
    <dgm:cxn modelId="{0309D2F2-93B0-4A12-9CCD-651D7B9A3377}" type="presParOf" srcId="{67FD5C21-0D0B-4A8C-9AD9-54C37E539B52}" destId="{E010A090-1215-4942-8EB9-B6882210A663}" srcOrd="1" destOrd="0" presId="urn:microsoft.com/office/officeart/2005/8/layout/list1"/>
    <dgm:cxn modelId="{221093BC-4ECE-4257-9FC3-2A1B4E34BC36}" type="presParOf" srcId="{183A34DF-AA92-49E1-8191-0CF6AD17A6AA}" destId="{83C62533-AAD1-4380-A3EC-9A4EA0823129}" srcOrd="17" destOrd="0" presId="urn:microsoft.com/office/officeart/2005/8/layout/list1"/>
    <dgm:cxn modelId="{529C81D8-8792-43B2-A6C1-C4DA43468E1B}" type="presParOf" srcId="{183A34DF-AA92-49E1-8191-0CF6AD17A6AA}" destId="{3378C0BB-8CEB-4843-85C7-217E5F271C03}"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A140-C3A5-43E4-BD28-3C31B61E6EA3}">
      <dsp:nvSpPr>
        <dsp:cNvPr id="0" name=""/>
        <dsp:cNvSpPr/>
      </dsp:nvSpPr>
      <dsp:spPr>
        <a:xfrm>
          <a:off x="25381" y="279399"/>
          <a:ext cx="6274404" cy="609879"/>
        </a:xfrm>
        <a:prstGeom prst="rect">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8B898EB-38C9-408E-9FE2-CB5C874FA50A}">
      <dsp:nvSpPr>
        <dsp:cNvPr id="0" name=""/>
        <dsp:cNvSpPr/>
      </dsp:nvSpPr>
      <dsp:spPr>
        <a:xfrm>
          <a:off x="347834" y="0"/>
          <a:ext cx="4129764" cy="741078"/>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1. Pendahuluan</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384010" y="36176"/>
        <a:ext cx="4057412" cy="668726"/>
      </dsp:txXfrm>
    </dsp:sp>
    <dsp:sp modelId="{87E2FD7C-0729-47B8-B1FB-A44E439BE764}">
      <dsp:nvSpPr>
        <dsp:cNvPr id="0" name=""/>
        <dsp:cNvSpPr/>
      </dsp:nvSpPr>
      <dsp:spPr>
        <a:xfrm>
          <a:off x="25381" y="1458844"/>
          <a:ext cx="6275486" cy="674803"/>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F236B2A-6433-401D-953E-FC86D923A3BE}">
      <dsp:nvSpPr>
        <dsp:cNvPr id="0" name=""/>
        <dsp:cNvSpPr/>
      </dsp:nvSpPr>
      <dsp:spPr>
        <a:xfrm>
          <a:off x="233533" y="1133682"/>
          <a:ext cx="4293202" cy="76080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2 Tinjauan Pustaka</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70672" y="1170821"/>
        <a:ext cx="4218924" cy="686526"/>
      </dsp:txXfrm>
    </dsp:sp>
    <dsp:sp modelId="{E7351307-5BD1-403B-A1BF-1058796C5E99}">
      <dsp:nvSpPr>
        <dsp:cNvPr id="0" name=""/>
        <dsp:cNvSpPr/>
      </dsp:nvSpPr>
      <dsp:spPr>
        <a:xfrm>
          <a:off x="38072" y="2699089"/>
          <a:ext cx="6277865" cy="679966"/>
        </a:xfrm>
        <a:prstGeom prst="rect">
          <a:avLst/>
        </a:prstGeom>
        <a:solidFill>
          <a:schemeClr val="lt1">
            <a:alpha val="90000"/>
            <a:hueOff val="0"/>
            <a:satOff val="0"/>
            <a:lumOff val="0"/>
            <a:alphaOff val="0"/>
          </a:schemeClr>
        </a:solidFill>
        <a:ln w="12700" cap="flat" cmpd="sng" algn="ctr">
          <a:solidFill>
            <a:srgbClr val="FFD347"/>
          </a:solidFill>
          <a:prstDash val="solid"/>
          <a:miter lim="800000"/>
        </a:ln>
        <a:effectLst/>
      </dsp:spPr>
      <dsp:style>
        <a:lnRef idx="2">
          <a:scrgbClr r="0" g="0" b="0"/>
        </a:lnRef>
        <a:fillRef idx="1">
          <a:scrgbClr r="0" g="0" b="0"/>
        </a:fillRef>
        <a:effectRef idx="0">
          <a:scrgbClr r="0" g="0" b="0"/>
        </a:effectRef>
        <a:fontRef idx="minor"/>
      </dsp:style>
    </dsp:sp>
    <dsp:sp modelId="{12FEB779-618B-4854-88E9-390575D436B8}">
      <dsp:nvSpPr>
        <dsp:cNvPr id="0" name=""/>
        <dsp:cNvSpPr/>
      </dsp:nvSpPr>
      <dsp:spPr>
        <a:xfrm>
          <a:off x="195435" y="2504217"/>
          <a:ext cx="4385874" cy="65019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3. Metode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27175" y="2535957"/>
        <a:ext cx="4322394" cy="586716"/>
      </dsp:txXfrm>
    </dsp:sp>
    <dsp:sp modelId="{38110E76-3A9A-4C27-BEAF-1063507802E5}">
      <dsp:nvSpPr>
        <dsp:cNvPr id="0" name=""/>
        <dsp:cNvSpPr/>
      </dsp:nvSpPr>
      <dsp:spPr>
        <a:xfrm>
          <a:off x="25381" y="4092416"/>
          <a:ext cx="6246715" cy="620205"/>
        </a:xfrm>
        <a:prstGeom prst="rect">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6CA065F3-08CB-4C0C-9790-72EE4B7ABA3B}">
      <dsp:nvSpPr>
        <dsp:cNvPr id="0" name=""/>
        <dsp:cNvSpPr/>
      </dsp:nvSpPr>
      <dsp:spPr>
        <a:xfrm>
          <a:off x="203482" y="3771050"/>
          <a:ext cx="4365583" cy="701567"/>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4. Biaya dan Jadwal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37730" y="3805298"/>
        <a:ext cx="4297087" cy="633071"/>
      </dsp:txXfrm>
    </dsp:sp>
    <dsp:sp modelId="{3378C0BB-8CEB-4843-85C7-217E5F271C03}">
      <dsp:nvSpPr>
        <dsp:cNvPr id="0" name=""/>
        <dsp:cNvSpPr/>
      </dsp:nvSpPr>
      <dsp:spPr>
        <a:xfrm>
          <a:off x="25453" y="5436520"/>
          <a:ext cx="6299642" cy="651792"/>
        </a:xfrm>
        <a:prstGeom prst="rect">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E010A090-1215-4942-8EB9-B6882210A663}">
      <dsp:nvSpPr>
        <dsp:cNvPr id="0" name=""/>
        <dsp:cNvSpPr/>
      </dsp:nvSpPr>
      <dsp:spPr>
        <a:xfrm>
          <a:off x="190777" y="5022163"/>
          <a:ext cx="4493891" cy="802825"/>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29968" y="5061354"/>
        <a:ext cx="4415509" cy="7244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E45D4-0CAB-43AD-8327-A4B3BCA50B63}"/>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1D9CA3B9-594A-4133-B4F9-D27AA5726D0B}"/>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A1FF6F31-09CB-47A3-AEDB-7CA7BE1E327B}"/>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5" name="Footer Placeholder 4">
            <a:extLst>
              <a:ext uri="{FF2B5EF4-FFF2-40B4-BE49-F238E27FC236}">
                <a16:creationId xmlns:a16="http://schemas.microsoft.com/office/drawing/2014/main" xmlns="" id="{51EFC938-9C31-4327-9275-3EB93C5B5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30415C-79F5-4EAA-8D86-27D6FD1A708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2351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F9AA0A-4FF4-45DA-8DEC-4437E2DD9111}"/>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303D255C-51DF-421E-A067-5E9E80CD9A86}"/>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9B627DEB-7DEA-43CC-A21F-F81EEC6CE7D9}"/>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5" name="Footer Placeholder 4">
            <a:extLst>
              <a:ext uri="{FF2B5EF4-FFF2-40B4-BE49-F238E27FC236}">
                <a16:creationId xmlns:a16="http://schemas.microsoft.com/office/drawing/2014/main" xmlns="" id="{F53EDAFC-3543-4A0D-80D2-F4871AED36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0F550C7-3342-49D6-8734-F9809E853CA2}"/>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275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12/2/2020</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12/2/2020</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1.png"/><Relationship Id="rId16" Type="http://schemas.openxmlformats.org/officeDocument/2006/relationships/image" Target="../media/image4.jpeg"/><Relationship Id="rId1" Type="http://schemas.openxmlformats.org/officeDocument/2006/relationships/slideLayout" Target="../slideLayouts/slideLayout1.xml"/><Relationship Id="rId15" Type="http://schemas.openxmlformats.org/officeDocument/2006/relationships/image" Target="../media/image14.svg"/><Relationship Id="rId4" Type="http://schemas.openxmlformats.org/officeDocument/2006/relationships/image" Target="../media/image2.pn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sv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15" Type="http://schemas.openxmlformats.org/officeDocument/2006/relationships/image" Target="../media/image14.svg"/><Relationship Id="rId4" Type="http://schemas.openxmlformats.org/officeDocument/2006/relationships/image" Target="../media/image2.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6949" y="3695351"/>
            <a:ext cx="3194131" cy="3194131"/>
          </a:xfrm>
          <a:prstGeom prst="rect">
            <a:avLst/>
          </a:prstGeom>
        </p:spPr>
      </p:pic>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913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
        <p:nvSpPr>
          <p:cNvPr id="16" name="Title 1">
            <a:extLst>
              <a:ext uri="{FF2B5EF4-FFF2-40B4-BE49-F238E27FC236}">
                <a16:creationId xmlns:a16="http://schemas.microsoft.com/office/drawing/2014/main" xmlns="" id="{F4B5F415-7490-4054-85B4-10F7AE6D3385}"/>
              </a:ext>
            </a:extLst>
          </p:cNvPr>
          <p:cNvSpPr>
            <a:spLocks noGrp="1"/>
          </p:cNvSpPr>
          <p:nvPr>
            <p:ph type="ctrTitle"/>
          </p:nvPr>
        </p:nvSpPr>
        <p:spPr>
          <a:xfrm>
            <a:off x="254000" y="-88900"/>
            <a:ext cx="11407878" cy="3670203"/>
          </a:xfrm>
        </p:spPr>
        <p:txBody>
          <a:bodyPr>
            <a:noAutofit/>
          </a:bodyPr>
          <a:lstStyle/>
          <a:p>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id-ID" sz="2800" b="1" dirty="0" smtClean="0"/>
              <a:t>LAPORAN </a:t>
            </a:r>
            <a:r>
              <a:rPr lang="en-US" sz="2800" b="1" dirty="0"/>
              <a:t>AKHIR</a:t>
            </a:r>
            <a:r>
              <a:rPr lang="en-US" sz="2800" dirty="0"/>
              <a:t/>
            </a:r>
            <a:br>
              <a:rPr lang="en-US" sz="2800" dirty="0"/>
            </a:br>
            <a:r>
              <a:rPr lang="id-ID" sz="2800" b="1" dirty="0"/>
              <a:t>PENELITIAN </a:t>
            </a:r>
            <a:r>
              <a:rPr lang="id-ID" sz="2800" b="1" dirty="0" smtClean="0"/>
              <a:t>FUNDAMENTAL</a:t>
            </a: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3200" b="1" dirty="0" smtClean="0">
                <a:solidFill>
                  <a:schemeClr val="bg1"/>
                </a:solidFill>
              </a:rPr>
              <a:t/>
            </a:r>
            <a:br>
              <a:rPr lang="en-US" sz="3200" b="1" dirty="0" smtClean="0">
                <a:solidFill>
                  <a:schemeClr val="bg1"/>
                </a:solidFill>
              </a:rPr>
            </a:br>
            <a:r>
              <a:rPr lang="id-ID" sz="2800" b="1" dirty="0">
                <a:solidFill>
                  <a:schemeClr val="bg1"/>
                </a:solidFill>
              </a:rPr>
              <a:t>HUBUNGAN PELAKSANAAN MODEL PRAKTIK KEBIDANAN </a:t>
            </a:r>
            <a:r>
              <a:rPr lang="id-ID" sz="2800" b="1" i="1" dirty="0">
                <a:solidFill>
                  <a:schemeClr val="bg1"/>
                </a:solidFill>
              </a:rPr>
              <a:t>CONTINUITY OF CARE</a:t>
            </a:r>
            <a:r>
              <a:rPr lang="en-US" sz="2800" dirty="0">
                <a:solidFill>
                  <a:schemeClr val="bg1"/>
                </a:solidFill>
              </a:rPr>
              <a:t/>
            </a:r>
            <a:br>
              <a:rPr lang="en-US" sz="2800" dirty="0">
                <a:solidFill>
                  <a:schemeClr val="bg1"/>
                </a:solidFill>
              </a:rPr>
            </a:br>
            <a:r>
              <a:rPr lang="id-ID" sz="2800" b="1" dirty="0">
                <a:solidFill>
                  <a:schemeClr val="bg1"/>
                </a:solidFill>
              </a:rPr>
              <a:t>TERHADAP KEPUASAN PASIEN DAN MUTU ASUHAN KEBIDANAN DI SUMATERA BARAT TAHUN </a:t>
            </a:r>
            <a:r>
              <a:rPr lang="id-ID" sz="2800" b="1" dirty="0" smtClean="0">
                <a:solidFill>
                  <a:schemeClr val="bg1"/>
                </a:solidFill>
              </a:rPr>
              <a:t>2020</a:t>
            </a:r>
            <a:endParaRPr lang="en-US" sz="2800" dirty="0">
              <a:solidFill>
                <a:schemeClr val="bg1"/>
              </a:solidFill>
            </a:endParaRPr>
          </a:p>
        </p:txBody>
      </p:sp>
      <p:pic>
        <p:nvPicPr>
          <p:cNvPr id="17" name="image1.jpeg" descr="File:Logo Unand.png"/>
          <p:cNvPicPr/>
          <p:nvPr/>
        </p:nvPicPr>
        <p:blipFill>
          <a:blip r:embed="rId16" cstate="print"/>
          <a:stretch>
            <a:fillRect/>
          </a:stretch>
        </p:blipFill>
        <p:spPr>
          <a:xfrm>
            <a:off x="5397500" y="1384482"/>
            <a:ext cx="749300" cy="856472"/>
          </a:xfrm>
          <a:prstGeom prst="rect">
            <a:avLst/>
          </a:prstGeom>
        </p:spPr>
      </p:pic>
      <p:sp>
        <p:nvSpPr>
          <p:cNvPr id="18"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580237" y="3903382"/>
            <a:ext cx="9144000" cy="1655762"/>
          </a:xfrm>
        </p:spPr>
        <p:txBody>
          <a:bodyPr>
            <a:normAutofit fontScale="92500" lnSpcReduction="20000"/>
          </a:bodyPr>
          <a:lstStyle/>
          <a:p>
            <a:endPar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r>
              <a:rPr lang="en-US" sz="2800" b="1" dirty="0" smtClean="0"/>
              <a:t>		</a:t>
            </a:r>
            <a:r>
              <a:rPr lang="id-ID" sz="2800" b="1" dirty="0" smtClean="0">
                <a:solidFill>
                  <a:schemeClr val="bg1"/>
                </a:solidFill>
              </a:rPr>
              <a:t>Yulizawati</a:t>
            </a:r>
            <a:r>
              <a:rPr lang="id-ID" sz="2800" b="1" dirty="0">
                <a:solidFill>
                  <a:schemeClr val="bg1"/>
                </a:solidFill>
              </a:rPr>
              <a:t>, S.ST.,M.Keb (</a:t>
            </a:r>
            <a:r>
              <a:rPr lang="id-ID" sz="2800" dirty="0">
                <a:solidFill>
                  <a:schemeClr val="bg1"/>
                </a:solidFill>
              </a:rPr>
              <a:t>1020078101 </a:t>
            </a:r>
            <a:r>
              <a:rPr lang="id-ID" sz="2800" dirty="0" smtClean="0">
                <a:solidFill>
                  <a:schemeClr val="bg1"/>
                </a:solidFill>
              </a:rPr>
              <a:t>)</a:t>
            </a:r>
            <a:endParaRPr lang="en-US" sz="2800" dirty="0">
              <a:solidFill>
                <a:schemeClr val="bg1"/>
              </a:solidFill>
            </a:endParaRPr>
          </a:p>
          <a:p>
            <a:pPr lvl="0" algn="just"/>
            <a:r>
              <a:rPr lang="en-US" sz="2800" b="1" dirty="0" smtClean="0">
                <a:solidFill>
                  <a:schemeClr val="bg1"/>
                </a:solidFill>
              </a:rPr>
              <a:t>		</a:t>
            </a:r>
            <a:r>
              <a:rPr lang="id-ID" sz="2800" b="1" dirty="0" smtClean="0">
                <a:solidFill>
                  <a:schemeClr val="bg1"/>
                </a:solidFill>
              </a:rPr>
              <a:t>Miranie </a:t>
            </a:r>
            <a:r>
              <a:rPr lang="id-ID" sz="2800" b="1" dirty="0">
                <a:solidFill>
                  <a:schemeClr val="bg1"/>
                </a:solidFill>
              </a:rPr>
              <a:t>Safaringga, S.ST.,M.Keb (</a:t>
            </a:r>
            <a:r>
              <a:rPr lang="id-ID" sz="2800" dirty="0" smtClean="0">
                <a:solidFill>
                  <a:schemeClr val="bg1"/>
                </a:solidFill>
              </a:rPr>
              <a:t>0025129105)</a:t>
            </a:r>
            <a:endParaRPr lang="en-US" sz="2800" dirty="0">
              <a:solidFill>
                <a:schemeClr val="bg1"/>
              </a:solidFill>
            </a:endParaRPr>
          </a:p>
          <a:p>
            <a:pPr lvl="0" algn="just"/>
            <a:r>
              <a:rPr lang="en-US" sz="2800" b="1" dirty="0" smtClean="0">
                <a:solidFill>
                  <a:schemeClr val="bg1"/>
                </a:solidFill>
              </a:rPr>
              <a:t>		</a:t>
            </a:r>
            <a:r>
              <a:rPr lang="id-ID" sz="2800" b="1" dirty="0" smtClean="0">
                <a:solidFill>
                  <a:schemeClr val="bg1"/>
                </a:solidFill>
              </a:rPr>
              <a:t>Ulfa</a:t>
            </a:r>
            <a:r>
              <a:rPr lang="en-US" sz="2800" b="1" dirty="0" smtClean="0">
                <a:solidFill>
                  <a:schemeClr val="bg1"/>
                </a:solidFill>
              </a:rPr>
              <a:t> </a:t>
            </a:r>
            <a:r>
              <a:rPr lang="id-ID" sz="2800" b="1" dirty="0" smtClean="0">
                <a:solidFill>
                  <a:schemeClr val="bg1"/>
                </a:solidFill>
              </a:rPr>
              <a:t>Farrah </a:t>
            </a:r>
            <a:r>
              <a:rPr lang="id-ID" sz="2800" b="1" dirty="0">
                <a:solidFill>
                  <a:schemeClr val="bg1"/>
                </a:solidFill>
              </a:rPr>
              <a:t>Lisa, S.ST.,M.Keb (</a:t>
            </a:r>
            <a:r>
              <a:rPr lang="id-ID" sz="2800" dirty="0">
                <a:solidFill>
                  <a:schemeClr val="bg1"/>
                </a:solidFill>
              </a:rPr>
              <a:t>0120068701)</a:t>
            </a:r>
            <a:endParaRPr lang="en-US" sz="2800" dirty="0">
              <a:solidFill>
                <a:schemeClr val="bg1"/>
              </a:solidFill>
            </a:endParaRPr>
          </a:p>
          <a:p>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639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202357" y="1600200"/>
            <a:ext cx="1753443"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id-ID" b="1" dirty="0"/>
              <a:t>Jenis Penelitian</a:t>
            </a:r>
            <a:endParaRPr lang="en-US" dirty="0"/>
          </a:p>
        </p:txBody>
      </p:sp>
      <p:sp>
        <p:nvSpPr>
          <p:cNvPr id="19" name="Rectangle 18"/>
          <p:cNvSpPr/>
          <p:nvPr/>
        </p:nvSpPr>
        <p:spPr>
          <a:xfrm>
            <a:off x="2446782" y="1600200"/>
            <a:ext cx="1701800"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id-ID" i="1" dirty="0"/>
              <a:t>mixed </a:t>
            </a:r>
            <a:r>
              <a:rPr lang="id-ID" i="1" dirty="0" smtClean="0"/>
              <a:t>methods</a:t>
            </a:r>
            <a:r>
              <a:rPr lang="id-ID" dirty="0" smtClean="0"/>
              <a:t> </a:t>
            </a:r>
            <a:endParaRPr lang="en-US" dirty="0"/>
          </a:p>
        </p:txBody>
      </p:sp>
      <p:sp>
        <p:nvSpPr>
          <p:cNvPr id="20" name="Rectangle 19"/>
          <p:cNvSpPr/>
          <p:nvPr/>
        </p:nvSpPr>
        <p:spPr>
          <a:xfrm>
            <a:off x="4544179" y="1587500"/>
            <a:ext cx="4168021" cy="157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2" algn="just"/>
            <a:r>
              <a:rPr lang="en-US" sz="1600" dirty="0"/>
              <a:t>M</a:t>
            </a:r>
            <a:r>
              <a:rPr lang="id-ID" sz="1600" dirty="0" smtClean="0"/>
              <a:t>enggabungkan </a:t>
            </a:r>
            <a:r>
              <a:rPr lang="id-ID" sz="1600" dirty="0"/>
              <a:t>antara metode kuantitatif dengan metode kualitatif untuk digunakan secara bersama-sama dalam suatu kegiatan penelitian, sehingga diperoleh data yang lebih komprehensif, valid, reliable dan obyektif.</a:t>
            </a:r>
            <a:endParaRPr lang="en-US" sz="1600" dirty="0"/>
          </a:p>
          <a:p>
            <a:pPr marL="0" lvl="2" algn="just"/>
            <a:endParaRPr lang="en-US" sz="1600" dirty="0"/>
          </a:p>
        </p:txBody>
      </p:sp>
      <p:sp>
        <p:nvSpPr>
          <p:cNvPr id="21" name="Rectangle 20"/>
          <p:cNvSpPr/>
          <p:nvPr/>
        </p:nvSpPr>
        <p:spPr>
          <a:xfrm>
            <a:off x="158750" y="481353"/>
            <a:ext cx="6277865" cy="679966"/>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316113" y="286481"/>
            <a:ext cx="4385874" cy="650196"/>
            <a:chOff x="195435" y="2504217"/>
            <a:chExt cx="4385874" cy="650196"/>
          </a:xfrm>
        </p:grpSpPr>
        <p:sp>
          <p:nvSpPr>
            <p:cNvPr id="23" name="Rounded Rectangle 22"/>
            <p:cNvSpPr/>
            <p:nvPr/>
          </p:nvSpPr>
          <p:spPr>
            <a:xfrm>
              <a:off x="195435" y="2504217"/>
              <a:ext cx="4385874" cy="650196"/>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5"/>
            <p:cNvSpPr/>
            <p:nvPr/>
          </p:nvSpPr>
          <p:spPr>
            <a:xfrm>
              <a:off x="227175" y="2535957"/>
              <a:ext cx="4322394" cy="586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3. Metode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5" name="Rectangle 24"/>
          <p:cNvSpPr/>
          <p:nvPr/>
        </p:nvSpPr>
        <p:spPr>
          <a:xfrm>
            <a:off x="202357" y="3429000"/>
            <a:ext cx="2130669"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id-ID" b="1" dirty="0"/>
              <a:t>Desain Penelitian</a:t>
            </a:r>
            <a:endParaRPr lang="en-US" b="1" dirty="0"/>
          </a:p>
        </p:txBody>
      </p:sp>
      <p:sp>
        <p:nvSpPr>
          <p:cNvPr id="26" name="Rectangle 25"/>
          <p:cNvSpPr/>
          <p:nvPr/>
        </p:nvSpPr>
        <p:spPr>
          <a:xfrm>
            <a:off x="2688081" y="3419475"/>
            <a:ext cx="2823719"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id-ID" i="1" dirty="0" smtClean="0"/>
              <a:t>Eksplanatoris</a:t>
            </a:r>
            <a:r>
              <a:rPr lang="en-US" i="1" dirty="0" smtClean="0"/>
              <a:t> </a:t>
            </a:r>
            <a:r>
              <a:rPr lang="id-ID" i="1" dirty="0" smtClean="0"/>
              <a:t>sekuensial</a:t>
            </a:r>
            <a:endParaRPr lang="en-US" dirty="0"/>
          </a:p>
        </p:txBody>
      </p:sp>
      <p:sp>
        <p:nvSpPr>
          <p:cNvPr id="2" name="Rectangle 1"/>
          <p:cNvSpPr/>
          <p:nvPr/>
        </p:nvSpPr>
        <p:spPr>
          <a:xfrm>
            <a:off x="5854700" y="3429000"/>
            <a:ext cx="3200976" cy="180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dirty="0"/>
              <a:t>M</a:t>
            </a:r>
            <a:r>
              <a:rPr lang="id-ID" dirty="0" smtClean="0"/>
              <a:t>engumpulkan </a:t>
            </a:r>
            <a:r>
              <a:rPr lang="id-ID" dirty="0"/>
              <a:t>dan menganalisis data kuantitatif kemudian diikuti oleh pengumpulan dan menganalisis yang dibangun berdasarkan hasil awal kualitatif</a:t>
            </a:r>
            <a:endParaRPr lang="en-US" dirty="0"/>
          </a:p>
        </p:txBody>
      </p:sp>
      <p:sp>
        <p:nvSpPr>
          <p:cNvPr id="28" name="Rectangle 27"/>
          <p:cNvSpPr/>
          <p:nvPr/>
        </p:nvSpPr>
        <p:spPr>
          <a:xfrm>
            <a:off x="202357" y="5554951"/>
            <a:ext cx="2244425"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en-US" b="1" dirty="0" err="1" smtClean="0"/>
              <a:t>Tempat</a:t>
            </a:r>
            <a:r>
              <a:rPr lang="en-US" b="1" dirty="0" smtClean="0"/>
              <a:t> </a:t>
            </a:r>
            <a:r>
              <a:rPr lang="en-US" b="1" dirty="0" err="1" smtClean="0"/>
              <a:t>dan</a:t>
            </a:r>
            <a:r>
              <a:rPr lang="en-US" b="1" dirty="0" smtClean="0"/>
              <a:t> </a:t>
            </a:r>
            <a:r>
              <a:rPr lang="en-US" b="1" dirty="0" err="1" smtClean="0"/>
              <a:t>Waktu</a:t>
            </a:r>
            <a:endParaRPr lang="en-US" dirty="0"/>
          </a:p>
        </p:txBody>
      </p:sp>
      <p:sp>
        <p:nvSpPr>
          <p:cNvPr id="29" name="Rectangle 28"/>
          <p:cNvSpPr/>
          <p:nvPr/>
        </p:nvSpPr>
        <p:spPr>
          <a:xfrm>
            <a:off x="2806124" y="5372100"/>
            <a:ext cx="4534476" cy="1354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id-ID" dirty="0"/>
              <a:t>di PMB di Sumatera Barat yang telah menjalin kerjasama denga Universitas Andalas. </a:t>
            </a:r>
            <a:endParaRPr lang="en-US" dirty="0" smtClean="0"/>
          </a:p>
          <a:p>
            <a:r>
              <a:rPr lang="en-US" dirty="0"/>
              <a:t>P</a:t>
            </a:r>
            <a:r>
              <a:rPr lang="id-ID" dirty="0" smtClean="0"/>
              <a:t>ada </a:t>
            </a:r>
            <a:r>
              <a:rPr lang="id-ID" dirty="0"/>
              <a:t>bulan April s.d Oktober 2020.</a:t>
            </a:r>
            <a:endParaRPr lang="en-US" dirty="0"/>
          </a:p>
        </p:txBody>
      </p:sp>
      <p:cxnSp>
        <p:nvCxnSpPr>
          <p:cNvPr id="9" name="Straight Arrow Connector 8"/>
          <p:cNvCxnSpPr/>
          <p:nvPr/>
        </p:nvCxnSpPr>
        <p:spPr>
          <a:xfrm>
            <a:off x="2044700" y="1870075"/>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4255853" y="1873250"/>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364887" y="3698875"/>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524500" y="3698875"/>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2485426" y="5824826"/>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2774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202357" y="1600200"/>
            <a:ext cx="1753443"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id-ID" b="1" dirty="0"/>
              <a:t>Populasi dan Sampel</a:t>
            </a:r>
            <a:endParaRPr lang="en-US" b="1" dirty="0"/>
          </a:p>
        </p:txBody>
      </p:sp>
      <p:sp>
        <p:nvSpPr>
          <p:cNvPr id="20" name="Rectangle 19"/>
          <p:cNvSpPr/>
          <p:nvPr/>
        </p:nvSpPr>
        <p:spPr>
          <a:xfrm>
            <a:off x="2586236" y="1581150"/>
            <a:ext cx="3966963" cy="1149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2" algn="just"/>
            <a:r>
              <a:rPr lang="en-US" sz="1600" dirty="0"/>
              <a:t>S</a:t>
            </a:r>
            <a:r>
              <a:rPr lang="id-ID" sz="1600" dirty="0" smtClean="0"/>
              <a:t>eluruh </a:t>
            </a:r>
            <a:r>
              <a:rPr lang="id-ID" sz="1600" dirty="0"/>
              <a:t>mahasiswa Prodi Pendidikan Profesi Bidan yang berjumlah 120 orang</a:t>
            </a:r>
            <a:r>
              <a:rPr lang="id-ID" sz="1600" dirty="0" smtClean="0"/>
              <a:t>.</a:t>
            </a:r>
            <a:endParaRPr lang="en-US" sz="1600" dirty="0" smtClean="0"/>
          </a:p>
          <a:p>
            <a:pPr marL="0" lvl="2" algn="just"/>
            <a:r>
              <a:rPr lang="id-ID" sz="1600" dirty="0"/>
              <a:t>Teknik pengambilan sampel </a:t>
            </a:r>
            <a:r>
              <a:rPr lang="id-ID" sz="1600" dirty="0" smtClean="0"/>
              <a:t>dengan </a:t>
            </a:r>
            <a:r>
              <a:rPr lang="id-ID" sz="1600" dirty="0"/>
              <a:t>teknik </a:t>
            </a:r>
            <a:r>
              <a:rPr lang="id-ID" sz="1600" i="1" dirty="0"/>
              <a:t>total population</a:t>
            </a:r>
            <a:r>
              <a:rPr lang="id-ID" sz="1600" dirty="0"/>
              <a:t>,</a:t>
            </a:r>
            <a:endParaRPr lang="en-US" sz="1600" dirty="0"/>
          </a:p>
        </p:txBody>
      </p:sp>
      <p:sp>
        <p:nvSpPr>
          <p:cNvPr id="21" name="Rectangle 20"/>
          <p:cNvSpPr/>
          <p:nvPr/>
        </p:nvSpPr>
        <p:spPr>
          <a:xfrm>
            <a:off x="158750" y="481353"/>
            <a:ext cx="6277865" cy="679966"/>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316113" y="286481"/>
            <a:ext cx="4385874" cy="650196"/>
            <a:chOff x="195435" y="2504217"/>
            <a:chExt cx="4385874" cy="650196"/>
          </a:xfrm>
        </p:grpSpPr>
        <p:sp>
          <p:nvSpPr>
            <p:cNvPr id="23" name="Rounded Rectangle 22"/>
            <p:cNvSpPr/>
            <p:nvPr/>
          </p:nvSpPr>
          <p:spPr>
            <a:xfrm>
              <a:off x="195435" y="2504217"/>
              <a:ext cx="4385874" cy="650196"/>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5"/>
            <p:cNvSpPr/>
            <p:nvPr/>
          </p:nvSpPr>
          <p:spPr>
            <a:xfrm>
              <a:off x="227175" y="2535957"/>
              <a:ext cx="4322394" cy="586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3. Metode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5" name="Rectangle 24"/>
          <p:cNvSpPr/>
          <p:nvPr/>
        </p:nvSpPr>
        <p:spPr>
          <a:xfrm>
            <a:off x="202357" y="3429000"/>
            <a:ext cx="2130669"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id-ID" b="1" dirty="0"/>
              <a:t>Instumen Penelitian</a:t>
            </a:r>
            <a:endParaRPr lang="en-US" b="1" dirty="0"/>
          </a:p>
        </p:txBody>
      </p:sp>
      <p:sp>
        <p:nvSpPr>
          <p:cNvPr id="26" name="Rectangle 25"/>
          <p:cNvSpPr/>
          <p:nvPr/>
        </p:nvSpPr>
        <p:spPr>
          <a:xfrm>
            <a:off x="2688081" y="3419475"/>
            <a:ext cx="3319019"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id-ID" dirty="0"/>
              <a:t>lembar kuesioner dan lembar wawancara</a:t>
            </a:r>
            <a:endParaRPr lang="en-US" dirty="0"/>
          </a:p>
        </p:txBody>
      </p:sp>
      <p:sp>
        <p:nvSpPr>
          <p:cNvPr id="28" name="Rectangle 27"/>
          <p:cNvSpPr/>
          <p:nvPr/>
        </p:nvSpPr>
        <p:spPr>
          <a:xfrm>
            <a:off x="208940" y="5102225"/>
            <a:ext cx="2244425" cy="539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en-US" b="1" dirty="0" err="1" smtClean="0"/>
              <a:t>Uji</a:t>
            </a:r>
            <a:r>
              <a:rPr lang="en-US" b="1" dirty="0" smtClean="0"/>
              <a:t> </a:t>
            </a:r>
            <a:r>
              <a:rPr lang="en-US" b="1" dirty="0" err="1" smtClean="0"/>
              <a:t>Validitas</a:t>
            </a:r>
            <a:r>
              <a:rPr lang="en-US" b="1" dirty="0" smtClean="0"/>
              <a:t> </a:t>
            </a:r>
            <a:r>
              <a:rPr lang="en-US" b="1" dirty="0" err="1" smtClean="0"/>
              <a:t>dan</a:t>
            </a:r>
            <a:r>
              <a:rPr lang="en-US" b="1" dirty="0" smtClean="0"/>
              <a:t> </a:t>
            </a:r>
            <a:r>
              <a:rPr lang="en-US" b="1" dirty="0" err="1" smtClean="0"/>
              <a:t>Reliabilitas</a:t>
            </a:r>
            <a:endParaRPr lang="en-US" dirty="0"/>
          </a:p>
        </p:txBody>
      </p:sp>
      <p:sp>
        <p:nvSpPr>
          <p:cNvPr id="29" name="Rectangle 28"/>
          <p:cNvSpPr/>
          <p:nvPr/>
        </p:nvSpPr>
        <p:spPr>
          <a:xfrm>
            <a:off x="2920425" y="4953000"/>
            <a:ext cx="3264476" cy="6889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err="1" smtClean="0"/>
              <a:t>Kuesioner</a:t>
            </a:r>
            <a:r>
              <a:rPr lang="en-US" dirty="0" smtClean="0"/>
              <a:t> valid </a:t>
            </a:r>
            <a:r>
              <a:rPr lang="en-US" dirty="0" err="1" smtClean="0"/>
              <a:t>dan</a:t>
            </a:r>
            <a:r>
              <a:rPr lang="en-US" dirty="0" smtClean="0"/>
              <a:t> reliable</a:t>
            </a:r>
            <a:endParaRPr lang="en-US" dirty="0"/>
          </a:p>
        </p:txBody>
      </p:sp>
      <p:cxnSp>
        <p:nvCxnSpPr>
          <p:cNvPr id="9" name="Straight Arrow Connector 8"/>
          <p:cNvCxnSpPr/>
          <p:nvPr/>
        </p:nvCxnSpPr>
        <p:spPr>
          <a:xfrm>
            <a:off x="2044700" y="1870075"/>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364887" y="3698875"/>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2509050" y="5372100"/>
            <a:ext cx="28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39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202356" y="1330325"/>
            <a:ext cx="2306693" cy="409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en-US" b="1" dirty="0" err="1" smtClean="0"/>
              <a:t>Definisi</a:t>
            </a:r>
            <a:r>
              <a:rPr lang="en-US" b="1" dirty="0" smtClean="0"/>
              <a:t> </a:t>
            </a:r>
            <a:r>
              <a:rPr lang="en-US" b="1" dirty="0" err="1" smtClean="0"/>
              <a:t>Operasional</a:t>
            </a:r>
            <a:endParaRPr lang="en-US" b="1" dirty="0"/>
          </a:p>
        </p:txBody>
      </p:sp>
      <p:sp>
        <p:nvSpPr>
          <p:cNvPr id="21" name="Rectangle 20"/>
          <p:cNvSpPr/>
          <p:nvPr/>
        </p:nvSpPr>
        <p:spPr>
          <a:xfrm>
            <a:off x="158750" y="481353"/>
            <a:ext cx="6277865" cy="679966"/>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316113" y="286481"/>
            <a:ext cx="4385874" cy="650196"/>
            <a:chOff x="195435" y="2504217"/>
            <a:chExt cx="4385874" cy="650196"/>
          </a:xfrm>
        </p:grpSpPr>
        <p:sp>
          <p:nvSpPr>
            <p:cNvPr id="23" name="Rounded Rectangle 22"/>
            <p:cNvSpPr/>
            <p:nvPr/>
          </p:nvSpPr>
          <p:spPr>
            <a:xfrm>
              <a:off x="195435" y="2504217"/>
              <a:ext cx="4385874" cy="650196"/>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5"/>
            <p:cNvSpPr/>
            <p:nvPr/>
          </p:nvSpPr>
          <p:spPr>
            <a:xfrm>
              <a:off x="227175" y="2535957"/>
              <a:ext cx="4322394" cy="586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3. Metode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273104515"/>
              </p:ext>
            </p:extLst>
          </p:nvPr>
        </p:nvGraphicFramePr>
        <p:xfrm>
          <a:off x="202356" y="1870075"/>
          <a:ext cx="8853320" cy="4712546"/>
        </p:xfrm>
        <a:graphic>
          <a:graphicData uri="http://schemas.openxmlformats.org/drawingml/2006/table">
            <a:tbl>
              <a:tblPr firstRow="1" firstCol="1" lastRow="1" lastCol="1" bandRow="1" bandCol="1">
                <a:tableStyleId>{5940675A-B579-460E-94D1-54222C63F5DA}</a:tableStyleId>
              </a:tblPr>
              <a:tblGrid>
                <a:gridCol w="2023936"/>
                <a:gridCol w="2900705"/>
                <a:gridCol w="1258815"/>
                <a:gridCol w="1307979"/>
                <a:gridCol w="1307979"/>
                <a:gridCol w="53906"/>
              </a:tblGrid>
              <a:tr h="540987">
                <a:tc>
                  <a:txBody>
                    <a:bodyPr/>
                    <a:lstStyle/>
                    <a:p>
                      <a:pPr algn="ctr">
                        <a:lnSpc>
                          <a:spcPts val="1365"/>
                        </a:lnSpc>
                        <a:spcAft>
                          <a:spcPts val="0"/>
                        </a:spcAft>
                      </a:pPr>
                      <a:r>
                        <a:rPr lang="id-ID" sz="1400" dirty="0">
                          <a:effectLst/>
                        </a:rPr>
                        <a:t>Variabel</a:t>
                      </a:r>
                      <a:endParaRPr lang="en-US" sz="1200" dirty="0">
                        <a:solidFill>
                          <a:schemeClr val="tx1"/>
                        </a:solidFill>
                        <a:effectLst/>
                        <a:latin typeface="Times New Roman"/>
                        <a:ea typeface="Times New Roman"/>
                      </a:endParaRPr>
                    </a:p>
                  </a:txBody>
                  <a:tcPr marL="0" marR="0" marT="0" marB="0"/>
                </a:tc>
                <a:tc>
                  <a:txBody>
                    <a:bodyPr/>
                    <a:lstStyle/>
                    <a:p>
                      <a:pPr algn="ctr">
                        <a:lnSpc>
                          <a:spcPct val="115000"/>
                        </a:lnSpc>
                        <a:spcAft>
                          <a:spcPts val="0"/>
                        </a:spcAft>
                      </a:pPr>
                      <a:r>
                        <a:rPr lang="id-ID" sz="1400" dirty="0">
                          <a:effectLst/>
                        </a:rPr>
                        <a:t>Definisi Operasaional</a:t>
                      </a:r>
                      <a:endParaRPr lang="en-US" sz="1200" dirty="0">
                        <a:solidFill>
                          <a:schemeClr val="tx1"/>
                        </a:solidFill>
                        <a:effectLst/>
                        <a:latin typeface="Times New Roman"/>
                        <a:ea typeface="Times New Roman"/>
                      </a:endParaRPr>
                    </a:p>
                  </a:txBody>
                  <a:tcPr marL="0" marR="0" marT="0" marB="0"/>
                </a:tc>
                <a:tc>
                  <a:txBody>
                    <a:bodyPr/>
                    <a:lstStyle/>
                    <a:p>
                      <a:pPr marL="215900" marR="198120" indent="33020">
                        <a:lnSpc>
                          <a:spcPct val="115000"/>
                        </a:lnSpc>
                        <a:spcAft>
                          <a:spcPts val="0"/>
                        </a:spcAft>
                      </a:pPr>
                      <a:r>
                        <a:rPr lang="id-ID" sz="1400">
                          <a:effectLst/>
                        </a:rPr>
                        <a:t>Alat Ukur</a:t>
                      </a:r>
                      <a:endParaRPr lang="en-US" sz="1200">
                        <a:solidFill>
                          <a:schemeClr val="tx1"/>
                        </a:solidFill>
                        <a:effectLst/>
                        <a:latin typeface="Times New Roman"/>
                        <a:ea typeface="Times New Roman"/>
                      </a:endParaRPr>
                    </a:p>
                  </a:txBody>
                  <a:tcPr marL="0" marR="0" marT="0" marB="0"/>
                </a:tc>
                <a:tc>
                  <a:txBody>
                    <a:bodyPr/>
                    <a:lstStyle/>
                    <a:p>
                      <a:pPr algn="ctr">
                        <a:lnSpc>
                          <a:spcPct val="115000"/>
                        </a:lnSpc>
                        <a:spcAft>
                          <a:spcPts val="0"/>
                        </a:spcAft>
                      </a:pPr>
                      <a:r>
                        <a:rPr lang="en-US" sz="1400">
                          <a:effectLst/>
                        </a:rPr>
                        <a:t>Hasil </a:t>
                      </a:r>
                      <a:endParaRPr lang="en-US" sz="1200">
                        <a:effectLst/>
                      </a:endParaRPr>
                    </a:p>
                    <a:p>
                      <a:pPr algn="ctr">
                        <a:lnSpc>
                          <a:spcPct val="115000"/>
                        </a:lnSpc>
                        <a:spcAft>
                          <a:spcPts val="0"/>
                        </a:spcAft>
                      </a:pPr>
                      <a:r>
                        <a:rPr lang="en-US" sz="1400">
                          <a:effectLst/>
                        </a:rPr>
                        <a:t>Ukur</a:t>
                      </a:r>
                      <a:endParaRPr lang="en-US" sz="1200">
                        <a:solidFill>
                          <a:schemeClr val="tx1"/>
                        </a:solidFill>
                        <a:effectLst/>
                        <a:latin typeface="Times New Roman"/>
                        <a:ea typeface="Times New Roman"/>
                      </a:endParaRPr>
                    </a:p>
                  </a:txBody>
                  <a:tcPr marL="0" marR="0" marT="0" marB="0"/>
                </a:tc>
                <a:tc>
                  <a:txBody>
                    <a:bodyPr/>
                    <a:lstStyle/>
                    <a:p>
                      <a:pPr marL="231140" indent="-6350">
                        <a:lnSpc>
                          <a:spcPct val="115000"/>
                        </a:lnSpc>
                        <a:spcAft>
                          <a:spcPts val="0"/>
                        </a:spcAft>
                      </a:pPr>
                      <a:r>
                        <a:rPr lang="id-ID" sz="1400">
                          <a:effectLst/>
                        </a:rPr>
                        <a:t>Skala Ukur</a:t>
                      </a:r>
                      <a:endParaRPr lang="en-US" sz="1200">
                        <a:solidFill>
                          <a:schemeClr val="tx1"/>
                        </a:solidFill>
                        <a:effectLst/>
                        <a:latin typeface="Times New Roman"/>
                        <a:ea typeface="Times New Roman"/>
                      </a:endParaRPr>
                    </a:p>
                  </a:txBody>
                  <a:tcPr marL="0" marR="0" marT="0" marB="0"/>
                </a:tc>
                <a:tc>
                  <a:txBody>
                    <a:bodyPr/>
                    <a:lstStyle/>
                    <a:p>
                      <a:pPr>
                        <a:spcAft>
                          <a:spcPts val="0"/>
                        </a:spcAft>
                      </a:pPr>
                      <a:r>
                        <a:rPr lang="en-US" sz="800">
                          <a:effectLst/>
                        </a:rPr>
                        <a:t> </a:t>
                      </a:r>
                      <a:endParaRPr lang="en-US" sz="800">
                        <a:effectLst/>
                        <a:latin typeface="Times New Roman"/>
                        <a:ea typeface="Times New Roman"/>
                      </a:endParaRPr>
                    </a:p>
                  </a:txBody>
                  <a:tcPr marL="0" marR="0" marT="0" marB="0" anchor="ctr"/>
                </a:tc>
              </a:tr>
              <a:tr h="218327">
                <a:tc gridSpan="6">
                  <a:txBody>
                    <a:bodyPr/>
                    <a:lstStyle/>
                    <a:p>
                      <a:pPr marL="66675">
                        <a:lnSpc>
                          <a:spcPts val="1365"/>
                        </a:lnSpc>
                        <a:spcAft>
                          <a:spcPts val="0"/>
                        </a:spcAft>
                      </a:pPr>
                      <a:r>
                        <a:rPr lang="id-ID" sz="1400" dirty="0">
                          <a:effectLst/>
                        </a:rPr>
                        <a:t>Variabel Dependen ( Terikat )</a:t>
                      </a:r>
                      <a:endParaRPr lang="en-US" sz="1200" dirty="0">
                        <a:solidFill>
                          <a:schemeClr val="tx1"/>
                        </a:solidFill>
                        <a:effectLst/>
                        <a:latin typeface="Times New Roman"/>
                        <a:ea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3867">
                <a:tc>
                  <a:txBody>
                    <a:bodyPr/>
                    <a:lstStyle/>
                    <a:p>
                      <a:pPr marL="66675">
                        <a:lnSpc>
                          <a:spcPts val="1340"/>
                        </a:lnSpc>
                        <a:spcAft>
                          <a:spcPts val="0"/>
                        </a:spcAft>
                      </a:pPr>
                      <a:r>
                        <a:rPr lang="id-ID" sz="1400" dirty="0">
                          <a:effectLst/>
                        </a:rPr>
                        <a:t>Kepuasan pasien</a:t>
                      </a:r>
                      <a:endParaRPr lang="en-US" sz="1200" dirty="0">
                        <a:solidFill>
                          <a:schemeClr val="tx1"/>
                        </a:solidFill>
                        <a:effectLst/>
                        <a:latin typeface="Times New Roman"/>
                        <a:ea typeface="Times New Roman"/>
                      </a:endParaRPr>
                    </a:p>
                  </a:txBody>
                  <a:tcPr marL="0" marR="0" marT="0" marB="0"/>
                </a:tc>
                <a:tc>
                  <a:txBody>
                    <a:bodyPr/>
                    <a:lstStyle/>
                    <a:p>
                      <a:pPr marL="66675" marR="113030">
                        <a:spcAft>
                          <a:spcPts val="0"/>
                        </a:spcAft>
                      </a:pPr>
                      <a:r>
                        <a:rPr lang="id-ID" sz="1400" dirty="0">
                          <a:effectLst/>
                        </a:rPr>
                        <a:t>Suatu tingkat perasaan pasien yang timbul sebagai akibat dari pelaksanaan model praktik kebidanan continuity of care yang diperolehnya setelah pasien membandingkan dengan apa yang diharapkannya.</a:t>
                      </a:r>
                      <a:endParaRPr lang="en-US" sz="1200" dirty="0">
                        <a:solidFill>
                          <a:schemeClr val="tx1"/>
                        </a:solidFill>
                        <a:effectLst/>
                        <a:latin typeface="Times New Roman"/>
                        <a:ea typeface="Times New Roman"/>
                      </a:endParaRPr>
                    </a:p>
                  </a:txBody>
                  <a:tcPr marL="0" marR="0" marT="0" marB="0"/>
                </a:tc>
                <a:tc>
                  <a:txBody>
                    <a:bodyPr/>
                    <a:lstStyle/>
                    <a:p>
                      <a:pPr marR="73660" algn="r">
                        <a:lnSpc>
                          <a:spcPts val="1340"/>
                        </a:lnSpc>
                        <a:spcAft>
                          <a:spcPts val="0"/>
                        </a:spcAft>
                      </a:pPr>
                      <a:r>
                        <a:rPr lang="id-ID" sz="1400" dirty="0">
                          <a:effectLst/>
                        </a:rPr>
                        <a:t>Kuesioner</a:t>
                      </a:r>
                      <a:endParaRPr lang="en-US" sz="1200" dirty="0">
                        <a:solidFill>
                          <a:schemeClr val="tx1"/>
                        </a:solidFill>
                        <a:effectLst/>
                        <a:latin typeface="Times New Roman"/>
                        <a:ea typeface="Times New Roman"/>
                      </a:endParaRPr>
                    </a:p>
                  </a:txBody>
                  <a:tcPr marL="0" marR="0" marT="0" marB="0"/>
                </a:tc>
                <a:tc>
                  <a:txBody>
                    <a:bodyPr/>
                    <a:lstStyle/>
                    <a:p>
                      <a:pPr marL="31115" marR="163830">
                        <a:lnSpc>
                          <a:spcPts val="1340"/>
                        </a:lnSpc>
                        <a:spcAft>
                          <a:spcPts val="0"/>
                        </a:spcAft>
                      </a:pPr>
                      <a:r>
                        <a:rPr lang="en-US" sz="1400">
                          <a:effectLst/>
                        </a:rPr>
                        <a:t>x</a:t>
                      </a:r>
                      <a:r>
                        <a:rPr lang="en-US" sz="1400">
                          <a:effectLst/>
                          <a:sym typeface="Symbol"/>
                        </a:rPr>
                        <a:t></a:t>
                      </a:r>
                      <a:r>
                        <a:rPr lang="en-US" sz="1400">
                          <a:effectLst/>
                        </a:rPr>
                        <a:t> nilai rata-rata = Puas</a:t>
                      </a:r>
                      <a:endParaRPr lang="en-US" sz="1200">
                        <a:effectLst/>
                      </a:endParaRPr>
                    </a:p>
                    <a:p>
                      <a:pPr marL="31115" marR="163830">
                        <a:lnSpc>
                          <a:spcPts val="1340"/>
                        </a:lnSpc>
                        <a:spcAft>
                          <a:spcPts val="0"/>
                        </a:spcAft>
                      </a:pPr>
                      <a:r>
                        <a:rPr lang="en-US" sz="1400">
                          <a:effectLst/>
                        </a:rPr>
                        <a:t> </a:t>
                      </a:r>
                      <a:endParaRPr lang="en-US" sz="1200">
                        <a:effectLst/>
                      </a:endParaRPr>
                    </a:p>
                    <a:p>
                      <a:pPr marL="31115" marR="163830">
                        <a:lnSpc>
                          <a:spcPts val="1340"/>
                        </a:lnSpc>
                        <a:spcAft>
                          <a:spcPts val="0"/>
                        </a:spcAft>
                      </a:pPr>
                      <a:r>
                        <a:rPr lang="en-US" sz="1400">
                          <a:effectLst/>
                        </a:rPr>
                        <a:t>x &lt; nilai rata-rata = Puas</a:t>
                      </a:r>
                      <a:endParaRPr lang="en-US" sz="1200">
                        <a:solidFill>
                          <a:schemeClr val="tx1"/>
                        </a:solidFill>
                        <a:effectLst/>
                        <a:latin typeface="Times New Roman"/>
                        <a:ea typeface="Times New Roman"/>
                      </a:endParaRPr>
                    </a:p>
                  </a:txBody>
                  <a:tcPr marL="0" marR="0" marT="0" marB="0"/>
                </a:tc>
                <a:tc>
                  <a:txBody>
                    <a:bodyPr/>
                    <a:lstStyle/>
                    <a:p>
                      <a:pPr marR="163830" algn="r">
                        <a:lnSpc>
                          <a:spcPts val="1340"/>
                        </a:lnSpc>
                        <a:spcAft>
                          <a:spcPts val="0"/>
                        </a:spcAft>
                      </a:pPr>
                      <a:r>
                        <a:rPr lang="id-ID" sz="1400" dirty="0">
                          <a:effectLst/>
                        </a:rPr>
                        <a:t>Ordinal</a:t>
                      </a:r>
                      <a:endParaRPr lang="en-US" sz="1200" dirty="0">
                        <a:solidFill>
                          <a:schemeClr val="tx1"/>
                        </a:solidFill>
                        <a:effectLst/>
                        <a:latin typeface="Times New Roman"/>
                        <a:ea typeface="Times New Roman"/>
                      </a:endParaRPr>
                    </a:p>
                  </a:txBody>
                  <a:tcPr marL="0" marR="0" marT="0" marB="0"/>
                </a:tc>
                <a:tc>
                  <a:txBody>
                    <a:bodyPr/>
                    <a:lstStyle/>
                    <a:p>
                      <a:pPr>
                        <a:spcAft>
                          <a:spcPts val="0"/>
                        </a:spcAft>
                      </a:pPr>
                      <a:r>
                        <a:rPr lang="en-US" sz="800">
                          <a:effectLst/>
                        </a:rPr>
                        <a:t> </a:t>
                      </a:r>
                      <a:endParaRPr lang="en-US" sz="800">
                        <a:effectLst/>
                        <a:latin typeface="Times New Roman"/>
                        <a:ea typeface="Times New Roman"/>
                      </a:endParaRPr>
                    </a:p>
                  </a:txBody>
                  <a:tcPr marL="0" marR="0" marT="0" marB="0" anchor="ctr"/>
                </a:tc>
              </a:tr>
              <a:tr h="1140392">
                <a:tc>
                  <a:txBody>
                    <a:bodyPr/>
                    <a:lstStyle/>
                    <a:p>
                      <a:pPr marL="66675">
                        <a:lnSpc>
                          <a:spcPts val="1340"/>
                        </a:lnSpc>
                        <a:spcAft>
                          <a:spcPts val="0"/>
                        </a:spcAft>
                      </a:pPr>
                      <a:r>
                        <a:rPr lang="id-ID" sz="1400">
                          <a:effectLst/>
                        </a:rPr>
                        <a:t>Mutu asuhan</a:t>
                      </a:r>
                      <a:endParaRPr lang="en-US" sz="1200">
                        <a:solidFill>
                          <a:schemeClr val="tx1"/>
                        </a:solidFill>
                        <a:effectLst/>
                        <a:latin typeface="Times New Roman"/>
                        <a:ea typeface="Times New Roman"/>
                      </a:endParaRPr>
                    </a:p>
                  </a:txBody>
                  <a:tcPr marL="0" marR="0" marT="0" marB="0"/>
                </a:tc>
                <a:tc>
                  <a:txBody>
                    <a:bodyPr/>
                    <a:lstStyle/>
                    <a:p>
                      <a:pPr marL="66675" marR="78740">
                        <a:spcAft>
                          <a:spcPts val="0"/>
                        </a:spcAft>
                      </a:pPr>
                      <a:r>
                        <a:rPr lang="id-ID" sz="1400" dirty="0">
                          <a:effectLst/>
                        </a:rPr>
                        <a:t>Tingkat dimana pelaksanaan model praktik kebidanan continuity of care kepada pasien ditingkatkan mendekati hasil yang diharapkan dan mengurangi faktor-faktor yang tidak diinginkan.</a:t>
                      </a:r>
                      <a:endParaRPr lang="en-US" sz="1200" dirty="0">
                        <a:solidFill>
                          <a:schemeClr val="tx1"/>
                        </a:solidFill>
                        <a:effectLst/>
                        <a:latin typeface="Times New Roman"/>
                        <a:ea typeface="Times New Roman"/>
                      </a:endParaRPr>
                    </a:p>
                  </a:txBody>
                  <a:tcPr marL="0" marR="0" marT="0" marB="0"/>
                </a:tc>
                <a:tc>
                  <a:txBody>
                    <a:bodyPr/>
                    <a:lstStyle/>
                    <a:p>
                      <a:pPr marR="73660" algn="r">
                        <a:lnSpc>
                          <a:spcPts val="1340"/>
                        </a:lnSpc>
                        <a:spcAft>
                          <a:spcPts val="0"/>
                        </a:spcAft>
                      </a:pPr>
                      <a:r>
                        <a:rPr lang="id-ID" sz="1400" dirty="0">
                          <a:effectLst/>
                        </a:rPr>
                        <a:t>Kuesioner</a:t>
                      </a:r>
                      <a:endParaRPr lang="en-US" sz="1200" dirty="0">
                        <a:solidFill>
                          <a:schemeClr val="tx1"/>
                        </a:solidFill>
                        <a:effectLst/>
                        <a:latin typeface="Times New Roman"/>
                        <a:ea typeface="Times New Roman"/>
                      </a:endParaRPr>
                    </a:p>
                  </a:txBody>
                  <a:tcPr marL="0" marR="0" marT="0" marB="0"/>
                </a:tc>
                <a:tc>
                  <a:txBody>
                    <a:bodyPr/>
                    <a:lstStyle/>
                    <a:p>
                      <a:pPr marL="31115" marR="163830">
                        <a:lnSpc>
                          <a:spcPts val="1340"/>
                        </a:lnSpc>
                        <a:spcAft>
                          <a:spcPts val="0"/>
                        </a:spcAft>
                      </a:pPr>
                      <a:r>
                        <a:rPr lang="en-US" sz="1400" dirty="0">
                          <a:effectLst/>
                        </a:rPr>
                        <a:t>x</a:t>
                      </a:r>
                      <a:r>
                        <a:rPr lang="en-US" sz="1400" dirty="0">
                          <a:effectLst/>
                          <a:sym typeface="Symbol"/>
                        </a:rPr>
                        <a:t></a:t>
                      </a:r>
                      <a:r>
                        <a:rPr lang="en-US" sz="1400" dirty="0">
                          <a:effectLst/>
                        </a:rPr>
                        <a:t> </a:t>
                      </a:r>
                      <a:r>
                        <a:rPr lang="en-US" sz="1400" dirty="0" err="1">
                          <a:effectLst/>
                        </a:rPr>
                        <a:t>nilai</a:t>
                      </a:r>
                      <a:r>
                        <a:rPr lang="en-US" sz="1400" dirty="0">
                          <a:effectLst/>
                        </a:rPr>
                        <a:t> rata-rata = </a:t>
                      </a:r>
                      <a:r>
                        <a:rPr lang="en-US" sz="1400" dirty="0" err="1">
                          <a:effectLst/>
                        </a:rPr>
                        <a:t>Baik</a:t>
                      </a:r>
                      <a:endParaRPr lang="en-US" sz="1200" dirty="0">
                        <a:effectLst/>
                      </a:endParaRPr>
                    </a:p>
                    <a:p>
                      <a:pPr marL="31115" marR="163830">
                        <a:lnSpc>
                          <a:spcPts val="1340"/>
                        </a:lnSpc>
                        <a:spcAft>
                          <a:spcPts val="0"/>
                        </a:spcAft>
                      </a:pPr>
                      <a:r>
                        <a:rPr lang="en-US" sz="1400" dirty="0">
                          <a:effectLst/>
                        </a:rPr>
                        <a:t> </a:t>
                      </a:r>
                      <a:endParaRPr lang="en-US" sz="1200" dirty="0">
                        <a:effectLst/>
                      </a:endParaRPr>
                    </a:p>
                    <a:p>
                      <a:pPr marL="31115" marR="163830">
                        <a:lnSpc>
                          <a:spcPts val="1340"/>
                        </a:lnSpc>
                        <a:spcAft>
                          <a:spcPts val="0"/>
                        </a:spcAft>
                      </a:pPr>
                      <a:r>
                        <a:rPr lang="en-US" sz="1400" dirty="0">
                          <a:effectLst/>
                        </a:rPr>
                        <a:t>x &lt; </a:t>
                      </a:r>
                      <a:r>
                        <a:rPr lang="en-US" sz="1400" dirty="0" err="1">
                          <a:effectLst/>
                        </a:rPr>
                        <a:t>nilai</a:t>
                      </a:r>
                      <a:r>
                        <a:rPr lang="en-US" sz="1400" dirty="0">
                          <a:effectLst/>
                        </a:rPr>
                        <a:t> rata-rata = </a:t>
                      </a:r>
                      <a:r>
                        <a:rPr lang="en-US" sz="1400" dirty="0" err="1">
                          <a:effectLst/>
                        </a:rPr>
                        <a:t>Kurang</a:t>
                      </a:r>
                      <a:r>
                        <a:rPr lang="en-US" sz="1400" dirty="0">
                          <a:effectLst/>
                        </a:rPr>
                        <a:t> </a:t>
                      </a:r>
                      <a:r>
                        <a:rPr lang="en-US" sz="1400" dirty="0" err="1">
                          <a:effectLst/>
                        </a:rPr>
                        <a:t>baik</a:t>
                      </a:r>
                      <a:endParaRPr lang="en-US" sz="1200" dirty="0">
                        <a:solidFill>
                          <a:schemeClr val="tx1"/>
                        </a:solidFill>
                        <a:effectLst/>
                        <a:latin typeface="Times New Roman"/>
                        <a:ea typeface="Times New Roman"/>
                      </a:endParaRPr>
                    </a:p>
                  </a:txBody>
                  <a:tcPr marL="0" marR="0" marT="0" marB="0"/>
                </a:tc>
                <a:tc>
                  <a:txBody>
                    <a:bodyPr/>
                    <a:lstStyle/>
                    <a:p>
                      <a:pPr marR="163830" algn="r">
                        <a:lnSpc>
                          <a:spcPts val="1340"/>
                        </a:lnSpc>
                        <a:spcAft>
                          <a:spcPts val="0"/>
                        </a:spcAft>
                      </a:pPr>
                      <a:r>
                        <a:rPr lang="id-ID" sz="1400" dirty="0">
                          <a:effectLst/>
                        </a:rPr>
                        <a:t>Ordinal</a:t>
                      </a:r>
                      <a:endParaRPr lang="en-US" sz="1200" dirty="0">
                        <a:solidFill>
                          <a:schemeClr val="tx1"/>
                        </a:solidFill>
                        <a:effectLst/>
                        <a:latin typeface="Times New Roman"/>
                        <a:ea typeface="Times New Roman"/>
                      </a:endParaRPr>
                    </a:p>
                  </a:txBody>
                  <a:tcPr marL="0" marR="0" marT="0" marB="0"/>
                </a:tc>
                <a:tc>
                  <a:txBody>
                    <a:bodyPr/>
                    <a:lstStyle/>
                    <a:p>
                      <a:pPr>
                        <a:spcAft>
                          <a:spcPts val="0"/>
                        </a:spcAft>
                      </a:pPr>
                      <a:r>
                        <a:rPr lang="en-US" sz="800">
                          <a:effectLst/>
                        </a:rPr>
                        <a:t> </a:t>
                      </a:r>
                      <a:endParaRPr lang="en-US" sz="800">
                        <a:effectLst/>
                        <a:latin typeface="Times New Roman"/>
                        <a:ea typeface="Times New Roman"/>
                      </a:endParaRPr>
                    </a:p>
                  </a:txBody>
                  <a:tcPr marL="0" marR="0" marT="0" marB="0" anchor="ctr"/>
                </a:tc>
              </a:tr>
              <a:tr h="198096">
                <a:tc gridSpan="6">
                  <a:txBody>
                    <a:bodyPr/>
                    <a:lstStyle/>
                    <a:p>
                      <a:pPr marR="163830">
                        <a:lnSpc>
                          <a:spcPts val="1340"/>
                        </a:lnSpc>
                        <a:spcAft>
                          <a:spcPts val="0"/>
                        </a:spcAft>
                      </a:pPr>
                      <a:r>
                        <a:rPr lang="id-ID" sz="1400" dirty="0">
                          <a:effectLst/>
                        </a:rPr>
                        <a:t>Variabel Independen ( Bebas )</a:t>
                      </a:r>
                      <a:endParaRPr lang="en-US" sz="1200" dirty="0">
                        <a:solidFill>
                          <a:schemeClr val="tx1"/>
                        </a:solidFill>
                        <a:effectLst/>
                        <a:latin typeface="Times New Roman"/>
                        <a:ea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568">
                <a:tc>
                  <a:txBody>
                    <a:bodyPr/>
                    <a:lstStyle/>
                    <a:p>
                      <a:pPr marL="66675" marR="177800">
                        <a:lnSpc>
                          <a:spcPct val="115000"/>
                        </a:lnSpc>
                        <a:spcAft>
                          <a:spcPts val="0"/>
                        </a:spcAft>
                      </a:pPr>
                      <a:r>
                        <a:rPr lang="id-ID" sz="1400">
                          <a:effectLst/>
                        </a:rPr>
                        <a:t>Pelaksanaan model praktik kebidanan continuity of care</a:t>
                      </a:r>
                      <a:endParaRPr lang="en-US" sz="1200">
                        <a:solidFill>
                          <a:schemeClr val="tx1"/>
                        </a:solidFill>
                        <a:effectLst/>
                        <a:latin typeface="Times New Roman"/>
                        <a:ea typeface="Times New Roman"/>
                      </a:endParaRPr>
                    </a:p>
                  </a:txBody>
                  <a:tcPr marL="0" marR="0" marT="0" marB="0"/>
                </a:tc>
                <a:tc>
                  <a:txBody>
                    <a:bodyPr/>
                    <a:lstStyle/>
                    <a:p>
                      <a:pPr marL="66675" marR="10795">
                        <a:lnSpc>
                          <a:spcPct val="115000"/>
                        </a:lnSpc>
                        <a:spcAft>
                          <a:spcPts val="0"/>
                        </a:spcAft>
                      </a:pPr>
                      <a:r>
                        <a:rPr lang="id-ID" sz="1400">
                          <a:effectLst/>
                        </a:rPr>
                        <a:t>Mahasiswa memberikan asuhan yang holistic dan berkesinambungan dimulai dari kehamilan, persalinan, nifas, BBL dan pelayanan KB.</a:t>
                      </a:r>
                      <a:endParaRPr lang="en-US" sz="1200">
                        <a:solidFill>
                          <a:schemeClr val="tx1"/>
                        </a:solidFill>
                        <a:effectLst/>
                        <a:latin typeface="Times New Roman"/>
                        <a:ea typeface="Times New Roman"/>
                      </a:endParaRPr>
                    </a:p>
                  </a:txBody>
                  <a:tcPr marL="0" marR="0" marT="0" marB="0"/>
                </a:tc>
                <a:tc>
                  <a:txBody>
                    <a:bodyPr/>
                    <a:lstStyle/>
                    <a:p>
                      <a:pPr marL="66675">
                        <a:lnSpc>
                          <a:spcPts val="1365"/>
                        </a:lnSpc>
                        <a:spcAft>
                          <a:spcPts val="0"/>
                        </a:spcAft>
                      </a:pPr>
                      <a:r>
                        <a:rPr lang="id-ID" sz="1400">
                          <a:effectLst/>
                        </a:rPr>
                        <a:t>Kuesioner</a:t>
                      </a:r>
                      <a:endParaRPr lang="en-US" sz="1200">
                        <a:solidFill>
                          <a:schemeClr val="tx1"/>
                        </a:solidFill>
                        <a:effectLst/>
                        <a:latin typeface="Times New Roman"/>
                        <a:ea typeface="Times New Roman"/>
                      </a:endParaRPr>
                    </a:p>
                  </a:txBody>
                  <a:tcPr marL="0" marR="0" marT="0" marB="0"/>
                </a:tc>
                <a:tc>
                  <a:txBody>
                    <a:bodyPr/>
                    <a:lstStyle/>
                    <a:p>
                      <a:pPr>
                        <a:lnSpc>
                          <a:spcPts val="1365"/>
                        </a:lnSpc>
                        <a:spcAft>
                          <a:spcPts val="0"/>
                        </a:spcAft>
                      </a:pPr>
                      <a:r>
                        <a:rPr lang="en-US" sz="1400">
                          <a:effectLst/>
                        </a:rPr>
                        <a:t>Terlaksana</a:t>
                      </a:r>
                      <a:endParaRPr lang="en-US" sz="1200">
                        <a:effectLst/>
                      </a:endParaRPr>
                    </a:p>
                    <a:p>
                      <a:pPr>
                        <a:lnSpc>
                          <a:spcPts val="1365"/>
                        </a:lnSpc>
                        <a:spcAft>
                          <a:spcPts val="0"/>
                        </a:spcAft>
                      </a:pPr>
                      <a:r>
                        <a:rPr lang="en-US" sz="1400">
                          <a:effectLst/>
                        </a:rPr>
                        <a:t>Tidak terlaksana</a:t>
                      </a:r>
                      <a:endParaRPr lang="en-US" sz="1200">
                        <a:solidFill>
                          <a:schemeClr val="tx1"/>
                        </a:solidFill>
                        <a:effectLst/>
                        <a:latin typeface="Times New Roman"/>
                        <a:ea typeface="Times New Roman"/>
                      </a:endParaRPr>
                    </a:p>
                  </a:txBody>
                  <a:tcPr marL="0" marR="0" marT="0" marB="0"/>
                </a:tc>
                <a:tc>
                  <a:txBody>
                    <a:bodyPr/>
                    <a:lstStyle/>
                    <a:p>
                      <a:pPr marL="139700">
                        <a:lnSpc>
                          <a:spcPts val="1365"/>
                        </a:lnSpc>
                        <a:spcAft>
                          <a:spcPts val="0"/>
                        </a:spcAft>
                      </a:pPr>
                      <a:r>
                        <a:rPr lang="id-ID" sz="1400" dirty="0">
                          <a:effectLst/>
                        </a:rPr>
                        <a:t>Nominal</a:t>
                      </a:r>
                      <a:endParaRPr lang="en-US" sz="1200" dirty="0">
                        <a:solidFill>
                          <a:schemeClr val="tx1"/>
                        </a:solidFill>
                        <a:effectLst/>
                        <a:latin typeface="Times New Roman"/>
                        <a:ea typeface="Times New Roman"/>
                      </a:endParaRPr>
                    </a:p>
                  </a:txBody>
                  <a:tcPr marL="0" marR="0" marT="0" marB="0"/>
                </a:tc>
                <a:tc>
                  <a:txBody>
                    <a:bodyPr/>
                    <a:lstStyle/>
                    <a:p>
                      <a:pPr>
                        <a:spcAft>
                          <a:spcPts val="0"/>
                        </a:spcAft>
                      </a:pPr>
                      <a:r>
                        <a:rPr lang="en-US" sz="800" dirty="0">
                          <a:effectLst/>
                        </a:rPr>
                        <a:t> </a:t>
                      </a:r>
                      <a:endParaRPr lang="en-US" sz="8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4118902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202356" y="1161319"/>
            <a:ext cx="2306693" cy="409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en-US" b="1" dirty="0" err="1" smtClean="0"/>
              <a:t>Alur</a:t>
            </a:r>
            <a:r>
              <a:rPr lang="en-US" b="1" dirty="0" smtClean="0"/>
              <a:t> </a:t>
            </a:r>
            <a:r>
              <a:rPr lang="en-US" b="1" dirty="0" err="1" smtClean="0"/>
              <a:t>Penelitian</a:t>
            </a:r>
            <a:endParaRPr lang="en-US" b="1" dirty="0"/>
          </a:p>
        </p:txBody>
      </p:sp>
      <p:sp>
        <p:nvSpPr>
          <p:cNvPr id="21" name="Rectangle 20"/>
          <p:cNvSpPr/>
          <p:nvPr/>
        </p:nvSpPr>
        <p:spPr>
          <a:xfrm>
            <a:off x="158750" y="481353"/>
            <a:ext cx="6277865" cy="679966"/>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316113" y="286481"/>
            <a:ext cx="4385874" cy="650196"/>
            <a:chOff x="195435" y="2504217"/>
            <a:chExt cx="4385874" cy="650196"/>
          </a:xfrm>
        </p:grpSpPr>
        <p:sp>
          <p:nvSpPr>
            <p:cNvPr id="23" name="Rounded Rectangle 22"/>
            <p:cNvSpPr/>
            <p:nvPr/>
          </p:nvSpPr>
          <p:spPr>
            <a:xfrm>
              <a:off x="195435" y="2504217"/>
              <a:ext cx="4385874" cy="650196"/>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5"/>
            <p:cNvSpPr/>
            <p:nvPr/>
          </p:nvSpPr>
          <p:spPr>
            <a:xfrm>
              <a:off x="227175" y="2535957"/>
              <a:ext cx="4322394" cy="586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3. Metode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p:cNvGrpSpPr>
            <a:grpSpLocks/>
          </p:cNvGrpSpPr>
          <p:nvPr/>
        </p:nvGrpSpPr>
        <p:grpSpPr bwMode="auto">
          <a:xfrm>
            <a:off x="1972767" y="1652270"/>
            <a:ext cx="5394960" cy="4129405"/>
            <a:chOff x="1550" y="300"/>
            <a:chExt cx="8496" cy="6503"/>
          </a:xfrm>
        </p:grpSpPr>
        <p:sp>
          <p:nvSpPr>
            <p:cNvPr id="19" name="Freeform 18"/>
            <p:cNvSpPr>
              <a:spLocks/>
            </p:cNvSpPr>
            <p:nvPr/>
          </p:nvSpPr>
          <p:spPr bwMode="auto">
            <a:xfrm>
              <a:off x="1550" y="1558"/>
              <a:ext cx="3766" cy="1124"/>
            </a:xfrm>
            <a:custGeom>
              <a:avLst/>
              <a:gdLst>
                <a:gd name="T0" fmla="+- 0 5316 1551"/>
                <a:gd name="T1" fmla="*/ T0 w 3766"/>
                <a:gd name="T2" fmla="+- 0 1558 1558"/>
                <a:gd name="T3" fmla="*/ 1558 h 1124"/>
                <a:gd name="T4" fmla="+- 0 5306 1551"/>
                <a:gd name="T5" fmla="*/ T4 w 3766"/>
                <a:gd name="T6" fmla="+- 0 1558 1558"/>
                <a:gd name="T7" fmla="*/ 1558 h 1124"/>
                <a:gd name="T8" fmla="+- 0 5306 1551"/>
                <a:gd name="T9" fmla="*/ T8 w 3766"/>
                <a:gd name="T10" fmla="+- 0 1568 1558"/>
                <a:gd name="T11" fmla="*/ 1568 h 1124"/>
                <a:gd name="T12" fmla="+- 0 5306 1551"/>
                <a:gd name="T13" fmla="*/ T12 w 3766"/>
                <a:gd name="T14" fmla="+- 0 2672 1558"/>
                <a:gd name="T15" fmla="*/ 2672 h 1124"/>
                <a:gd name="T16" fmla="+- 0 1560 1551"/>
                <a:gd name="T17" fmla="*/ T16 w 3766"/>
                <a:gd name="T18" fmla="+- 0 2672 1558"/>
                <a:gd name="T19" fmla="*/ 2672 h 1124"/>
                <a:gd name="T20" fmla="+- 0 1560 1551"/>
                <a:gd name="T21" fmla="*/ T20 w 3766"/>
                <a:gd name="T22" fmla="+- 0 1568 1558"/>
                <a:gd name="T23" fmla="*/ 1568 h 1124"/>
                <a:gd name="T24" fmla="+- 0 5306 1551"/>
                <a:gd name="T25" fmla="*/ T24 w 3766"/>
                <a:gd name="T26" fmla="+- 0 1568 1558"/>
                <a:gd name="T27" fmla="*/ 1568 h 1124"/>
                <a:gd name="T28" fmla="+- 0 5306 1551"/>
                <a:gd name="T29" fmla="*/ T28 w 3766"/>
                <a:gd name="T30" fmla="+- 0 1558 1558"/>
                <a:gd name="T31" fmla="*/ 1558 h 1124"/>
                <a:gd name="T32" fmla="+- 0 1560 1551"/>
                <a:gd name="T33" fmla="*/ T32 w 3766"/>
                <a:gd name="T34" fmla="+- 0 1558 1558"/>
                <a:gd name="T35" fmla="*/ 1558 h 1124"/>
                <a:gd name="T36" fmla="+- 0 1551 1551"/>
                <a:gd name="T37" fmla="*/ T36 w 3766"/>
                <a:gd name="T38" fmla="+- 0 1558 1558"/>
                <a:gd name="T39" fmla="*/ 1558 h 1124"/>
                <a:gd name="T40" fmla="+- 0 1551 1551"/>
                <a:gd name="T41" fmla="*/ T40 w 3766"/>
                <a:gd name="T42" fmla="+- 0 2682 1558"/>
                <a:gd name="T43" fmla="*/ 2682 h 1124"/>
                <a:gd name="T44" fmla="+- 0 1560 1551"/>
                <a:gd name="T45" fmla="*/ T44 w 3766"/>
                <a:gd name="T46" fmla="+- 0 2682 1558"/>
                <a:gd name="T47" fmla="*/ 2682 h 1124"/>
                <a:gd name="T48" fmla="+- 0 5306 1551"/>
                <a:gd name="T49" fmla="*/ T48 w 3766"/>
                <a:gd name="T50" fmla="+- 0 2682 1558"/>
                <a:gd name="T51" fmla="*/ 2682 h 1124"/>
                <a:gd name="T52" fmla="+- 0 5316 1551"/>
                <a:gd name="T53" fmla="*/ T52 w 3766"/>
                <a:gd name="T54" fmla="+- 0 2682 1558"/>
                <a:gd name="T55" fmla="*/ 2682 h 1124"/>
                <a:gd name="T56" fmla="+- 0 5316 1551"/>
                <a:gd name="T57" fmla="*/ T56 w 3766"/>
                <a:gd name="T58" fmla="+- 0 1558 1558"/>
                <a:gd name="T59" fmla="*/ 1558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766" h="1124">
                  <a:moveTo>
                    <a:pt x="3765" y="0"/>
                  </a:moveTo>
                  <a:lnTo>
                    <a:pt x="3755" y="0"/>
                  </a:lnTo>
                  <a:lnTo>
                    <a:pt x="3755" y="10"/>
                  </a:lnTo>
                  <a:lnTo>
                    <a:pt x="3755" y="1114"/>
                  </a:lnTo>
                  <a:lnTo>
                    <a:pt x="9" y="1114"/>
                  </a:lnTo>
                  <a:lnTo>
                    <a:pt x="9" y="10"/>
                  </a:lnTo>
                  <a:lnTo>
                    <a:pt x="3755" y="10"/>
                  </a:lnTo>
                  <a:lnTo>
                    <a:pt x="3755" y="0"/>
                  </a:lnTo>
                  <a:lnTo>
                    <a:pt x="9" y="0"/>
                  </a:lnTo>
                  <a:lnTo>
                    <a:pt x="0" y="0"/>
                  </a:lnTo>
                  <a:lnTo>
                    <a:pt x="0" y="1124"/>
                  </a:lnTo>
                  <a:lnTo>
                    <a:pt x="9" y="1124"/>
                  </a:lnTo>
                  <a:lnTo>
                    <a:pt x="3755" y="1124"/>
                  </a:lnTo>
                  <a:lnTo>
                    <a:pt x="3765" y="1124"/>
                  </a:lnTo>
                  <a:lnTo>
                    <a:pt x="37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AutoShape 28"/>
            <p:cNvSpPr>
              <a:spLocks/>
            </p:cNvSpPr>
            <p:nvPr/>
          </p:nvSpPr>
          <p:spPr bwMode="auto">
            <a:xfrm>
              <a:off x="3436" y="1161"/>
              <a:ext cx="190" cy="1883"/>
            </a:xfrm>
            <a:custGeom>
              <a:avLst/>
              <a:gdLst>
                <a:gd name="T0" fmla="+- 0 3556 3436"/>
                <a:gd name="T1" fmla="*/ T0 w 190"/>
                <a:gd name="T2" fmla="+- 0 1462 1162"/>
                <a:gd name="T3" fmla="*/ 1462 h 1883"/>
                <a:gd name="T4" fmla="+- 0 3504 3436"/>
                <a:gd name="T5" fmla="*/ T4 w 190"/>
                <a:gd name="T6" fmla="+- 0 1462 1162"/>
                <a:gd name="T7" fmla="*/ 1462 h 1883"/>
                <a:gd name="T8" fmla="+- 0 3504 3436"/>
                <a:gd name="T9" fmla="*/ T8 w 190"/>
                <a:gd name="T10" fmla="+- 0 1162 1162"/>
                <a:gd name="T11" fmla="*/ 1162 h 1883"/>
                <a:gd name="T12" fmla="+- 0 3489 3436"/>
                <a:gd name="T13" fmla="*/ T12 w 190"/>
                <a:gd name="T14" fmla="+- 0 1162 1162"/>
                <a:gd name="T15" fmla="*/ 1162 h 1883"/>
                <a:gd name="T16" fmla="+- 0 3489 3436"/>
                <a:gd name="T17" fmla="*/ T16 w 190"/>
                <a:gd name="T18" fmla="+- 0 1462 1162"/>
                <a:gd name="T19" fmla="*/ 1462 h 1883"/>
                <a:gd name="T20" fmla="+- 0 3436 3436"/>
                <a:gd name="T21" fmla="*/ T20 w 190"/>
                <a:gd name="T22" fmla="+- 0 1462 1162"/>
                <a:gd name="T23" fmla="*/ 1462 h 1883"/>
                <a:gd name="T24" fmla="+- 0 3496 3436"/>
                <a:gd name="T25" fmla="*/ T24 w 190"/>
                <a:gd name="T26" fmla="+- 0 1582 1162"/>
                <a:gd name="T27" fmla="*/ 1582 h 1883"/>
                <a:gd name="T28" fmla="+- 0 3546 3436"/>
                <a:gd name="T29" fmla="*/ T28 w 190"/>
                <a:gd name="T30" fmla="+- 0 1482 1162"/>
                <a:gd name="T31" fmla="*/ 1482 h 1883"/>
                <a:gd name="T32" fmla="+- 0 3556 3436"/>
                <a:gd name="T33" fmla="*/ T32 w 190"/>
                <a:gd name="T34" fmla="+- 0 1462 1162"/>
                <a:gd name="T35" fmla="*/ 1462 h 1883"/>
                <a:gd name="T36" fmla="+- 0 3626 3436"/>
                <a:gd name="T37" fmla="*/ T36 w 190"/>
                <a:gd name="T38" fmla="+- 0 2925 1162"/>
                <a:gd name="T39" fmla="*/ 2925 h 1883"/>
                <a:gd name="T40" fmla="+- 0 3574 3436"/>
                <a:gd name="T41" fmla="*/ T40 w 190"/>
                <a:gd name="T42" fmla="+- 0 2925 1162"/>
                <a:gd name="T43" fmla="*/ 2925 h 1883"/>
                <a:gd name="T44" fmla="+- 0 3574 3436"/>
                <a:gd name="T45" fmla="*/ T44 w 190"/>
                <a:gd name="T46" fmla="+- 0 2625 1162"/>
                <a:gd name="T47" fmla="*/ 2625 h 1883"/>
                <a:gd name="T48" fmla="+- 0 3559 3436"/>
                <a:gd name="T49" fmla="*/ T48 w 190"/>
                <a:gd name="T50" fmla="+- 0 2625 1162"/>
                <a:gd name="T51" fmla="*/ 2625 h 1883"/>
                <a:gd name="T52" fmla="+- 0 3559 3436"/>
                <a:gd name="T53" fmla="*/ T52 w 190"/>
                <a:gd name="T54" fmla="+- 0 2925 1162"/>
                <a:gd name="T55" fmla="*/ 2925 h 1883"/>
                <a:gd name="T56" fmla="+- 0 3506 3436"/>
                <a:gd name="T57" fmla="*/ T56 w 190"/>
                <a:gd name="T58" fmla="+- 0 2925 1162"/>
                <a:gd name="T59" fmla="*/ 2925 h 1883"/>
                <a:gd name="T60" fmla="+- 0 3566 3436"/>
                <a:gd name="T61" fmla="*/ T60 w 190"/>
                <a:gd name="T62" fmla="+- 0 3045 1162"/>
                <a:gd name="T63" fmla="*/ 3045 h 1883"/>
                <a:gd name="T64" fmla="+- 0 3616 3436"/>
                <a:gd name="T65" fmla="*/ T64 w 190"/>
                <a:gd name="T66" fmla="+- 0 2945 1162"/>
                <a:gd name="T67" fmla="*/ 2945 h 1883"/>
                <a:gd name="T68" fmla="+- 0 3626 3436"/>
                <a:gd name="T69" fmla="*/ T68 w 190"/>
                <a:gd name="T70" fmla="+- 0 2925 1162"/>
                <a:gd name="T71" fmla="*/ 2925 h 1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90" h="1883">
                  <a:moveTo>
                    <a:pt x="120" y="300"/>
                  </a:moveTo>
                  <a:lnTo>
                    <a:pt x="68" y="300"/>
                  </a:lnTo>
                  <a:lnTo>
                    <a:pt x="68" y="0"/>
                  </a:lnTo>
                  <a:lnTo>
                    <a:pt x="53" y="0"/>
                  </a:lnTo>
                  <a:lnTo>
                    <a:pt x="53" y="300"/>
                  </a:lnTo>
                  <a:lnTo>
                    <a:pt x="0" y="300"/>
                  </a:lnTo>
                  <a:lnTo>
                    <a:pt x="60" y="420"/>
                  </a:lnTo>
                  <a:lnTo>
                    <a:pt x="110" y="320"/>
                  </a:lnTo>
                  <a:lnTo>
                    <a:pt x="120" y="300"/>
                  </a:lnTo>
                  <a:close/>
                  <a:moveTo>
                    <a:pt x="190" y="1763"/>
                  </a:moveTo>
                  <a:lnTo>
                    <a:pt x="138" y="1763"/>
                  </a:lnTo>
                  <a:lnTo>
                    <a:pt x="138" y="1463"/>
                  </a:lnTo>
                  <a:lnTo>
                    <a:pt x="123" y="1463"/>
                  </a:lnTo>
                  <a:lnTo>
                    <a:pt x="123" y="1763"/>
                  </a:lnTo>
                  <a:lnTo>
                    <a:pt x="70" y="1763"/>
                  </a:lnTo>
                  <a:lnTo>
                    <a:pt x="130" y="1883"/>
                  </a:lnTo>
                  <a:lnTo>
                    <a:pt x="180" y="1783"/>
                  </a:lnTo>
                  <a:lnTo>
                    <a:pt x="190" y="17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 y="4044"/>
              <a:ext cx="367" cy="35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a:spLocks noChangeArrowheads="1"/>
            </p:cNvSpPr>
            <p:nvPr/>
          </p:nvSpPr>
          <p:spPr bwMode="auto">
            <a:xfrm>
              <a:off x="7275" y="3319"/>
              <a:ext cx="216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7" name="AutoShape 25"/>
            <p:cNvSpPr>
              <a:spLocks/>
            </p:cNvSpPr>
            <p:nvPr/>
          </p:nvSpPr>
          <p:spPr bwMode="auto">
            <a:xfrm>
              <a:off x="4941" y="1695"/>
              <a:ext cx="3960" cy="4009"/>
            </a:xfrm>
            <a:custGeom>
              <a:avLst/>
              <a:gdLst>
                <a:gd name="T0" fmla="+- 0 8361 4941"/>
                <a:gd name="T1" fmla="*/ T0 w 3960"/>
                <a:gd name="T2" fmla="+- 0 1696 1696"/>
                <a:gd name="T3" fmla="*/ 1696 h 4009"/>
                <a:gd name="T4" fmla="+- 0 4941 4941"/>
                <a:gd name="T5" fmla="*/ T4 w 3960"/>
                <a:gd name="T6" fmla="+- 0 3496 1696"/>
                <a:gd name="T7" fmla="*/ 3496 h 4009"/>
                <a:gd name="T8" fmla="+- 0 6560 4941"/>
                <a:gd name="T9" fmla="*/ T8 w 3960"/>
                <a:gd name="T10" fmla="+- 0 2596 1696"/>
                <a:gd name="T11" fmla="*/ 2596 h 4009"/>
                <a:gd name="T12" fmla="+- 0 6199 4941"/>
                <a:gd name="T13" fmla="*/ T12 w 3960"/>
                <a:gd name="T14" fmla="+- 0 4404 1696"/>
                <a:gd name="T15" fmla="*/ 4404 h 4009"/>
                <a:gd name="T16" fmla="+- 0 8000 4941"/>
                <a:gd name="T17" fmla="*/ T16 w 3960"/>
                <a:gd name="T18" fmla="+- 0 1875 1696"/>
                <a:gd name="T19" fmla="*/ 1875 h 4009"/>
                <a:gd name="T20" fmla="+- 0 7639 4941"/>
                <a:gd name="T21" fmla="*/ T20 w 3960"/>
                <a:gd name="T22" fmla="+- 0 3304 1696"/>
                <a:gd name="T23" fmla="*/ 3304 h 4009"/>
                <a:gd name="T24" fmla="+- 0 6921 4941"/>
                <a:gd name="T25" fmla="*/ T24 w 3960"/>
                <a:gd name="T26" fmla="+- 0 2416 1696"/>
                <a:gd name="T27" fmla="*/ 2416 h 4009"/>
                <a:gd name="T28" fmla="+- 0 5301 4941"/>
                <a:gd name="T29" fmla="*/ T28 w 3960"/>
                <a:gd name="T30" fmla="+- 0 2056 1696"/>
                <a:gd name="T31" fmla="*/ 2056 h 4009"/>
                <a:gd name="T32" fmla="+- 0 7991 4941"/>
                <a:gd name="T33" fmla="*/ T32 w 3960"/>
                <a:gd name="T34" fmla="+- 0 5704 1696"/>
                <a:gd name="T35" fmla="*/ 5704 h 4009"/>
                <a:gd name="T36" fmla="+- 0 8901 4941"/>
                <a:gd name="T37" fmla="*/ T36 w 3960"/>
                <a:gd name="T38" fmla="+- 0 4040 1696"/>
                <a:gd name="T39" fmla="*/ 4040 h 40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960" h="4009">
                  <a:moveTo>
                    <a:pt x="3420" y="0"/>
                  </a:moveTo>
                  <a:lnTo>
                    <a:pt x="0" y="1800"/>
                  </a:lnTo>
                  <a:moveTo>
                    <a:pt x="1619" y="900"/>
                  </a:moveTo>
                  <a:lnTo>
                    <a:pt x="1258" y="2708"/>
                  </a:lnTo>
                  <a:moveTo>
                    <a:pt x="3059" y="179"/>
                  </a:moveTo>
                  <a:lnTo>
                    <a:pt x="2698" y="1608"/>
                  </a:lnTo>
                  <a:moveTo>
                    <a:pt x="1980" y="720"/>
                  </a:moveTo>
                  <a:lnTo>
                    <a:pt x="360" y="360"/>
                  </a:lnTo>
                  <a:moveTo>
                    <a:pt x="3050" y="4008"/>
                  </a:moveTo>
                  <a:lnTo>
                    <a:pt x="3960" y="234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8" name="Text Box 24"/>
            <p:cNvSpPr txBox="1">
              <a:spLocks noChangeArrowheads="1"/>
            </p:cNvSpPr>
            <p:nvPr/>
          </p:nvSpPr>
          <p:spPr bwMode="auto">
            <a:xfrm>
              <a:off x="1781" y="1182"/>
              <a:ext cx="3535"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indent="-1905" algn="ctr">
                <a:spcAft>
                  <a:spcPts val="0"/>
                </a:spcAft>
              </a:pPr>
              <a:endParaRPr lang="en-US" sz="1200" dirty="0" smtClean="0">
                <a:effectLst/>
                <a:latin typeface="Times New Roman"/>
                <a:ea typeface="Times New Roman"/>
              </a:endParaRPr>
            </a:p>
            <a:p>
              <a:pPr marR="11430" indent="-1905" algn="ctr">
                <a:spcAft>
                  <a:spcPts val="0"/>
                </a:spcAft>
              </a:pPr>
              <a:r>
                <a:rPr lang="id-ID" sz="1200" dirty="0" smtClean="0">
                  <a:effectLst/>
                  <a:latin typeface="Times New Roman"/>
                  <a:ea typeface="Times New Roman"/>
                </a:rPr>
                <a:t>Memberikan </a:t>
              </a:r>
              <a:r>
                <a:rPr lang="id-ID" sz="1200" dirty="0">
                  <a:effectLst/>
                  <a:latin typeface="Times New Roman"/>
                  <a:ea typeface="Times New Roman"/>
                </a:rPr>
                <a:t>penjelasan pada enumerator yang membantu penelitian ini tentang tata cara dan bagaimana prosedur penelitian</a:t>
              </a:r>
              <a:endParaRPr lang="en-US" sz="1100" dirty="0">
                <a:effectLst/>
                <a:latin typeface="Times New Roman"/>
                <a:ea typeface="Times New Roman"/>
              </a:endParaRPr>
            </a:p>
          </p:txBody>
        </p:sp>
        <p:sp>
          <p:nvSpPr>
            <p:cNvPr id="29" name="Text Box 23"/>
            <p:cNvSpPr txBox="1">
              <a:spLocks noChangeArrowheads="1"/>
            </p:cNvSpPr>
            <p:nvPr/>
          </p:nvSpPr>
          <p:spPr bwMode="auto">
            <a:xfrm>
              <a:off x="7640" y="3404"/>
              <a:ext cx="1455"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4460" marR="1905" indent="-125095">
                <a:lnSpc>
                  <a:spcPct val="98000"/>
                </a:lnSpc>
                <a:spcAft>
                  <a:spcPts val="0"/>
                </a:spcAft>
              </a:pPr>
              <a:r>
                <a:rPr lang="id-ID" sz="1200">
                  <a:effectLst/>
                  <a:latin typeface="Times New Roman"/>
                  <a:ea typeface="Times New Roman"/>
                </a:rPr>
                <a:t>Mengolah data Kuantitatif</a:t>
              </a:r>
              <a:endParaRPr lang="en-US" sz="1100">
                <a:effectLst/>
                <a:latin typeface="Times New Roman"/>
                <a:ea typeface="Times New Roman"/>
              </a:endParaRPr>
            </a:p>
          </p:txBody>
        </p:sp>
        <p:sp>
          <p:nvSpPr>
            <p:cNvPr id="30" name="Text Box 22"/>
            <p:cNvSpPr txBox="1">
              <a:spLocks noChangeArrowheads="1"/>
            </p:cNvSpPr>
            <p:nvPr/>
          </p:nvSpPr>
          <p:spPr bwMode="auto">
            <a:xfrm>
              <a:off x="7282" y="5719"/>
              <a:ext cx="2160" cy="10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3980" marR="167640">
                <a:lnSpc>
                  <a:spcPct val="101000"/>
                </a:lnSpc>
                <a:spcBef>
                  <a:spcPts val="580"/>
                </a:spcBef>
                <a:spcAft>
                  <a:spcPts val="0"/>
                </a:spcAft>
              </a:pPr>
              <a:r>
                <a:rPr lang="id-ID" sz="1200" dirty="0">
                  <a:effectLst/>
                  <a:latin typeface="Times New Roman"/>
                  <a:ea typeface="Times New Roman"/>
                </a:rPr>
                <a:t>Pengambilan data kualitatif melalui wawancara</a:t>
              </a:r>
              <a:endParaRPr lang="en-US" sz="1100" dirty="0">
                <a:effectLst/>
                <a:latin typeface="Times New Roman"/>
                <a:ea typeface="Times New Roman"/>
              </a:endParaRPr>
            </a:p>
          </p:txBody>
        </p:sp>
        <p:sp>
          <p:nvSpPr>
            <p:cNvPr id="31" name="Text Box 21"/>
            <p:cNvSpPr txBox="1">
              <a:spLocks noChangeArrowheads="1"/>
            </p:cNvSpPr>
            <p:nvPr/>
          </p:nvSpPr>
          <p:spPr bwMode="auto">
            <a:xfrm>
              <a:off x="1593" y="4448"/>
              <a:ext cx="6135" cy="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10590" marR="203835" indent="-698500">
                <a:lnSpc>
                  <a:spcPct val="102000"/>
                </a:lnSpc>
                <a:spcBef>
                  <a:spcPts val="330"/>
                </a:spcBef>
                <a:spcAft>
                  <a:spcPts val="0"/>
                </a:spcAft>
              </a:pPr>
              <a:r>
                <a:rPr lang="id-ID" sz="1200">
                  <a:effectLst/>
                  <a:latin typeface="Times New Roman"/>
                  <a:ea typeface="Times New Roman"/>
                </a:rPr>
                <a:t>Pelaksanaan model praktik kebidanan </a:t>
              </a:r>
              <a:r>
                <a:rPr lang="id-ID" sz="1200" i="1">
                  <a:effectLst/>
                  <a:latin typeface="Times New Roman"/>
                  <a:ea typeface="Times New Roman"/>
                </a:rPr>
                <a:t>continuity of care</a:t>
              </a:r>
              <a:r>
                <a:rPr lang="id-ID" sz="1200">
                  <a:effectLst/>
                  <a:latin typeface="Times New Roman"/>
                  <a:ea typeface="Times New Roman"/>
                </a:rPr>
                <a:t>, kepuasan pasien dan mutu asuhan</a:t>
              </a:r>
              <a:endParaRPr lang="en-US" sz="1100">
                <a:effectLst/>
                <a:latin typeface="Times New Roman"/>
                <a:ea typeface="Times New Roman"/>
              </a:endParaRPr>
            </a:p>
          </p:txBody>
        </p:sp>
        <p:sp>
          <p:nvSpPr>
            <p:cNvPr id="32" name="Text Box 20"/>
            <p:cNvSpPr txBox="1">
              <a:spLocks noChangeArrowheads="1"/>
            </p:cNvSpPr>
            <p:nvPr/>
          </p:nvSpPr>
          <p:spPr bwMode="auto">
            <a:xfrm>
              <a:off x="2414" y="3133"/>
              <a:ext cx="2421" cy="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465455" marR="349250" indent="-104140">
                <a:lnSpc>
                  <a:spcPct val="105000"/>
                </a:lnSpc>
                <a:spcBef>
                  <a:spcPts val="495"/>
                </a:spcBef>
                <a:spcAft>
                  <a:spcPts val="0"/>
                </a:spcAft>
              </a:pPr>
              <a:r>
                <a:rPr lang="id-ID" sz="1200">
                  <a:effectLst/>
                  <a:latin typeface="Times New Roman"/>
                  <a:ea typeface="Times New Roman"/>
                </a:rPr>
                <a:t>Membagikan kuesioner</a:t>
              </a:r>
              <a:endParaRPr lang="en-US" sz="1100">
                <a:effectLst/>
                <a:latin typeface="Times New Roman"/>
                <a:ea typeface="Times New Roman"/>
              </a:endParaRPr>
            </a:p>
          </p:txBody>
        </p:sp>
        <p:sp>
          <p:nvSpPr>
            <p:cNvPr id="33" name="Text Box 19"/>
            <p:cNvSpPr txBox="1">
              <a:spLocks noChangeArrowheads="1"/>
            </p:cNvSpPr>
            <p:nvPr/>
          </p:nvSpPr>
          <p:spPr bwMode="auto">
            <a:xfrm>
              <a:off x="6632" y="643"/>
              <a:ext cx="3414" cy="1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69545" marR="168910" algn="ctr">
                <a:lnSpc>
                  <a:spcPct val="101000"/>
                </a:lnSpc>
                <a:spcBef>
                  <a:spcPts val="560"/>
                </a:spcBef>
                <a:spcAft>
                  <a:spcPts val="0"/>
                </a:spcAft>
              </a:pPr>
              <a:r>
                <a:rPr lang="id-ID" sz="1200" dirty="0">
                  <a:effectLst/>
                  <a:latin typeface="Times New Roman"/>
                  <a:ea typeface="Times New Roman"/>
                </a:rPr>
                <a:t>PMB di Sumatera Barat yang telah menjalin kerjasama dengan Universitas Andalas</a:t>
              </a:r>
              <a:endParaRPr lang="en-US" sz="1100" dirty="0">
                <a:effectLst/>
                <a:latin typeface="Times New Roman"/>
                <a:ea typeface="Times New Roman"/>
              </a:endParaRPr>
            </a:p>
          </p:txBody>
        </p:sp>
        <p:sp>
          <p:nvSpPr>
            <p:cNvPr id="34" name="Text Box 18"/>
            <p:cNvSpPr txBox="1">
              <a:spLocks noChangeArrowheads="1"/>
            </p:cNvSpPr>
            <p:nvPr/>
          </p:nvSpPr>
          <p:spPr bwMode="auto">
            <a:xfrm>
              <a:off x="1555" y="300"/>
              <a:ext cx="3756" cy="841"/>
            </a:xfrm>
            <a:prstGeom prst="rect">
              <a:avLst/>
            </a:prstGeom>
            <a:noFill/>
            <a:ln w="609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51230" indent="-835660">
                <a:lnSpc>
                  <a:spcPct val="100000"/>
                </a:lnSpc>
                <a:spcAft>
                  <a:spcPts val="0"/>
                </a:spcAft>
              </a:pPr>
              <a:r>
                <a:rPr lang="id-ID" sz="1200" dirty="0">
                  <a:effectLst/>
                  <a:latin typeface="Times New Roman"/>
                  <a:ea typeface="Times New Roman"/>
                </a:rPr>
                <a:t>Permohonan  izin penelitian kepada Litbang</a:t>
              </a:r>
              <a:endParaRPr lang="en-US" sz="1100" dirty="0">
                <a:effectLst/>
                <a:latin typeface="Times New Roman"/>
                <a:ea typeface="Times New Roman"/>
              </a:endParaRPr>
            </a:p>
          </p:txBody>
        </p:sp>
      </p:grpSp>
      <p:grpSp>
        <p:nvGrpSpPr>
          <p:cNvPr id="35" name="Group 34"/>
          <p:cNvGrpSpPr>
            <a:grpSpLocks/>
          </p:cNvGrpSpPr>
          <p:nvPr/>
        </p:nvGrpSpPr>
        <p:grpSpPr bwMode="auto">
          <a:xfrm>
            <a:off x="376694" y="4512628"/>
            <a:ext cx="3201670" cy="2282190"/>
            <a:chOff x="1766" y="-4377"/>
            <a:chExt cx="5042" cy="3594"/>
          </a:xfrm>
        </p:grpSpPr>
        <p:sp>
          <p:nvSpPr>
            <p:cNvPr id="36" name="AutoShape 13"/>
            <p:cNvSpPr>
              <a:spLocks/>
            </p:cNvSpPr>
            <p:nvPr/>
          </p:nvSpPr>
          <p:spPr bwMode="auto">
            <a:xfrm>
              <a:off x="3925" y="-3835"/>
              <a:ext cx="739" cy="2699"/>
            </a:xfrm>
            <a:custGeom>
              <a:avLst/>
              <a:gdLst>
                <a:gd name="T0" fmla="+- 0 4664 3925"/>
                <a:gd name="T1" fmla="*/ T0 w 739"/>
                <a:gd name="T2" fmla="+- 0 -2382 -3835"/>
                <a:gd name="T3" fmla="*/ -2382 h 2699"/>
                <a:gd name="T4" fmla="+- 0 3933 3925"/>
                <a:gd name="T5" fmla="*/ T4 w 739"/>
                <a:gd name="T6" fmla="+- 0 -3835 -3835"/>
                <a:gd name="T7" fmla="*/ -3835 h 2699"/>
                <a:gd name="T8" fmla="+- 0 4643 3925"/>
                <a:gd name="T9" fmla="*/ T8 w 739"/>
                <a:gd name="T10" fmla="+- 0 -2405 -3835"/>
                <a:gd name="T11" fmla="*/ -2405 h 2699"/>
                <a:gd name="T12" fmla="+- 0 3932 3925"/>
                <a:gd name="T13" fmla="*/ T12 w 739"/>
                <a:gd name="T14" fmla="+- 0 -1136 -3835"/>
                <a:gd name="T15" fmla="*/ -1136 h 2699"/>
                <a:gd name="T16" fmla="+- 0 4645 3925"/>
                <a:gd name="T17" fmla="*/ T16 w 739"/>
                <a:gd name="T18" fmla="+- 0 -2481 -3835"/>
                <a:gd name="T19" fmla="*/ -2481 h 2699"/>
                <a:gd name="T20" fmla="+- 0 3925 3925"/>
                <a:gd name="T21" fmla="*/ T20 w 739"/>
                <a:gd name="T22" fmla="+- 0 -2481 -3835"/>
                <a:gd name="T23" fmla="*/ -2481 h 2699"/>
              </a:gdLst>
              <a:ahLst/>
              <a:cxnLst>
                <a:cxn ang="0">
                  <a:pos x="T1" y="T3"/>
                </a:cxn>
                <a:cxn ang="0">
                  <a:pos x="T5" y="T7"/>
                </a:cxn>
                <a:cxn ang="0">
                  <a:pos x="T9" y="T11"/>
                </a:cxn>
                <a:cxn ang="0">
                  <a:pos x="T13" y="T15"/>
                </a:cxn>
                <a:cxn ang="0">
                  <a:pos x="T17" y="T19"/>
                </a:cxn>
                <a:cxn ang="0">
                  <a:pos x="T21" y="T23"/>
                </a:cxn>
              </a:cxnLst>
              <a:rect l="0" t="0" r="r" b="b"/>
              <a:pathLst>
                <a:path w="739" h="2699">
                  <a:moveTo>
                    <a:pt x="739" y="1453"/>
                  </a:moveTo>
                  <a:lnTo>
                    <a:pt x="8" y="0"/>
                  </a:lnTo>
                  <a:moveTo>
                    <a:pt x="718" y="1430"/>
                  </a:moveTo>
                  <a:lnTo>
                    <a:pt x="7" y="2699"/>
                  </a:lnTo>
                  <a:moveTo>
                    <a:pt x="720" y="1354"/>
                  </a:moveTo>
                  <a:lnTo>
                    <a:pt x="0" y="135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4648" y="-2753"/>
              <a:ext cx="216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96215">
                <a:spcBef>
                  <a:spcPts val="1125"/>
                </a:spcBef>
                <a:spcAft>
                  <a:spcPts val="0"/>
                </a:spcAft>
              </a:pPr>
              <a:r>
                <a:rPr lang="id-ID" sz="1200">
                  <a:effectLst/>
                  <a:latin typeface="Times New Roman"/>
                  <a:ea typeface="Times New Roman"/>
                </a:rPr>
                <a:t>Hasil Penelitian</a:t>
              </a:r>
              <a:endParaRPr lang="en-US" sz="1100">
                <a:effectLst/>
                <a:latin typeface="Times New Roman"/>
                <a:ea typeface="Times New Roman"/>
              </a:endParaRPr>
            </a:p>
          </p:txBody>
        </p:sp>
        <p:sp>
          <p:nvSpPr>
            <p:cNvPr id="38" name="Text Box 11"/>
            <p:cNvSpPr txBox="1">
              <a:spLocks noChangeArrowheads="1"/>
            </p:cNvSpPr>
            <p:nvPr/>
          </p:nvSpPr>
          <p:spPr bwMode="auto">
            <a:xfrm>
              <a:off x="1769" y="-2753"/>
              <a:ext cx="216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77495" indent="-70485">
                <a:lnSpc>
                  <a:spcPct val="98000"/>
                </a:lnSpc>
                <a:spcBef>
                  <a:spcPts val="320"/>
                </a:spcBef>
                <a:spcAft>
                  <a:spcPts val="0"/>
                </a:spcAft>
              </a:pPr>
              <a:r>
                <a:rPr lang="id-ID" sz="1200">
                  <a:effectLst/>
                  <a:latin typeface="Times New Roman"/>
                  <a:ea typeface="Times New Roman"/>
                </a:rPr>
                <a:t>Jurnal Nasional Terakreditasi</a:t>
              </a:r>
              <a:endParaRPr lang="en-US" sz="1100">
                <a:effectLst/>
                <a:latin typeface="Times New Roman"/>
                <a:ea typeface="Times New Roman"/>
              </a:endParaRPr>
            </a:p>
          </p:txBody>
        </p:sp>
        <p:sp>
          <p:nvSpPr>
            <p:cNvPr id="39" name="Text Box 10"/>
            <p:cNvSpPr txBox="1">
              <a:spLocks noChangeArrowheads="1"/>
            </p:cNvSpPr>
            <p:nvPr/>
          </p:nvSpPr>
          <p:spPr bwMode="auto">
            <a:xfrm>
              <a:off x="1766" y="-1503"/>
              <a:ext cx="2160"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82575" marR="271145" indent="213360">
                <a:lnSpc>
                  <a:spcPct val="100000"/>
                </a:lnSpc>
                <a:spcBef>
                  <a:spcPts val="330"/>
                </a:spcBef>
                <a:spcAft>
                  <a:spcPts val="0"/>
                </a:spcAft>
              </a:pPr>
              <a:r>
                <a:rPr lang="id-ID" sz="1200">
                  <a:effectLst/>
                  <a:latin typeface="Times New Roman"/>
                  <a:ea typeface="Times New Roman"/>
                </a:rPr>
                <a:t>Jurnal Internasional</a:t>
              </a:r>
              <a:endParaRPr lang="en-US" sz="1100">
                <a:effectLst/>
                <a:latin typeface="Times New Roman"/>
                <a:ea typeface="Times New Roman"/>
              </a:endParaRPr>
            </a:p>
          </p:txBody>
        </p:sp>
        <p:sp>
          <p:nvSpPr>
            <p:cNvPr id="40" name="Text Box 9"/>
            <p:cNvSpPr txBox="1">
              <a:spLocks noChangeArrowheads="1"/>
            </p:cNvSpPr>
            <p:nvPr/>
          </p:nvSpPr>
          <p:spPr bwMode="auto">
            <a:xfrm>
              <a:off x="1768" y="-4377"/>
              <a:ext cx="2160" cy="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Bef>
                  <a:spcPts val="40"/>
                </a:spcBef>
                <a:spcAft>
                  <a:spcPts val="0"/>
                </a:spcAft>
              </a:pPr>
              <a:r>
                <a:rPr lang="id-ID" sz="1450" b="1" dirty="0">
                  <a:effectLst/>
                  <a:latin typeface="Times New Roman"/>
                  <a:ea typeface="Times New Roman"/>
                </a:rPr>
                <a:t> </a:t>
              </a:r>
              <a:endParaRPr lang="en-US" sz="1100" dirty="0">
                <a:effectLst/>
                <a:latin typeface="Times New Roman"/>
                <a:ea typeface="Times New Roman"/>
              </a:endParaRPr>
            </a:p>
            <a:p>
              <a:pPr marL="448310" marR="452120" algn="ctr">
                <a:spcAft>
                  <a:spcPts val="0"/>
                </a:spcAft>
              </a:pPr>
              <a:r>
                <a:rPr lang="id-ID" sz="1200" dirty="0">
                  <a:effectLst/>
                  <a:latin typeface="Times New Roman"/>
                  <a:ea typeface="Times New Roman"/>
                </a:rPr>
                <a:t>HaKI</a:t>
              </a:r>
              <a:endParaRPr lang="en-US" sz="1100" dirty="0">
                <a:effectLst/>
                <a:latin typeface="Times New Roman"/>
                <a:ea typeface="Times New Roman"/>
              </a:endParaRPr>
            </a:p>
            <a:p>
              <a:pPr marL="452120" marR="452120" algn="ctr">
                <a:spcBef>
                  <a:spcPts val="35"/>
                </a:spcBef>
                <a:spcAft>
                  <a:spcPts val="0"/>
                </a:spcAft>
              </a:pPr>
              <a:r>
                <a:rPr lang="id-ID" sz="1200" dirty="0">
                  <a:effectLst/>
                  <a:latin typeface="Times New Roman"/>
                  <a:ea typeface="Times New Roman"/>
                </a:rPr>
                <a:t>(Buku)</a:t>
              </a:r>
              <a:endParaRPr lang="en-US" sz="1100" dirty="0">
                <a:effectLst/>
                <a:latin typeface="Times New Roman"/>
                <a:ea typeface="Times New Roman"/>
              </a:endParaRPr>
            </a:p>
          </p:txBody>
        </p:sp>
      </p:grpSp>
      <p:sp>
        <p:nvSpPr>
          <p:cNvPr id="41" name="Text Box 30"/>
          <p:cNvSpPr txBox="1">
            <a:spLocks noChangeArrowheads="1"/>
          </p:cNvSpPr>
          <p:nvPr/>
        </p:nvSpPr>
        <p:spPr bwMode="auto">
          <a:xfrm>
            <a:off x="5622569" y="6113463"/>
            <a:ext cx="13716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83845">
              <a:spcBef>
                <a:spcPts val="355"/>
              </a:spcBef>
              <a:spcAft>
                <a:spcPts val="0"/>
              </a:spcAft>
            </a:pPr>
            <a:r>
              <a:rPr lang="id-ID" sz="1200">
                <a:effectLst/>
                <a:latin typeface="Times New Roman"/>
                <a:ea typeface="Times New Roman"/>
              </a:rPr>
              <a:t>Analisis data</a:t>
            </a:r>
            <a:endParaRPr lang="en-US" sz="1200">
              <a:effectLst/>
              <a:latin typeface="Times New Roman"/>
              <a:ea typeface="Times New Roman"/>
            </a:endParaRPr>
          </a:p>
        </p:txBody>
      </p:sp>
      <p:grpSp>
        <p:nvGrpSpPr>
          <p:cNvPr id="42" name="Group 41"/>
          <p:cNvGrpSpPr>
            <a:grpSpLocks/>
          </p:cNvGrpSpPr>
          <p:nvPr/>
        </p:nvGrpSpPr>
        <p:grpSpPr bwMode="auto">
          <a:xfrm>
            <a:off x="6260287" y="5855653"/>
            <a:ext cx="76200" cy="257810"/>
            <a:chOff x="0" y="0"/>
            <a:chExt cx="120" cy="406"/>
          </a:xfrm>
        </p:grpSpPr>
        <p:sp>
          <p:nvSpPr>
            <p:cNvPr id="43" name="AutoShape 16"/>
            <p:cNvSpPr>
              <a:spLocks/>
            </p:cNvSpPr>
            <p:nvPr/>
          </p:nvSpPr>
          <p:spPr bwMode="auto">
            <a:xfrm>
              <a:off x="0" y="0"/>
              <a:ext cx="120" cy="406"/>
            </a:xfrm>
            <a:custGeom>
              <a:avLst/>
              <a:gdLst>
                <a:gd name="T0" fmla="*/ 52 w 120"/>
                <a:gd name="T1" fmla="*/ 285 h 406"/>
                <a:gd name="T2" fmla="*/ 0 w 120"/>
                <a:gd name="T3" fmla="*/ 287 h 406"/>
                <a:gd name="T4" fmla="*/ 64 w 120"/>
                <a:gd name="T5" fmla="*/ 405 h 406"/>
                <a:gd name="T6" fmla="*/ 110 w 120"/>
                <a:gd name="T7" fmla="*/ 306 h 406"/>
                <a:gd name="T8" fmla="*/ 53 w 120"/>
                <a:gd name="T9" fmla="*/ 306 h 406"/>
                <a:gd name="T10" fmla="*/ 52 w 120"/>
                <a:gd name="T11" fmla="*/ 285 h 406"/>
                <a:gd name="T12" fmla="*/ 67 w 120"/>
                <a:gd name="T13" fmla="*/ 285 h 406"/>
                <a:gd name="T14" fmla="*/ 52 w 120"/>
                <a:gd name="T15" fmla="*/ 285 h 406"/>
                <a:gd name="T16" fmla="*/ 53 w 120"/>
                <a:gd name="T17" fmla="*/ 306 h 406"/>
                <a:gd name="T18" fmla="*/ 68 w 120"/>
                <a:gd name="T19" fmla="*/ 305 h 406"/>
                <a:gd name="T20" fmla="*/ 67 w 120"/>
                <a:gd name="T21" fmla="*/ 285 h 406"/>
                <a:gd name="T22" fmla="*/ 120 w 120"/>
                <a:gd name="T23" fmla="*/ 283 h 406"/>
                <a:gd name="T24" fmla="*/ 67 w 120"/>
                <a:gd name="T25" fmla="*/ 285 h 406"/>
                <a:gd name="T26" fmla="*/ 68 w 120"/>
                <a:gd name="T27" fmla="*/ 305 h 406"/>
                <a:gd name="T28" fmla="*/ 53 w 120"/>
                <a:gd name="T29" fmla="*/ 306 h 406"/>
                <a:gd name="T30" fmla="*/ 110 w 120"/>
                <a:gd name="T31" fmla="*/ 306 h 406"/>
                <a:gd name="T32" fmla="*/ 120 w 120"/>
                <a:gd name="T33" fmla="*/ 283 h 406"/>
                <a:gd name="T34" fmla="*/ 57 w 120"/>
                <a:gd name="T35" fmla="*/ 0 h 406"/>
                <a:gd name="T36" fmla="*/ 42 w 120"/>
                <a:gd name="T37" fmla="*/ 0 h 406"/>
                <a:gd name="T38" fmla="*/ 52 w 120"/>
                <a:gd name="T39" fmla="*/ 285 h 406"/>
                <a:gd name="T40" fmla="*/ 67 w 120"/>
                <a:gd name="T41" fmla="*/ 285 h 406"/>
                <a:gd name="T42" fmla="*/ 57 w 120"/>
                <a:gd name="T4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406">
                  <a:moveTo>
                    <a:pt x="52" y="285"/>
                  </a:moveTo>
                  <a:lnTo>
                    <a:pt x="0" y="287"/>
                  </a:lnTo>
                  <a:lnTo>
                    <a:pt x="64" y="405"/>
                  </a:lnTo>
                  <a:lnTo>
                    <a:pt x="110" y="306"/>
                  </a:lnTo>
                  <a:lnTo>
                    <a:pt x="53" y="306"/>
                  </a:lnTo>
                  <a:lnTo>
                    <a:pt x="52" y="285"/>
                  </a:lnTo>
                  <a:close/>
                  <a:moveTo>
                    <a:pt x="67" y="285"/>
                  </a:moveTo>
                  <a:lnTo>
                    <a:pt x="52" y="285"/>
                  </a:lnTo>
                  <a:lnTo>
                    <a:pt x="53" y="306"/>
                  </a:lnTo>
                  <a:lnTo>
                    <a:pt x="68" y="305"/>
                  </a:lnTo>
                  <a:lnTo>
                    <a:pt x="67" y="285"/>
                  </a:lnTo>
                  <a:close/>
                  <a:moveTo>
                    <a:pt x="120" y="283"/>
                  </a:moveTo>
                  <a:lnTo>
                    <a:pt x="67" y="285"/>
                  </a:lnTo>
                  <a:lnTo>
                    <a:pt x="68" y="305"/>
                  </a:lnTo>
                  <a:lnTo>
                    <a:pt x="53" y="306"/>
                  </a:lnTo>
                  <a:lnTo>
                    <a:pt x="110" y="306"/>
                  </a:lnTo>
                  <a:lnTo>
                    <a:pt x="120" y="283"/>
                  </a:lnTo>
                  <a:close/>
                  <a:moveTo>
                    <a:pt x="57" y="0"/>
                  </a:moveTo>
                  <a:lnTo>
                    <a:pt x="42" y="0"/>
                  </a:lnTo>
                  <a:lnTo>
                    <a:pt x="52" y="285"/>
                  </a:lnTo>
                  <a:lnTo>
                    <a:pt x="67" y="285"/>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9" name="Straight Arrow Connector 8"/>
          <p:cNvCxnSpPr/>
          <p:nvPr/>
        </p:nvCxnSpPr>
        <p:spPr>
          <a:xfrm flipH="1" flipV="1">
            <a:off x="3721100" y="5855653"/>
            <a:ext cx="1765300" cy="486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748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202356" y="1330325"/>
            <a:ext cx="2306693" cy="409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lvl="1"/>
            <a:r>
              <a:rPr lang="en-US" b="1" dirty="0" err="1" smtClean="0"/>
              <a:t>Jadwal</a:t>
            </a:r>
            <a:r>
              <a:rPr lang="en-US" b="1" dirty="0" smtClean="0"/>
              <a:t> </a:t>
            </a:r>
            <a:r>
              <a:rPr lang="en-US" b="1" dirty="0" err="1" smtClean="0"/>
              <a:t>Penelitian</a:t>
            </a:r>
            <a:endParaRPr lang="en-US" b="1" dirty="0"/>
          </a:p>
        </p:txBody>
      </p:sp>
      <p:sp>
        <p:nvSpPr>
          <p:cNvPr id="21" name="Rectangle 20"/>
          <p:cNvSpPr/>
          <p:nvPr/>
        </p:nvSpPr>
        <p:spPr>
          <a:xfrm>
            <a:off x="158750" y="481353"/>
            <a:ext cx="6277865" cy="679966"/>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316113" y="286481"/>
            <a:ext cx="4385874" cy="650196"/>
            <a:chOff x="195435" y="2504217"/>
            <a:chExt cx="4385874" cy="650196"/>
          </a:xfrm>
        </p:grpSpPr>
        <p:sp>
          <p:nvSpPr>
            <p:cNvPr id="23" name="Rounded Rectangle 22"/>
            <p:cNvSpPr/>
            <p:nvPr/>
          </p:nvSpPr>
          <p:spPr>
            <a:xfrm>
              <a:off x="195435" y="2504217"/>
              <a:ext cx="4385874" cy="650196"/>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5"/>
            <p:cNvSpPr/>
            <p:nvPr/>
          </p:nvSpPr>
          <p:spPr>
            <a:xfrm>
              <a:off x="227175" y="2535957"/>
              <a:ext cx="4322394" cy="586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3. Metode Penelitian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313890325"/>
              </p:ext>
            </p:extLst>
          </p:nvPr>
        </p:nvGraphicFramePr>
        <p:xfrm>
          <a:off x="347853" y="2315816"/>
          <a:ext cx="8372475" cy="4270352"/>
        </p:xfrm>
        <a:graphic>
          <a:graphicData uri="http://schemas.openxmlformats.org/drawingml/2006/table">
            <a:tbl>
              <a:tblPr firstRow="1" firstCol="1" lastRow="1" lastCol="1" bandRow="1" bandCol="1">
                <a:tableStyleId>{5C22544A-7EE6-4342-B048-85BDC9FD1C3A}</a:tableStyleId>
              </a:tblPr>
              <a:tblGrid>
                <a:gridCol w="515192"/>
                <a:gridCol w="3312467"/>
                <a:gridCol w="515192"/>
                <a:gridCol w="514587"/>
                <a:gridCol w="514587"/>
                <a:gridCol w="599848"/>
                <a:gridCol w="599848"/>
                <a:gridCol w="600453"/>
                <a:gridCol w="600453"/>
                <a:gridCol w="599848"/>
              </a:tblGrid>
              <a:tr h="376880">
                <a:tc rowSpan="2">
                  <a:txBody>
                    <a:bodyPr/>
                    <a:lstStyle/>
                    <a:p>
                      <a:pPr>
                        <a:spcBef>
                          <a:spcPts val="10"/>
                        </a:spcBef>
                        <a:spcAft>
                          <a:spcPts val="0"/>
                        </a:spcAft>
                      </a:pPr>
                      <a:r>
                        <a:rPr lang="id-ID" sz="1400" dirty="0">
                          <a:solidFill>
                            <a:schemeClr val="tx1"/>
                          </a:solidFill>
                          <a:effectLst/>
                        </a:rPr>
                        <a:t> </a:t>
                      </a:r>
                      <a:endParaRPr lang="en-US" sz="1400" dirty="0">
                        <a:solidFill>
                          <a:schemeClr val="tx1"/>
                        </a:solidFill>
                        <a:effectLst/>
                      </a:endParaRPr>
                    </a:p>
                    <a:p>
                      <a:pPr marL="53975">
                        <a:spcBef>
                          <a:spcPts val="5"/>
                        </a:spcBef>
                        <a:spcAft>
                          <a:spcPts val="0"/>
                        </a:spcAft>
                      </a:pPr>
                      <a:r>
                        <a:rPr lang="id-ID" sz="1600" dirty="0">
                          <a:solidFill>
                            <a:schemeClr val="tx1"/>
                          </a:solidFill>
                          <a:effectLst/>
                        </a:rPr>
                        <a:t>No</a:t>
                      </a:r>
                      <a:endParaRPr lang="en-US" sz="1400" dirty="0">
                        <a:solidFill>
                          <a:schemeClr val="tx1"/>
                        </a:solidFill>
                        <a:effectLst/>
                        <a:latin typeface="Times New Roman"/>
                        <a:ea typeface="Times New Roman"/>
                      </a:endParaRPr>
                    </a:p>
                  </a:txBody>
                  <a:tcPr marL="0" marR="0" marT="0" marB="0"/>
                </a:tc>
                <a:tc rowSpan="2">
                  <a:txBody>
                    <a:bodyPr/>
                    <a:lstStyle/>
                    <a:p>
                      <a:pPr>
                        <a:spcBef>
                          <a:spcPts val="10"/>
                        </a:spcBef>
                        <a:spcAft>
                          <a:spcPts val="0"/>
                        </a:spcAft>
                      </a:pPr>
                      <a:r>
                        <a:rPr lang="id-ID" sz="1400" dirty="0">
                          <a:solidFill>
                            <a:schemeClr val="tx1"/>
                          </a:solidFill>
                          <a:effectLst/>
                        </a:rPr>
                        <a:t> </a:t>
                      </a:r>
                      <a:endParaRPr lang="en-US" sz="1400" dirty="0">
                        <a:solidFill>
                          <a:schemeClr val="tx1"/>
                        </a:solidFill>
                        <a:effectLst/>
                      </a:endParaRPr>
                    </a:p>
                    <a:p>
                      <a:pPr marL="1238885" marR="1233805" algn="ctr">
                        <a:spcBef>
                          <a:spcPts val="5"/>
                        </a:spcBef>
                        <a:spcAft>
                          <a:spcPts val="0"/>
                        </a:spcAft>
                      </a:pPr>
                      <a:r>
                        <a:rPr lang="id-ID" sz="1600" dirty="0">
                          <a:solidFill>
                            <a:schemeClr val="tx1"/>
                          </a:solidFill>
                          <a:effectLst/>
                        </a:rPr>
                        <a:t>Jenis Kegiatan</a:t>
                      </a:r>
                      <a:endParaRPr lang="en-US" sz="1400" dirty="0">
                        <a:solidFill>
                          <a:schemeClr val="tx1"/>
                        </a:solidFill>
                        <a:effectLst/>
                        <a:latin typeface="Times New Roman"/>
                        <a:ea typeface="Times New Roman"/>
                      </a:endParaRPr>
                    </a:p>
                  </a:txBody>
                  <a:tcPr marL="0" marR="0" marT="0" marB="0"/>
                </a:tc>
                <a:tc gridSpan="8">
                  <a:txBody>
                    <a:bodyPr/>
                    <a:lstStyle/>
                    <a:p>
                      <a:pPr marR="83185" algn="ctr">
                        <a:spcBef>
                          <a:spcPts val="110"/>
                        </a:spcBef>
                        <a:spcAft>
                          <a:spcPts val="0"/>
                        </a:spcAft>
                      </a:pPr>
                      <a:r>
                        <a:rPr lang="en-US" sz="1600">
                          <a:solidFill>
                            <a:schemeClr val="tx1"/>
                          </a:solidFill>
                          <a:effectLst/>
                        </a:rPr>
                        <a:t>Bulan</a:t>
                      </a:r>
                      <a:endParaRPr lang="en-US" sz="1400">
                        <a:solidFill>
                          <a:schemeClr val="tx1"/>
                        </a:solidFill>
                        <a:effectLst/>
                        <a:latin typeface="Times New Roman"/>
                        <a:ea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512">
                <a:tc vMerge="1">
                  <a:txBody>
                    <a:bodyPr/>
                    <a:lstStyle/>
                    <a:p>
                      <a:endParaRPr lang="en-US"/>
                    </a:p>
                  </a:txBody>
                  <a:tcPr/>
                </a:tc>
                <a:tc vMerge="1">
                  <a:txBody>
                    <a:bodyPr/>
                    <a:lstStyle/>
                    <a:p>
                      <a:endParaRPr lang="en-US"/>
                    </a:p>
                  </a:txBody>
                  <a:tcPr/>
                </a:tc>
                <a:tc>
                  <a:txBody>
                    <a:bodyPr/>
                    <a:lstStyle/>
                    <a:p>
                      <a:pPr marL="8890" algn="ctr">
                        <a:spcBef>
                          <a:spcPts val="100"/>
                        </a:spcBef>
                        <a:spcAft>
                          <a:spcPts val="0"/>
                        </a:spcAft>
                      </a:pPr>
                      <a:r>
                        <a:rPr lang="id-ID" sz="1600">
                          <a:solidFill>
                            <a:schemeClr val="tx1"/>
                          </a:solidFill>
                          <a:effectLst/>
                        </a:rPr>
                        <a:t>4</a:t>
                      </a:r>
                      <a:endParaRPr lang="en-US" sz="1400">
                        <a:solidFill>
                          <a:schemeClr val="tx1"/>
                        </a:solidFill>
                        <a:effectLst/>
                        <a:latin typeface="Times New Roman"/>
                        <a:ea typeface="Times New Roman"/>
                      </a:endParaRPr>
                    </a:p>
                  </a:txBody>
                  <a:tcPr marL="0" marR="0" marT="0" marB="0"/>
                </a:tc>
                <a:tc>
                  <a:txBody>
                    <a:bodyPr/>
                    <a:lstStyle/>
                    <a:p>
                      <a:pPr marL="6350" algn="ctr">
                        <a:spcBef>
                          <a:spcPts val="100"/>
                        </a:spcBef>
                        <a:spcAft>
                          <a:spcPts val="0"/>
                        </a:spcAft>
                      </a:pPr>
                      <a:r>
                        <a:rPr lang="id-ID" sz="1600">
                          <a:solidFill>
                            <a:schemeClr val="tx1"/>
                          </a:solidFill>
                          <a:effectLst/>
                        </a:rPr>
                        <a:t>5</a:t>
                      </a:r>
                      <a:endParaRPr lang="en-US" sz="1400">
                        <a:solidFill>
                          <a:schemeClr val="tx1"/>
                        </a:solidFill>
                        <a:effectLst/>
                        <a:latin typeface="Times New Roman"/>
                        <a:ea typeface="Times New Roman"/>
                      </a:endParaRPr>
                    </a:p>
                  </a:txBody>
                  <a:tcPr marL="0" marR="0" marT="0" marB="0"/>
                </a:tc>
                <a:tc>
                  <a:txBody>
                    <a:bodyPr/>
                    <a:lstStyle/>
                    <a:p>
                      <a:pPr marL="5080" algn="ctr">
                        <a:spcBef>
                          <a:spcPts val="100"/>
                        </a:spcBef>
                        <a:spcAft>
                          <a:spcPts val="0"/>
                        </a:spcAft>
                      </a:pPr>
                      <a:r>
                        <a:rPr lang="id-ID" sz="1600">
                          <a:solidFill>
                            <a:schemeClr val="tx1"/>
                          </a:solidFill>
                          <a:effectLst/>
                        </a:rPr>
                        <a:t>6</a:t>
                      </a:r>
                      <a:endParaRPr lang="en-US" sz="1400">
                        <a:solidFill>
                          <a:schemeClr val="tx1"/>
                        </a:solidFill>
                        <a:effectLst/>
                        <a:latin typeface="Times New Roman"/>
                        <a:ea typeface="Times New Roman"/>
                      </a:endParaRPr>
                    </a:p>
                  </a:txBody>
                  <a:tcPr marL="0" marR="0" marT="0" marB="0"/>
                </a:tc>
                <a:tc>
                  <a:txBody>
                    <a:bodyPr/>
                    <a:lstStyle/>
                    <a:p>
                      <a:pPr marL="6985" algn="ctr">
                        <a:spcBef>
                          <a:spcPts val="100"/>
                        </a:spcBef>
                        <a:spcAft>
                          <a:spcPts val="0"/>
                        </a:spcAft>
                      </a:pPr>
                      <a:r>
                        <a:rPr lang="id-ID" sz="1600">
                          <a:solidFill>
                            <a:schemeClr val="tx1"/>
                          </a:solidFill>
                          <a:effectLst/>
                        </a:rPr>
                        <a:t>7</a:t>
                      </a:r>
                      <a:endParaRPr lang="en-US" sz="1400">
                        <a:solidFill>
                          <a:schemeClr val="tx1"/>
                        </a:solidFill>
                        <a:effectLst/>
                        <a:latin typeface="Times New Roman"/>
                        <a:ea typeface="Times New Roman"/>
                      </a:endParaRPr>
                    </a:p>
                  </a:txBody>
                  <a:tcPr marL="0" marR="0" marT="0" marB="0"/>
                </a:tc>
                <a:tc>
                  <a:txBody>
                    <a:bodyPr/>
                    <a:lstStyle/>
                    <a:p>
                      <a:pPr marL="3175" algn="ctr">
                        <a:spcBef>
                          <a:spcPts val="100"/>
                        </a:spcBef>
                        <a:spcAft>
                          <a:spcPts val="0"/>
                        </a:spcAft>
                      </a:pPr>
                      <a:r>
                        <a:rPr lang="id-ID" sz="1600">
                          <a:solidFill>
                            <a:schemeClr val="tx1"/>
                          </a:solidFill>
                          <a:effectLst/>
                        </a:rPr>
                        <a:t>8</a:t>
                      </a:r>
                      <a:endParaRPr lang="en-US" sz="1400">
                        <a:solidFill>
                          <a:schemeClr val="tx1"/>
                        </a:solidFill>
                        <a:effectLst/>
                        <a:latin typeface="Times New Roman"/>
                        <a:ea typeface="Times New Roman"/>
                      </a:endParaRPr>
                    </a:p>
                  </a:txBody>
                  <a:tcPr marL="0" marR="0" marT="0" marB="0"/>
                </a:tc>
                <a:tc>
                  <a:txBody>
                    <a:bodyPr/>
                    <a:lstStyle/>
                    <a:p>
                      <a:pPr marL="4445" algn="ctr">
                        <a:spcBef>
                          <a:spcPts val="100"/>
                        </a:spcBef>
                        <a:spcAft>
                          <a:spcPts val="0"/>
                        </a:spcAft>
                      </a:pPr>
                      <a:r>
                        <a:rPr lang="en-US" sz="1600">
                          <a:solidFill>
                            <a:schemeClr val="tx1"/>
                          </a:solidFill>
                          <a:effectLst/>
                        </a:rPr>
                        <a:t>9</a:t>
                      </a:r>
                      <a:endParaRPr lang="en-US" sz="1400">
                        <a:solidFill>
                          <a:schemeClr val="tx1"/>
                        </a:solidFill>
                        <a:effectLst/>
                        <a:latin typeface="Times New Roman"/>
                        <a:ea typeface="Times New Roman"/>
                      </a:endParaRPr>
                    </a:p>
                  </a:txBody>
                  <a:tcPr marL="0" marR="0" marT="0" marB="0"/>
                </a:tc>
                <a:tc>
                  <a:txBody>
                    <a:bodyPr/>
                    <a:lstStyle/>
                    <a:p>
                      <a:pPr marL="8255" algn="ctr">
                        <a:spcBef>
                          <a:spcPts val="100"/>
                        </a:spcBef>
                        <a:spcAft>
                          <a:spcPts val="0"/>
                        </a:spcAft>
                      </a:pPr>
                      <a:r>
                        <a:rPr lang="en-US" sz="1600">
                          <a:solidFill>
                            <a:schemeClr val="tx1"/>
                          </a:solidFill>
                          <a:effectLst/>
                        </a:rPr>
                        <a:t>10</a:t>
                      </a:r>
                      <a:endParaRPr lang="en-US" sz="1400">
                        <a:solidFill>
                          <a:schemeClr val="tx1"/>
                        </a:solidFill>
                        <a:effectLst/>
                        <a:latin typeface="Times New Roman"/>
                        <a:ea typeface="Times New Roman"/>
                      </a:endParaRPr>
                    </a:p>
                  </a:txBody>
                  <a:tcPr marL="0" marR="0" marT="0" marB="0"/>
                </a:tc>
                <a:tc>
                  <a:txBody>
                    <a:bodyPr/>
                    <a:lstStyle/>
                    <a:p>
                      <a:pPr marL="17780" algn="ctr">
                        <a:spcBef>
                          <a:spcPts val="100"/>
                        </a:spcBef>
                        <a:spcAft>
                          <a:spcPts val="0"/>
                        </a:spcAft>
                      </a:pPr>
                      <a:r>
                        <a:rPr lang="id-ID" sz="1600">
                          <a:solidFill>
                            <a:schemeClr val="tx1"/>
                          </a:solidFill>
                          <a:effectLst/>
                        </a:rPr>
                        <a:t>1</a:t>
                      </a:r>
                      <a:r>
                        <a:rPr lang="en-US" sz="1600">
                          <a:solidFill>
                            <a:schemeClr val="tx1"/>
                          </a:solidFill>
                          <a:effectLst/>
                        </a:rPr>
                        <a:t>1</a:t>
                      </a:r>
                      <a:endParaRPr lang="en-US" sz="1400">
                        <a:solidFill>
                          <a:schemeClr val="tx1"/>
                        </a:solidFill>
                        <a:effectLst/>
                        <a:latin typeface="Times New Roman"/>
                        <a:ea typeface="Times New Roman"/>
                      </a:endParaRPr>
                    </a:p>
                  </a:txBody>
                  <a:tcPr marL="0" marR="0" marT="0" marB="0"/>
                </a:tc>
              </a:tr>
              <a:tr h="378512">
                <a:tc>
                  <a:txBody>
                    <a:bodyPr/>
                    <a:lstStyle/>
                    <a:p>
                      <a:pPr marR="99695" algn="r">
                        <a:spcBef>
                          <a:spcPts val="100"/>
                        </a:spcBef>
                        <a:spcAft>
                          <a:spcPts val="0"/>
                        </a:spcAft>
                      </a:pPr>
                      <a:r>
                        <a:rPr lang="id-ID" sz="1600">
                          <a:solidFill>
                            <a:schemeClr val="tx1"/>
                          </a:solidFill>
                          <a:effectLst/>
                        </a:rPr>
                        <a:t>1</a:t>
                      </a:r>
                      <a:endParaRPr lang="en-US" sz="1400">
                        <a:solidFill>
                          <a:schemeClr val="tx1"/>
                        </a:solidFill>
                        <a:effectLst/>
                        <a:latin typeface="Times New Roman"/>
                        <a:ea typeface="Times New Roman"/>
                      </a:endParaRPr>
                    </a:p>
                  </a:txBody>
                  <a:tcPr marL="0" marR="0" marT="0" marB="0"/>
                </a:tc>
                <a:tc>
                  <a:txBody>
                    <a:bodyPr/>
                    <a:lstStyle/>
                    <a:p>
                      <a:pPr marL="19050">
                        <a:spcBef>
                          <a:spcPts val="100"/>
                        </a:spcBef>
                        <a:spcAft>
                          <a:spcPts val="0"/>
                        </a:spcAft>
                      </a:pPr>
                      <a:r>
                        <a:rPr lang="id-ID" sz="1600" dirty="0">
                          <a:solidFill>
                            <a:schemeClr val="tx1"/>
                          </a:solidFill>
                          <a:effectLst/>
                        </a:rPr>
                        <a:t>Pengumpulan dan pengembangan literatur</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8512">
                <a:tc>
                  <a:txBody>
                    <a:bodyPr/>
                    <a:lstStyle/>
                    <a:p>
                      <a:pPr marR="99695" algn="r">
                        <a:spcBef>
                          <a:spcPts val="75"/>
                        </a:spcBef>
                        <a:spcAft>
                          <a:spcPts val="0"/>
                        </a:spcAft>
                      </a:pPr>
                      <a:r>
                        <a:rPr lang="id-ID" sz="1600">
                          <a:solidFill>
                            <a:schemeClr val="tx1"/>
                          </a:solidFill>
                          <a:effectLst/>
                        </a:rPr>
                        <a:t>2</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dirty="0">
                          <a:solidFill>
                            <a:schemeClr val="tx1"/>
                          </a:solidFill>
                          <a:effectLst/>
                        </a:rPr>
                        <a:t>penyusunan instrumen</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9328">
                <a:tc>
                  <a:txBody>
                    <a:bodyPr/>
                    <a:lstStyle/>
                    <a:p>
                      <a:pPr marR="99695" algn="r">
                        <a:spcBef>
                          <a:spcPts val="75"/>
                        </a:spcBef>
                        <a:spcAft>
                          <a:spcPts val="0"/>
                        </a:spcAft>
                      </a:pPr>
                      <a:r>
                        <a:rPr lang="id-ID" sz="1600">
                          <a:solidFill>
                            <a:schemeClr val="tx1"/>
                          </a:solidFill>
                          <a:effectLst/>
                        </a:rPr>
                        <a:t>3</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a:solidFill>
                            <a:schemeClr val="tx1"/>
                          </a:solidFill>
                          <a:effectLst/>
                        </a:rPr>
                        <a:t>penetapan waktu wawancara</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8512">
                <a:tc>
                  <a:txBody>
                    <a:bodyPr/>
                    <a:lstStyle/>
                    <a:p>
                      <a:pPr marR="99695" algn="r">
                        <a:spcBef>
                          <a:spcPts val="75"/>
                        </a:spcBef>
                        <a:spcAft>
                          <a:spcPts val="0"/>
                        </a:spcAft>
                      </a:pPr>
                      <a:r>
                        <a:rPr lang="id-ID" sz="1600">
                          <a:solidFill>
                            <a:schemeClr val="tx1"/>
                          </a:solidFill>
                          <a:effectLst/>
                        </a:rPr>
                        <a:t>4</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a:solidFill>
                            <a:schemeClr val="tx1"/>
                          </a:solidFill>
                          <a:effectLst/>
                        </a:rPr>
                        <a:t>wawancara mendalam</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8512">
                <a:tc>
                  <a:txBody>
                    <a:bodyPr/>
                    <a:lstStyle/>
                    <a:p>
                      <a:pPr marR="99695" algn="r">
                        <a:spcBef>
                          <a:spcPts val="75"/>
                        </a:spcBef>
                        <a:spcAft>
                          <a:spcPts val="0"/>
                        </a:spcAft>
                      </a:pPr>
                      <a:r>
                        <a:rPr lang="id-ID" sz="1600">
                          <a:solidFill>
                            <a:schemeClr val="tx1"/>
                          </a:solidFill>
                          <a:effectLst/>
                        </a:rPr>
                        <a:t>5</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a:solidFill>
                            <a:schemeClr val="tx1"/>
                          </a:solidFill>
                          <a:effectLst/>
                        </a:rPr>
                        <a:t>Laporan Kemajuan dan Monitoring I</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8512">
                <a:tc>
                  <a:txBody>
                    <a:bodyPr/>
                    <a:lstStyle/>
                    <a:p>
                      <a:pPr marR="99695" algn="r">
                        <a:spcBef>
                          <a:spcPts val="75"/>
                        </a:spcBef>
                        <a:spcAft>
                          <a:spcPts val="0"/>
                        </a:spcAft>
                      </a:pPr>
                      <a:r>
                        <a:rPr lang="id-ID" sz="1600">
                          <a:solidFill>
                            <a:schemeClr val="tx1"/>
                          </a:solidFill>
                          <a:effectLst/>
                        </a:rPr>
                        <a:t>6</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a:solidFill>
                            <a:schemeClr val="tx1"/>
                          </a:solidFill>
                          <a:effectLst/>
                        </a:rPr>
                        <a:t>pengolahan data</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8512">
                <a:tc>
                  <a:txBody>
                    <a:bodyPr/>
                    <a:lstStyle/>
                    <a:p>
                      <a:pPr marR="99695" algn="r">
                        <a:spcBef>
                          <a:spcPts val="75"/>
                        </a:spcBef>
                        <a:spcAft>
                          <a:spcPts val="0"/>
                        </a:spcAft>
                      </a:pPr>
                      <a:r>
                        <a:rPr lang="id-ID" sz="1600">
                          <a:solidFill>
                            <a:schemeClr val="tx1"/>
                          </a:solidFill>
                          <a:effectLst/>
                        </a:rPr>
                        <a:t>7</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a:solidFill>
                            <a:schemeClr val="tx1"/>
                          </a:solidFill>
                          <a:effectLst/>
                        </a:rPr>
                        <a:t>Pengolahan Data</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r>
              <a:tr h="374433">
                <a:tc>
                  <a:txBody>
                    <a:bodyPr/>
                    <a:lstStyle/>
                    <a:p>
                      <a:pPr marR="99695" algn="r">
                        <a:spcBef>
                          <a:spcPts val="75"/>
                        </a:spcBef>
                        <a:spcAft>
                          <a:spcPts val="0"/>
                        </a:spcAft>
                      </a:pPr>
                      <a:r>
                        <a:rPr lang="id-ID" sz="1600">
                          <a:solidFill>
                            <a:schemeClr val="tx1"/>
                          </a:solidFill>
                          <a:effectLst/>
                        </a:rPr>
                        <a:t>8</a:t>
                      </a:r>
                      <a:endParaRPr lang="en-US" sz="1400">
                        <a:solidFill>
                          <a:schemeClr val="tx1"/>
                        </a:solidFill>
                        <a:effectLst/>
                        <a:latin typeface="Times New Roman"/>
                        <a:ea typeface="Times New Roman"/>
                      </a:endParaRPr>
                    </a:p>
                  </a:txBody>
                  <a:tcPr marL="0" marR="0" marT="0" marB="0"/>
                </a:tc>
                <a:tc>
                  <a:txBody>
                    <a:bodyPr/>
                    <a:lstStyle/>
                    <a:p>
                      <a:pPr marL="19050">
                        <a:spcBef>
                          <a:spcPts val="75"/>
                        </a:spcBef>
                        <a:spcAft>
                          <a:spcPts val="0"/>
                        </a:spcAft>
                      </a:pPr>
                      <a:r>
                        <a:rPr lang="id-ID" sz="1600">
                          <a:solidFill>
                            <a:schemeClr val="tx1"/>
                          </a:solidFill>
                          <a:effectLst/>
                        </a:rPr>
                        <a:t>Pembuatan Laporan Akhir</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tc>
              </a:tr>
              <a:tr h="380959">
                <a:tc>
                  <a:txBody>
                    <a:bodyPr/>
                    <a:lstStyle/>
                    <a:p>
                      <a:pPr marR="99695" algn="r">
                        <a:spcBef>
                          <a:spcPts val="100"/>
                        </a:spcBef>
                        <a:spcAft>
                          <a:spcPts val="0"/>
                        </a:spcAft>
                      </a:pPr>
                      <a:r>
                        <a:rPr lang="id-ID" sz="1600">
                          <a:solidFill>
                            <a:schemeClr val="tx1"/>
                          </a:solidFill>
                          <a:effectLst/>
                        </a:rPr>
                        <a:t>9</a:t>
                      </a:r>
                      <a:endParaRPr lang="en-US" sz="1400">
                        <a:solidFill>
                          <a:schemeClr val="tx1"/>
                        </a:solidFill>
                        <a:effectLst/>
                        <a:latin typeface="Times New Roman"/>
                        <a:ea typeface="Times New Roman"/>
                      </a:endParaRPr>
                    </a:p>
                  </a:txBody>
                  <a:tcPr marL="0" marR="0" marT="0" marB="0"/>
                </a:tc>
                <a:tc>
                  <a:txBody>
                    <a:bodyPr/>
                    <a:lstStyle/>
                    <a:p>
                      <a:pPr marL="19050">
                        <a:spcBef>
                          <a:spcPts val="100"/>
                        </a:spcBef>
                        <a:spcAft>
                          <a:spcPts val="0"/>
                        </a:spcAft>
                      </a:pPr>
                      <a:r>
                        <a:rPr lang="id-ID" sz="1600">
                          <a:solidFill>
                            <a:schemeClr val="tx1"/>
                          </a:solidFill>
                          <a:effectLst/>
                        </a:rPr>
                        <a:t>Pembuatan Artikel publikasi</a:t>
                      </a:r>
                      <a:r>
                        <a:rPr lang="en-US" sz="1600">
                          <a:solidFill>
                            <a:schemeClr val="tx1"/>
                          </a:solidFill>
                          <a:effectLst/>
                        </a:rPr>
                        <a:t>xz</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a:solidFill>
                            <a:schemeClr val="tx1"/>
                          </a:solidFill>
                          <a:effectLst/>
                        </a:rPr>
                        <a:t> </a:t>
                      </a:r>
                      <a:endParaRPr lang="en-US" sz="1400">
                        <a:solidFill>
                          <a:schemeClr val="tx1"/>
                        </a:solidFill>
                        <a:effectLst/>
                        <a:latin typeface="Times New Roman"/>
                        <a:ea typeface="Times New Roman"/>
                      </a:endParaRPr>
                    </a:p>
                  </a:txBody>
                  <a:tcPr marL="0" marR="0" marT="0" marB="0"/>
                </a:tc>
                <a:tc>
                  <a:txBody>
                    <a:bodyPr/>
                    <a:lstStyle/>
                    <a:p>
                      <a:pPr>
                        <a:spcAft>
                          <a:spcPts val="0"/>
                        </a:spcAft>
                      </a:pPr>
                      <a:r>
                        <a:rPr lang="id-ID" sz="1400" dirty="0">
                          <a:solidFill>
                            <a:schemeClr val="tx1"/>
                          </a:solidFill>
                          <a:effectLst/>
                        </a:rPr>
                        <a:t> </a:t>
                      </a:r>
                      <a:endParaRPr lang="en-US" sz="1400" dirty="0">
                        <a:solidFill>
                          <a:schemeClr val="tx1"/>
                        </a:solidFill>
                        <a:effectLst/>
                        <a:latin typeface="Times New Roman"/>
                        <a:ea typeface="Times New Roman"/>
                      </a:endParaRPr>
                    </a:p>
                  </a:txBody>
                  <a:tcPr marL="0" marR="0" marT="0" marB="0">
                    <a:solidFill>
                      <a:schemeClr val="accent2">
                        <a:lumMod val="75000"/>
                      </a:schemeClr>
                    </a:solidFill>
                  </a:tcPr>
                </a:tc>
              </a:tr>
            </a:tbl>
          </a:graphicData>
        </a:graphic>
      </p:graphicFrame>
    </p:spTree>
    <p:extLst>
      <p:ext uri="{BB962C8B-B14F-4D97-AF65-F5344CB8AC3E}">
        <p14:creationId xmlns:p14="http://schemas.microsoft.com/office/powerpoint/2010/main" val="315118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id-ID" b="1" dirty="0"/>
              <a:t>Hasil Penelitian </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6540501" cy="1612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d-ID" dirty="0"/>
              <a:t>Berdasarkan hasil penelitian yang dilakukan oleh peneliti, ditemukan data bahwa hampir semua PMB di Sumatera Barat telah melaksanakan Model Asuhan Kebidanan </a:t>
            </a:r>
            <a:r>
              <a:rPr lang="id-ID" i="1" dirty="0"/>
              <a:t>Continuity of Care </a:t>
            </a:r>
            <a:r>
              <a:rPr lang="id-ID" dirty="0"/>
              <a:t>(COC)  yang mana bidan memberikan asuhan secara berkesinambungan mulai dari asuhan prakonsepsi, kehamilan, persalinan, bayi baru lahir, nifas hingga asuhan keluarga berencana. </a:t>
            </a:r>
            <a:endParaRPr lang="en-US" dirty="0"/>
          </a:p>
        </p:txBody>
      </p:sp>
    </p:spTree>
    <p:extLst>
      <p:ext uri="{BB962C8B-B14F-4D97-AF65-F5344CB8AC3E}">
        <p14:creationId xmlns:p14="http://schemas.microsoft.com/office/powerpoint/2010/main" val="1706374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smtClean="0"/>
              <a:t>Analisis</a:t>
            </a:r>
            <a:r>
              <a:rPr lang="en-US" b="1" dirty="0" smtClean="0"/>
              <a:t> </a:t>
            </a:r>
            <a:r>
              <a:rPr lang="en-US" b="1" dirty="0" err="1" smtClean="0"/>
              <a:t>Univariat</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5651721"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2" algn="just"/>
            <a:r>
              <a:rPr lang="en-US" b="1" dirty="0" err="1"/>
              <a:t>Pelaksanaan</a:t>
            </a:r>
            <a:r>
              <a:rPr lang="en-US" b="1" dirty="0"/>
              <a:t> </a:t>
            </a:r>
            <a:r>
              <a:rPr lang="en-US" b="1" dirty="0" err="1"/>
              <a:t>Asuhan</a:t>
            </a:r>
            <a:r>
              <a:rPr lang="en-US" b="1" dirty="0"/>
              <a:t> </a:t>
            </a:r>
            <a:r>
              <a:rPr lang="en-US" b="1" dirty="0" err="1"/>
              <a:t>Kebidanan</a:t>
            </a:r>
            <a:r>
              <a:rPr lang="en-US" b="1" dirty="0"/>
              <a:t> </a:t>
            </a:r>
            <a:r>
              <a:rPr lang="en-US" b="1" dirty="0" err="1"/>
              <a:t>Dengan</a:t>
            </a:r>
            <a:r>
              <a:rPr lang="en-US" b="1" dirty="0"/>
              <a:t> </a:t>
            </a:r>
            <a:r>
              <a:rPr lang="en-US" b="1" dirty="0" err="1"/>
              <a:t>Metode</a:t>
            </a:r>
            <a:r>
              <a:rPr lang="en-US" b="1" dirty="0"/>
              <a:t> </a:t>
            </a:r>
            <a:r>
              <a:rPr lang="en-US" b="1" dirty="0" smtClean="0"/>
              <a:t>COC</a:t>
            </a:r>
            <a:endParaRPr lang="en-US" sz="1600" b="1" dirty="0"/>
          </a:p>
        </p:txBody>
      </p:sp>
      <p:pic>
        <p:nvPicPr>
          <p:cNvPr id="409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34553" t="44097" r="23864" b="35937"/>
          <a:stretch/>
        </p:blipFill>
        <p:spPr bwMode="auto">
          <a:xfrm>
            <a:off x="101378" y="3009900"/>
            <a:ext cx="6553421"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idx="1"/>
          </p:nvPr>
        </p:nvSpPr>
        <p:spPr>
          <a:xfrm>
            <a:off x="266703" y="5435601"/>
            <a:ext cx="8547097" cy="1155700"/>
          </a:xfrm>
        </p:spPr>
        <p:txBody>
          <a:bodyPr>
            <a:normAutofit/>
          </a:bodyPr>
          <a:lstStyle/>
          <a:p>
            <a:pPr marL="0" indent="0" algn="just">
              <a:buNone/>
            </a:pPr>
            <a:r>
              <a:rPr lang="id-ID" sz="2000" dirty="0"/>
              <a:t>Berdasarkan </a:t>
            </a:r>
            <a:r>
              <a:rPr lang="id-ID" sz="2000" dirty="0" smtClean="0"/>
              <a:t>Tabel menunjukkan </a:t>
            </a:r>
            <a:r>
              <a:rPr lang="id-ID" sz="2000" dirty="0"/>
              <a:t>bahwa dari  </a:t>
            </a:r>
            <a:r>
              <a:rPr lang="en-US" sz="2000" dirty="0"/>
              <a:t>120</a:t>
            </a:r>
            <a:r>
              <a:rPr lang="id-ID" sz="2000" dirty="0"/>
              <a:t> responden terdapat </a:t>
            </a:r>
            <a:r>
              <a:rPr lang="en-US" sz="2000" dirty="0" err="1"/>
              <a:t>mayoritas</a:t>
            </a:r>
            <a:r>
              <a:rPr lang="en-US" sz="2000" dirty="0"/>
              <a:t> </a:t>
            </a:r>
            <a:r>
              <a:rPr lang="en-US" sz="2000" dirty="0" err="1"/>
              <a:t>pelaksanaan</a:t>
            </a:r>
            <a:r>
              <a:rPr lang="en-US" sz="2000" dirty="0"/>
              <a:t> </a:t>
            </a:r>
            <a:r>
              <a:rPr lang="en-US" sz="2000" dirty="0" err="1"/>
              <a:t>asuhan</a:t>
            </a:r>
            <a:r>
              <a:rPr lang="en-US" sz="2000" dirty="0"/>
              <a:t> </a:t>
            </a:r>
            <a:r>
              <a:rPr lang="en-US" sz="2000" dirty="0" err="1"/>
              <a:t>kebidanan</a:t>
            </a:r>
            <a:r>
              <a:rPr lang="en-US" sz="2000" dirty="0"/>
              <a:t> </a:t>
            </a:r>
            <a:r>
              <a:rPr lang="en-US" sz="2000" dirty="0" err="1"/>
              <a:t>dengan</a:t>
            </a:r>
            <a:r>
              <a:rPr lang="en-US" sz="2000" dirty="0"/>
              <a:t> </a:t>
            </a:r>
            <a:r>
              <a:rPr lang="en-US" sz="2000" dirty="0" err="1"/>
              <a:t>metode</a:t>
            </a:r>
            <a:r>
              <a:rPr lang="en-US" sz="2000" dirty="0"/>
              <a:t> COC </a:t>
            </a:r>
            <a:r>
              <a:rPr lang="en-US" sz="2000" dirty="0" err="1"/>
              <a:t>terlaksana</a:t>
            </a:r>
            <a:r>
              <a:rPr lang="en-US" sz="2000" dirty="0"/>
              <a:t> </a:t>
            </a:r>
            <a:r>
              <a:rPr lang="en-US" sz="2000" dirty="0" err="1"/>
              <a:t>dengan</a:t>
            </a:r>
            <a:r>
              <a:rPr lang="en-US" sz="2000" dirty="0"/>
              <a:t> </a:t>
            </a:r>
            <a:r>
              <a:rPr lang="en-US" sz="2000" dirty="0" err="1"/>
              <a:t>jumlah</a:t>
            </a:r>
            <a:r>
              <a:rPr lang="en-US" sz="2000" dirty="0"/>
              <a:t> 70 </a:t>
            </a:r>
            <a:r>
              <a:rPr lang="en-US" sz="2000" dirty="0" err="1"/>
              <a:t>responden</a:t>
            </a:r>
            <a:r>
              <a:rPr lang="en-US" sz="2000" dirty="0"/>
              <a:t> </a:t>
            </a:r>
            <a:r>
              <a:rPr lang="id-ID" sz="2000" dirty="0"/>
              <a:t> (</a:t>
            </a:r>
            <a:r>
              <a:rPr lang="en-US" sz="2000" dirty="0"/>
              <a:t>58,3</a:t>
            </a:r>
            <a:r>
              <a:rPr lang="id-ID" sz="2000" dirty="0"/>
              <a:t>%)</a:t>
            </a:r>
            <a:r>
              <a:rPr lang="en-US" sz="2000" dirty="0"/>
              <a:t>.</a:t>
            </a:r>
          </a:p>
          <a:p>
            <a:pPr marL="0" indent="0">
              <a:buNone/>
            </a:pPr>
            <a:endParaRPr lang="en-US" dirty="0"/>
          </a:p>
        </p:txBody>
      </p:sp>
    </p:spTree>
    <p:extLst>
      <p:ext uri="{BB962C8B-B14F-4D97-AF65-F5344CB8AC3E}">
        <p14:creationId xmlns:p14="http://schemas.microsoft.com/office/powerpoint/2010/main" val="1620453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smtClean="0"/>
              <a:t>Analisis</a:t>
            </a:r>
            <a:r>
              <a:rPr lang="en-US" b="1" dirty="0" smtClean="0"/>
              <a:t> </a:t>
            </a:r>
            <a:r>
              <a:rPr lang="en-US" b="1" dirty="0" err="1" smtClean="0"/>
              <a:t>Univariat</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2306693"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2"/>
            <a:r>
              <a:rPr lang="en-US" b="1" dirty="0" err="1"/>
              <a:t>Kepuasan</a:t>
            </a:r>
            <a:endParaRPr lang="en-US" b="1" dirty="0"/>
          </a:p>
        </p:txBody>
      </p:sp>
      <p:sp>
        <p:nvSpPr>
          <p:cNvPr id="14" name="Content Placeholder 13"/>
          <p:cNvSpPr>
            <a:spLocks noGrp="1"/>
          </p:cNvSpPr>
          <p:nvPr>
            <p:ph idx="1"/>
          </p:nvPr>
        </p:nvSpPr>
        <p:spPr>
          <a:xfrm>
            <a:off x="266703" y="5435601"/>
            <a:ext cx="8547097" cy="1155700"/>
          </a:xfrm>
        </p:spPr>
        <p:txBody>
          <a:bodyPr>
            <a:normAutofit/>
          </a:bodyPr>
          <a:lstStyle/>
          <a:p>
            <a:pPr marL="0" indent="0" algn="just">
              <a:buNone/>
            </a:pPr>
            <a:r>
              <a:rPr lang="id-ID" sz="2000" dirty="0"/>
              <a:t>Berdasarkan Tabel </a:t>
            </a:r>
            <a:r>
              <a:rPr lang="id-ID" sz="2000" dirty="0" smtClean="0"/>
              <a:t>menunjukkan </a:t>
            </a:r>
            <a:r>
              <a:rPr lang="id-ID" sz="2000" dirty="0"/>
              <a:t>bahwa dari  </a:t>
            </a:r>
            <a:r>
              <a:rPr lang="en-US" sz="2000" dirty="0"/>
              <a:t>120</a:t>
            </a:r>
            <a:r>
              <a:rPr lang="id-ID" sz="2000" dirty="0"/>
              <a:t> responden terdapat </a:t>
            </a:r>
            <a:r>
              <a:rPr lang="en-US" sz="2000" dirty="0" err="1"/>
              <a:t>mayoritas</a:t>
            </a:r>
            <a:r>
              <a:rPr lang="en-US" sz="2000" dirty="0"/>
              <a:t> </a:t>
            </a:r>
            <a:r>
              <a:rPr lang="en-US" sz="2000" dirty="0" err="1"/>
              <a:t>responden</a:t>
            </a:r>
            <a:r>
              <a:rPr lang="en-US" sz="2000" dirty="0"/>
              <a:t> </a:t>
            </a:r>
            <a:r>
              <a:rPr lang="en-US" sz="2000" dirty="0" err="1"/>
              <a:t>merasa</a:t>
            </a:r>
            <a:r>
              <a:rPr lang="en-US" sz="2000" dirty="0"/>
              <a:t> </a:t>
            </a:r>
            <a:r>
              <a:rPr lang="en-US" sz="2000" dirty="0" err="1"/>
              <a:t>puas</a:t>
            </a:r>
            <a:r>
              <a:rPr lang="en-US" sz="2000" dirty="0"/>
              <a:t> </a:t>
            </a:r>
            <a:r>
              <a:rPr lang="en-US" sz="2000" dirty="0" err="1"/>
              <a:t>terhadap</a:t>
            </a:r>
            <a:r>
              <a:rPr lang="en-US" sz="2000" dirty="0"/>
              <a:t> </a:t>
            </a:r>
            <a:r>
              <a:rPr lang="en-US" sz="2000" dirty="0" err="1"/>
              <a:t>pelaksanaan</a:t>
            </a:r>
            <a:r>
              <a:rPr lang="en-US" sz="2000" dirty="0"/>
              <a:t> </a:t>
            </a:r>
            <a:r>
              <a:rPr lang="en-US" sz="2000" dirty="0" err="1"/>
              <a:t>asuhan</a:t>
            </a:r>
            <a:r>
              <a:rPr lang="en-US" sz="2000" dirty="0"/>
              <a:t> </a:t>
            </a:r>
            <a:r>
              <a:rPr lang="en-US" sz="2000" dirty="0" err="1"/>
              <a:t>kebidanan</a:t>
            </a:r>
            <a:r>
              <a:rPr lang="en-US" sz="2000" dirty="0"/>
              <a:t> </a:t>
            </a:r>
            <a:r>
              <a:rPr lang="en-US" sz="2000" dirty="0" err="1"/>
              <a:t>dengan</a:t>
            </a:r>
            <a:r>
              <a:rPr lang="en-US" sz="2000" dirty="0"/>
              <a:t> </a:t>
            </a:r>
            <a:r>
              <a:rPr lang="en-US" sz="2000" dirty="0" err="1"/>
              <a:t>metode</a:t>
            </a:r>
            <a:r>
              <a:rPr lang="en-US" sz="2000" dirty="0"/>
              <a:t> COC </a:t>
            </a:r>
            <a:r>
              <a:rPr lang="en-US" sz="2000" dirty="0" err="1"/>
              <a:t>dengan</a:t>
            </a:r>
            <a:r>
              <a:rPr lang="en-US" sz="2000" dirty="0"/>
              <a:t> </a:t>
            </a:r>
            <a:r>
              <a:rPr lang="en-US" sz="2000" dirty="0" err="1"/>
              <a:t>jumlah</a:t>
            </a:r>
            <a:r>
              <a:rPr lang="en-US" sz="2000" dirty="0"/>
              <a:t> 63 </a:t>
            </a:r>
            <a:r>
              <a:rPr lang="en-US" sz="2000" dirty="0" err="1"/>
              <a:t>responden</a:t>
            </a:r>
            <a:r>
              <a:rPr lang="en-US" sz="2000" dirty="0"/>
              <a:t> </a:t>
            </a:r>
            <a:r>
              <a:rPr lang="id-ID" sz="2000" dirty="0"/>
              <a:t> (</a:t>
            </a:r>
            <a:r>
              <a:rPr lang="en-US" sz="2000" dirty="0"/>
              <a:t>52,5</a:t>
            </a:r>
            <a:r>
              <a:rPr lang="id-ID" sz="2000" dirty="0"/>
              <a:t>%)</a:t>
            </a:r>
            <a:r>
              <a:rPr lang="en-US" sz="2000" dirty="0" smtClean="0"/>
              <a:t>.</a:t>
            </a:r>
            <a:endParaRPr lang="en-US" sz="2000" dirty="0"/>
          </a:p>
          <a:p>
            <a:pPr marL="0" indent="0">
              <a:buNone/>
            </a:pPr>
            <a:endParaRPr lang="en-US" dirty="0"/>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358" t="33112" r="23646" b="55500"/>
          <a:stretch/>
        </p:blipFill>
        <p:spPr bwMode="auto">
          <a:xfrm>
            <a:off x="200025" y="3149600"/>
            <a:ext cx="64801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97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smtClean="0"/>
              <a:t>Analisis</a:t>
            </a:r>
            <a:r>
              <a:rPr lang="en-US" b="1" dirty="0" smtClean="0"/>
              <a:t> </a:t>
            </a:r>
            <a:r>
              <a:rPr lang="en-US" b="1" dirty="0" err="1" smtClean="0"/>
              <a:t>Univariat</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2306693"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2"/>
            <a:r>
              <a:rPr lang="en-US" b="1" dirty="0" err="1" smtClean="0"/>
              <a:t>Mutu</a:t>
            </a:r>
            <a:endParaRPr lang="en-US" b="1" dirty="0"/>
          </a:p>
        </p:txBody>
      </p:sp>
      <p:sp>
        <p:nvSpPr>
          <p:cNvPr id="14" name="Content Placeholder 13"/>
          <p:cNvSpPr>
            <a:spLocks noGrp="1"/>
          </p:cNvSpPr>
          <p:nvPr>
            <p:ph idx="1"/>
          </p:nvPr>
        </p:nvSpPr>
        <p:spPr>
          <a:xfrm>
            <a:off x="266703" y="5321301"/>
            <a:ext cx="8547097" cy="1155700"/>
          </a:xfrm>
        </p:spPr>
        <p:txBody>
          <a:bodyPr>
            <a:normAutofit/>
          </a:bodyPr>
          <a:lstStyle/>
          <a:p>
            <a:pPr marL="0" indent="0" algn="just">
              <a:buNone/>
            </a:pPr>
            <a:r>
              <a:rPr lang="id-ID" sz="2000" dirty="0"/>
              <a:t>Berdasarkan Tabel </a:t>
            </a:r>
            <a:r>
              <a:rPr lang="en-US" sz="2000" dirty="0"/>
              <a:t>5</a:t>
            </a:r>
            <a:r>
              <a:rPr lang="id-ID" sz="2000" dirty="0"/>
              <a:t>.</a:t>
            </a:r>
            <a:r>
              <a:rPr lang="en-US" sz="2000" dirty="0"/>
              <a:t>3</a:t>
            </a:r>
            <a:r>
              <a:rPr lang="id-ID" sz="2000" dirty="0"/>
              <a:t> menunjukkan bahwa dari  </a:t>
            </a:r>
            <a:r>
              <a:rPr lang="en-US" sz="2000" dirty="0"/>
              <a:t>120</a:t>
            </a:r>
            <a:r>
              <a:rPr lang="id-ID" sz="2000" dirty="0"/>
              <a:t> responden terdapat </a:t>
            </a:r>
            <a:r>
              <a:rPr lang="en-US" sz="2000" dirty="0" err="1"/>
              <a:t>mayoritas</a:t>
            </a:r>
            <a:r>
              <a:rPr lang="en-US" sz="2000" dirty="0"/>
              <a:t> </a:t>
            </a:r>
            <a:r>
              <a:rPr lang="en-US" sz="2000" dirty="0" err="1"/>
              <a:t>responden</a:t>
            </a:r>
            <a:r>
              <a:rPr lang="en-US" sz="2000" dirty="0"/>
              <a:t> </a:t>
            </a:r>
            <a:r>
              <a:rPr lang="en-US" sz="2000" dirty="0" err="1"/>
              <a:t>mengatakan</a:t>
            </a:r>
            <a:r>
              <a:rPr lang="en-US" sz="2000" dirty="0"/>
              <a:t> </a:t>
            </a:r>
            <a:r>
              <a:rPr lang="en-US" sz="2000" dirty="0" err="1"/>
              <a:t>bahwa</a:t>
            </a:r>
            <a:r>
              <a:rPr lang="en-US" sz="2000" dirty="0"/>
              <a:t> </a:t>
            </a:r>
            <a:r>
              <a:rPr lang="en-US" sz="2000" dirty="0" err="1"/>
              <a:t>mutu</a:t>
            </a:r>
            <a:r>
              <a:rPr lang="en-US" sz="2000" dirty="0"/>
              <a:t> </a:t>
            </a:r>
            <a:r>
              <a:rPr lang="en-US" sz="2000" dirty="0" err="1"/>
              <a:t>pelaksanaan</a:t>
            </a:r>
            <a:r>
              <a:rPr lang="en-US" sz="2000" dirty="0"/>
              <a:t> </a:t>
            </a:r>
            <a:r>
              <a:rPr lang="en-US" sz="2000" dirty="0" err="1"/>
              <a:t>asuhan</a:t>
            </a:r>
            <a:r>
              <a:rPr lang="en-US" sz="2000" dirty="0"/>
              <a:t> </a:t>
            </a:r>
            <a:r>
              <a:rPr lang="en-US" sz="2000" dirty="0" err="1"/>
              <a:t>kebidanan</a:t>
            </a:r>
            <a:r>
              <a:rPr lang="en-US" sz="2000" dirty="0"/>
              <a:t> </a:t>
            </a:r>
            <a:r>
              <a:rPr lang="en-US" sz="2000" dirty="0" err="1"/>
              <a:t>dengan</a:t>
            </a:r>
            <a:r>
              <a:rPr lang="en-US" sz="2000" dirty="0"/>
              <a:t> </a:t>
            </a:r>
            <a:r>
              <a:rPr lang="en-US" sz="2000" dirty="0" err="1"/>
              <a:t>metode</a:t>
            </a:r>
            <a:r>
              <a:rPr lang="en-US" sz="2000" dirty="0"/>
              <a:t> COC </a:t>
            </a:r>
            <a:r>
              <a:rPr lang="en-US" sz="2000" dirty="0" err="1"/>
              <a:t>baik</a:t>
            </a:r>
            <a:r>
              <a:rPr lang="en-US" sz="2000" dirty="0"/>
              <a:t> </a:t>
            </a:r>
            <a:r>
              <a:rPr lang="en-US" sz="2000" dirty="0" err="1"/>
              <a:t>dengan</a:t>
            </a:r>
            <a:r>
              <a:rPr lang="en-US" sz="2000" dirty="0"/>
              <a:t> </a:t>
            </a:r>
            <a:r>
              <a:rPr lang="en-US" sz="2000" dirty="0" err="1"/>
              <a:t>jumlah</a:t>
            </a:r>
            <a:r>
              <a:rPr lang="en-US" sz="2000" dirty="0"/>
              <a:t> 65 </a:t>
            </a:r>
            <a:r>
              <a:rPr lang="en-US" sz="2000" dirty="0" err="1"/>
              <a:t>responden</a:t>
            </a:r>
            <a:r>
              <a:rPr lang="en-US" sz="2000" dirty="0"/>
              <a:t> </a:t>
            </a:r>
            <a:r>
              <a:rPr lang="id-ID" sz="2000" dirty="0"/>
              <a:t> (</a:t>
            </a:r>
            <a:r>
              <a:rPr lang="en-US" sz="2000" dirty="0"/>
              <a:t>54,2</a:t>
            </a:r>
            <a:r>
              <a:rPr lang="id-ID" sz="2000" dirty="0"/>
              <a:t>%)</a:t>
            </a:r>
            <a:r>
              <a:rPr lang="en-US" sz="2000" dirty="0" smtClean="0"/>
              <a:t>.</a:t>
            </a:r>
            <a:r>
              <a:rPr lang="id-ID" sz="2000" b="1" dirty="0"/>
              <a:t> </a:t>
            </a:r>
            <a:endParaRPr lang="en-US" sz="2000" dirty="0"/>
          </a:p>
          <a:p>
            <a:pPr marL="0" indent="0">
              <a:buNone/>
            </a:pPr>
            <a:endParaRPr lang="en-US" dirty="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041" t="49089" r="25866" b="37088"/>
          <a:stretch/>
        </p:blipFill>
        <p:spPr bwMode="auto">
          <a:xfrm>
            <a:off x="266703" y="3009899"/>
            <a:ext cx="6439121" cy="186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013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smtClean="0"/>
              <a:t>Analisis</a:t>
            </a:r>
            <a:r>
              <a:rPr lang="en-US" b="1" dirty="0" smtClean="0"/>
              <a:t> </a:t>
            </a:r>
            <a:r>
              <a:rPr lang="en-US" b="1" dirty="0" err="1" smtClean="0"/>
              <a:t>Bivariat</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8" y="2025650"/>
            <a:ext cx="7671021"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2"/>
            <a:r>
              <a:rPr lang="en-US" dirty="0" err="1"/>
              <a:t>Hubungan</a:t>
            </a:r>
            <a:r>
              <a:rPr lang="en-US" dirty="0"/>
              <a:t> </a:t>
            </a:r>
            <a:r>
              <a:rPr lang="en-US" dirty="0" err="1"/>
              <a:t>Kepuasan</a:t>
            </a:r>
            <a:r>
              <a:rPr lang="en-US" dirty="0"/>
              <a:t> </a:t>
            </a:r>
            <a:r>
              <a:rPr lang="en-US" dirty="0" err="1"/>
              <a:t>dengan</a:t>
            </a:r>
            <a:r>
              <a:rPr lang="en-US" dirty="0"/>
              <a:t> </a:t>
            </a:r>
            <a:r>
              <a:rPr lang="en-US" dirty="0" err="1"/>
              <a:t>Pelaksanaan</a:t>
            </a:r>
            <a:r>
              <a:rPr lang="en-US" dirty="0"/>
              <a:t> </a:t>
            </a:r>
            <a:r>
              <a:rPr lang="en-US" dirty="0" err="1"/>
              <a:t>Asuhan</a:t>
            </a:r>
            <a:r>
              <a:rPr lang="en-US" dirty="0"/>
              <a:t> </a:t>
            </a:r>
            <a:r>
              <a:rPr lang="en-US" dirty="0" err="1"/>
              <a:t>Kebidanan</a:t>
            </a:r>
            <a:r>
              <a:rPr lang="en-US" dirty="0"/>
              <a:t> </a:t>
            </a:r>
            <a:r>
              <a:rPr lang="en-US" dirty="0" err="1"/>
              <a:t>Metode</a:t>
            </a:r>
            <a:r>
              <a:rPr lang="en-US" dirty="0"/>
              <a:t> COC Di Kota </a:t>
            </a:r>
            <a:r>
              <a:rPr lang="en-US" dirty="0" smtClean="0"/>
              <a:t>Padang</a:t>
            </a:r>
            <a:endParaRPr lang="en-US" dirty="0"/>
          </a:p>
        </p:txBody>
      </p:sp>
      <p:sp>
        <p:nvSpPr>
          <p:cNvPr id="14" name="Content Placeholder 13"/>
          <p:cNvSpPr>
            <a:spLocks noGrp="1"/>
          </p:cNvSpPr>
          <p:nvPr>
            <p:ph idx="1"/>
          </p:nvPr>
        </p:nvSpPr>
        <p:spPr>
          <a:xfrm>
            <a:off x="266703" y="5321301"/>
            <a:ext cx="8547097" cy="1155700"/>
          </a:xfrm>
        </p:spPr>
        <p:txBody>
          <a:bodyPr>
            <a:normAutofit fontScale="77500" lnSpcReduction="20000"/>
          </a:bodyPr>
          <a:lstStyle/>
          <a:p>
            <a:pPr marL="0" indent="0" algn="just">
              <a:buNone/>
            </a:pPr>
            <a:r>
              <a:rPr lang="en-US" sz="2000" dirty="0" err="1"/>
              <a:t>Berdasarkan</a:t>
            </a:r>
            <a:r>
              <a:rPr lang="id-ID" sz="2000" dirty="0"/>
              <a:t> </a:t>
            </a:r>
            <a:r>
              <a:rPr lang="id-ID" sz="2000" dirty="0" smtClean="0"/>
              <a:t>tabel diatas </a:t>
            </a:r>
            <a:r>
              <a:rPr lang="id-ID" sz="2000" dirty="0"/>
              <a:t>dapat dilihat bahwa </a:t>
            </a:r>
            <a:r>
              <a:rPr lang="en-US" sz="2000" dirty="0" err="1"/>
              <a:t>kepuasan</a:t>
            </a:r>
            <a:r>
              <a:rPr lang="en-US" sz="2000" dirty="0"/>
              <a:t> </a:t>
            </a:r>
            <a:r>
              <a:rPr lang="en-US" sz="2000" dirty="0" err="1"/>
              <a:t>lebih</a:t>
            </a:r>
            <a:r>
              <a:rPr lang="en-US" sz="2000" dirty="0"/>
              <a:t> </a:t>
            </a:r>
            <a:r>
              <a:rPr lang="en-US" sz="2000" dirty="0" err="1"/>
              <a:t>banyak</a:t>
            </a:r>
            <a:r>
              <a:rPr lang="en-US" sz="2000" dirty="0"/>
              <a:t> di </a:t>
            </a:r>
            <a:r>
              <a:rPr lang="en-US" sz="2000" dirty="0" err="1"/>
              <a:t>jumpai</a:t>
            </a:r>
            <a:r>
              <a:rPr lang="en-US" sz="2000" dirty="0"/>
              <a:t> </a:t>
            </a:r>
            <a:r>
              <a:rPr lang="en-US" sz="2000" dirty="0" err="1"/>
              <a:t>pada</a:t>
            </a:r>
            <a:r>
              <a:rPr lang="en-US" sz="2000" dirty="0"/>
              <a:t> </a:t>
            </a:r>
            <a:r>
              <a:rPr lang="en-US" sz="2000" dirty="0" err="1"/>
              <a:t>responden</a:t>
            </a:r>
            <a:r>
              <a:rPr lang="en-US" sz="2000" dirty="0"/>
              <a:t> </a:t>
            </a:r>
            <a:r>
              <a:rPr lang="en-US" sz="2000" dirty="0" err="1"/>
              <a:t>dengan</a:t>
            </a:r>
            <a:r>
              <a:rPr lang="en-US" sz="2000" dirty="0"/>
              <a:t> </a:t>
            </a:r>
            <a:r>
              <a:rPr lang="en-US" sz="2000" dirty="0" err="1"/>
              <a:t>pelaksanaan</a:t>
            </a:r>
            <a:r>
              <a:rPr lang="en-US" sz="2000" dirty="0"/>
              <a:t> </a:t>
            </a:r>
            <a:r>
              <a:rPr lang="en-US" sz="2000" dirty="0" err="1"/>
              <a:t>asuhan</a:t>
            </a:r>
            <a:r>
              <a:rPr lang="en-US" sz="2000" dirty="0"/>
              <a:t> </a:t>
            </a:r>
            <a:r>
              <a:rPr lang="en-US" sz="2000" dirty="0" err="1"/>
              <a:t>kebidanan</a:t>
            </a:r>
            <a:r>
              <a:rPr lang="en-US" sz="2000" dirty="0"/>
              <a:t> </a:t>
            </a:r>
            <a:r>
              <a:rPr lang="en-US" sz="2000" dirty="0" err="1"/>
              <a:t>menggunakan</a:t>
            </a:r>
            <a:r>
              <a:rPr lang="en-US" sz="2000" dirty="0"/>
              <a:t> </a:t>
            </a:r>
            <a:r>
              <a:rPr lang="en-US" sz="2000" dirty="0" err="1"/>
              <a:t>metode</a:t>
            </a:r>
            <a:r>
              <a:rPr lang="en-US" sz="2000" dirty="0"/>
              <a:t> COC </a:t>
            </a:r>
            <a:r>
              <a:rPr lang="en-US" sz="2000" dirty="0" err="1"/>
              <a:t>terlaksana</a:t>
            </a:r>
            <a:r>
              <a:rPr lang="en-US" sz="2000" dirty="0"/>
              <a:t> </a:t>
            </a:r>
            <a:r>
              <a:rPr lang="en-US" sz="2000" dirty="0" err="1"/>
              <a:t>yaitu</a:t>
            </a:r>
            <a:r>
              <a:rPr lang="en-US" sz="2000" dirty="0"/>
              <a:t> 77,8% </a:t>
            </a:r>
            <a:r>
              <a:rPr lang="en-US" sz="2000" dirty="0" err="1"/>
              <a:t>dibandingkan</a:t>
            </a:r>
            <a:r>
              <a:rPr lang="en-US" sz="2000" dirty="0"/>
              <a:t> </a:t>
            </a:r>
            <a:r>
              <a:rPr lang="en-US" sz="2000" dirty="0" err="1"/>
              <a:t>dengan</a:t>
            </a:r>
            <a:r>
              <a:rPr lang="en-US" sz="2000" dirty="0"/>
              <a:t> </a:t>
            </a:r>
            <a:r>
              <a:rPr lang="en-US" sz="2000" dirty="0" err="1"/>
              <a:t>responden</a:t>
            </a:r>
            <a:r>
              <a:rPr lang="en-US" sz="2000" dirty="0"/>
              <a:t> yang </a:t>
            </a:r>
            <a:r>
              <a:rPr lang="en-US" sz="2000" dirty="0" err="1"/>
              <a:t>tidak</a:t>
            </a:r>
            <a:r>
              <a:rPr lang="en-US" sz="2000" dirty="0"/>
              <a:t> </a:t>
            </a:r>
            <a:r>
              <a:rPr lang="en-US" sz="2000" dirty="0" err="1"/>
              <a:t>menerima</a:t>
            </a:r>
            <a:r>
              <a:rPr lang="en-US" sz="2000" dirty="0"/>
              <a:t> </a:t>
            </a:r>
            <a:r>
              <a:rPr lang="en-US" sz="2000" dirty="0" err="1"/>
              <a:t>pelaksanaan</a:t>
            </a:r>
            <a:r>
              <a:rPr lang="en-US" sz="2000" dirty="0"/>
              <a:t> </a:t>
            </a:r>
            <a:r>
              <a:rPr lang="en-US" sz="2000" dirty="0" err="1"/>
              <a:t>asuhan</a:t>
            </a:r>
            <a:r>
              <a:rPr lang="en-US" sz="2000" dirty="0"/>
              <a:t> </a:t>
            </a:r>
            <a:r>
              <a:rPr lang="en-US" sz="2000" dirty="0" err="1"/>
              <a:t>kebidanan</a:t>
            </a:r>
            <a:r>
              <a:rPr lang="en-US" sz="2000" dirty="0"/>
              <a:t> </a:t>
            </a:r>
            <a:r>
              <a:rPr lang="en-US" sz="2000" dirty="0" err="1"/>
              <a:t>menggunakan</a:t>
            </a:r>
            <a:r>
              <a:rPr lang="en-US" sz="2000" dirty="0"/>
              <a:t> </a:t>
            </a:r>
            <a:r>
              <a:rPr lang="en-US" sz="2000" dirty="0" err="1"/>
              <a:t>metode</a:t>
            </a:r>
            <a:r>
              <a:rPr lang="en-US" sz="2000" dirty="0"/>
              <a:t> COC </a:t>
            </a:r>
            <a:r>
              <a:rPr lang="en-US" sz="2000" dirty="0" err="1"/>
              <a:t>yaitu</a:t>
            </a:r>
            <a:r>
              <a:rPr lang="en-US" sz="2000" dirty="0"/>
              <a:t> 22,2%. S</a:t>
            </a:r>
            <a:r>
              <a:rPr lang="id-ID" sz="2000" dirty="0"/>
              <a:t>etelah dilakukan uji </a:t>
            </a:r>
            <a:r>
              <a:rPr lang="id-ID" sz="2000" i="1" dirty="0"/>
              <a:t>statistik chi-square</a:t>
            </a:r>
            <a:r>
              <a:rPr lang="id-ID" sz="2000" dirty="0"/>
              <a:t> di peroleh nilai p-value 0,00</a:t>
            </a:r>
            <a:r>
              <a:rPr lang="en-US" sz="2000" dirty="0"/>
              <a:t>0</a:t>
            </a:r>
            <a:r>
              <a:rPr lang="id-ID" sz="2000" dirty="0"/>
              <a:t> (P</a:t>
            </a:r>
            <a:r>
              <a:rPr lang="id-ID" sz="2000" dirty="0">
                <a:sym typeface="Symbol"/>
              </a:rPr>
              <a:t></a:t>
            </a:r>
            <a:r>
              <a:rPr lang="id-ID" sz="2000" dirty="0"/>
              <a:t>0,05)</a:t>
            </a:r>
            <a:r>
              <a:rPr lang="en-US" sz="2000" dirty="0"/>
              <a:t>, </a:t>
            </a:r>
            <a:r>
              <a:rPr lang="en-US" sz="2000" dirty="0" err="1"/>
              <a:t>menunjukkan</a:t>
            </a:r>
            <a:r>
              <a:rPr lang="en-US" sz="2000" dirty="0"/>
              <a:t> </a:t>
            </a:r>
            <a:r>
              <a:rPr lang="id-ID" sz="2000" dirty="0"/>
              <a:t>adanya hubungan antara </a:t>
            </a:r>
            <a:r>
              <a:rPr lang="en-US" sz="2000" dirty="0" err="1"/>
              <a:t>keterampilan</a:t>
            </a:r>
            <a:r>
              <a:rPr lang="en-US" sz="2000" dirty="0"/>
              <a:t> </a:t>
            </a:r>
            <a:r>
              <a:rPr lang="en-US" sz="2000" dirty="0" err="1"/>
              <a:t>teknik</a:t>
            </a:r>
            <a:r>
              <a:rPr lang="en-US" sz="2000" dirty="0"/>
              <a:t> </a:t>
            </a:r>
            <a:r>
              <a:rPr lang="en-US" sz="2000" dirty="0" err="1"/>
              <a:t>menyusui</a:t>
            </a:r>
            <a:r>
              <a:rPr lang="en-US" sz="2000" dirty="0"/>
              <a:t> </a:t>
            </a:r>
            <a:r>
              <a:rPr lang="en-US" sz="2000" dirty="0" err="1"/>
              <a:t>dengan</a:t>
            </a:r>
            <a:r>
              <a:rPr lang="en-US" sz="2000" dirty="0"/>
              <a:t> </a:t>
            </a:r>
            <a:r>
              <a:rPr lang="en-US" sz="2000" dirty="0" err="1"/>
              <a:t>kejadian</a:t>
            </a:r>
            <a:r>
              <a:rPr lang="en-US" sz="2000" dirty="0"/>
              <a:t> putting </a:t>
            </a:r>
            <a:r>
              <a:rPr lang="en-US" sz="2000" dirty="0" err="1"/>
              <a:t>susu</a:t>
            </a:r>
            <a:r>
              <a:rPr lang="en-US" sz="2000" dirty="0"/>
              <a:t> </a:t>
            </a:r>
            <a:r>
              <a:rPr lang="en-US" sz="2000" dirty="0" err="1"/>
              <a:t>lecet</a:t>
            </a:r>
            <a:r>
              <a:rPr lang="en-US" sz="2000" dirty="0"/>
              <a:t>.</a:t>
            </a:r>
          </a:p>
          <a:p>
            <a:pPr marL="0" indent="0">
              <a:buNone/>
            </a:pPr>
            <a:endParaRPr lang="en-US" dirty="0"/>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335" t="47193" r="24548" b="29253"/>
          <a:stretch/>
        </p:blipFill>
        <p:spPr bwMode="auto">
          <a:xfrm>
            <a:off x="101378" y="2743200"/>
            <a:ext cx="6185121"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72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AEA098C1-E19E-4D03-9A35-14569BC7C142}"/>
              </a:ext>
              <a:ext uri="{C183D7F6-B498-43B3-948B-1728B52AA6E4}">
                <adec:decorative xmlns:adec="http://schemas.microsoft.com/office/drawing/2017/decorative" xmlns=""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xmlns="" id="{BF2CC76A-FBA9-49E0-9F1C-2C5299495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99813" y="2973678"/>
              <a:ext cx="3884322" cy="3884322"/>
            </a:xfrm>
            <a:prstGeom prst="rect">
              <a:avLst/>
            </a:prstGeom>
          </p:spPr>
        </p:pic>
      </p:grpSp>
      <p:graphicFrame>
        <p:nvGraphicFramePr>
          <p:cNvPr id="15" name="Diagram 14">
            <a:extLst>
              <a:ext uri="{FF2B5EF4-FFF2-40B4-BE49-F238E27FC236}">
                <a16:creationId xmlns:a16="http://schemas.microsoft.com/office/drawing/2014/main" xmlns="" id="{D32CE14B-3BA1-4454-827F-251611057F3E}"/>
              </a:ext>
              <a:ext uri="{C183D7F6-B498-43B3-948B-1728B52AA6E4}">
                <adec:decorative xmlns:adec="http://schemas.microsoft.com/office/drawing/2017/decorative" xmlns="" val="1"/>
              </a:ext>
            </a:extLst>
          </p:cNvPr>
          <p:cNvGraphicFramePr/>
          <p:nvPr>
            <p:extLst>
              <p:ext uri="{D42A27DB-BD31-4B8C-83A1-F6EECF244321}">
                <p14:modId xmlns:p14="http://schemas.microsoft.com/office/powerpoint/2010/main" val="1616789093"/>
              </p:ext>
            </p:extLst>
          </p:nvPr>
        </p:nvGraphicFramePr>
        <p:xfrm>
          <a:off x="343483" y="274589"/>
          <a:ext cx="7210716" cy="6392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7506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smtClean="0"/>
              <a:t>Analisis</a:t>
            </a:r>
            <a:r>
              <a:rPr lang="en-US" b="1" dirty="0" smtClean="0"/>
              <a:t> </a:t>
            </a:r>
            <a:r>
              <a:rPr lang="en-US" b="1" dirty="0" err="1" smtClean="0"/>
              <a:t>Bivariat</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8" y="2025650"/>
            <a:ext cx="7671021"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err="1"/>
              <a:t>Hubungan</a:t>
            </a:r>
            <a:r>
              <a:rPr lang="en-US" dirty="0"/>
              <a:t> </a:t>
            </a:r>
            <a:r>
              <a:rPr lang="en-US" dirty="0" err="1"/>
              <a:t>Mutu</a:t>
            </a:r>
            <a:r>
              <a:rPr lang="en-US" dirty="0"/>
              <a:t> </a:t>
            </a:r>
            <a:r>
              <a:rPr lang="en-US" dirty="0" err="1"/>
              <a:t>dengan</a:t>
            </a:r>
            <a:r>
              <a:rPr lang="en-US" dirty="0"/>
              <a:t> </a:t>
            </a:r>
            <a:r>
              <a:rPr lang="en-US" dirty="0" err="1"/>
              <a:t>Pelaksanaan</a:t>
            </a:r>
            <a:r>
              <a:rPr lang="en-US" dirty="0"/>
              <a:t> </a:t>
            </a:r>
            <a:r>
              <a:rPr lang="en-US" dirty="0" err="1"/>
              <a:t>Asuhan</a:t>
            </a:r>
            <a:r>
              <a:rPr lang="en-US" dirty="0"/>
              <a:t> </a:t>
            </a:r>
            <a:r>
              <a:rPr lang="en-US" dirty="0" err="1"/>
              <a:t>Kebidanan</a:t>
            </a:r>
            <a:r>
              <a:rPr lang="en-US" dirty="0"/>
              <a:t> </a:t>
            </a:r>
            <a:r>
              <a:rPr lang="en-US" dirty="0" err="1"/>
              <a:t>Metode</a:t>
            </a:r>
            <a:r>
              <a:rPr lang="en-US" dirty="0"/>
              <a:t> COC Di Kota Padang</a:t>
            </a:r>
            <a:endParaRPr lang="en-US" sz="1600" dirty="0"/>
          </a:p>
        </p:txBody>
      </p:sp>
      <p:sp>
        <p:nvSpPr>
          <p:cNvPr id="14" name="Content Placeholder 13"/>
          <p:cNvSpPr>
            <a:spLocks noGrp="1"/>
          </p:cNvSpPr>
          <p:nvPr>
            <p:ph idx="1"/>
          </p:nvPr>
        </p:nvSpPr>
        <p:spPr>
          <a:xfrm>
            <a:off x="266703" y="5118100"/>
            <a:ext cx="8699497" cy="1574799"/>
          </a:xfrm>
        </p:spPr>
        <p:txBody>
          <a:bodyPr>
            <a:normAutofit fontScale="92500" lnSpcReduction="10000"/>
          </a:bodyPr>
          <a:lstStyle/>
          <a:p>
            <a:pPr marL="0" indent="0" algn="just">
              <a:buNone/>
            </a:pPr>
            <a:r>
              <a:rPr lang="en-US" sz="1800" dirty="0" err="1"/>
              <a:t>Berdasarkan</a:t>
            </a:r>
            <a:r>
              <a:rPr lang="id-ID" sz="1800" dirty="0"/>
              <a:t> tabel </a:t>
            </a:r>
            <a:r>
              <a:rPr lang="id-ID" sz="1800" dirty="0" smtClean="0"/>
              <a:t>diatas </a:t>
            </a:r>
            <a:r>
              <a:rPr lang="id-ID" sz="1800" dirty="0"/>
              <a:t>dapat dilihat bahwa </a:t>
            </a:r>
            <a:r>
              <a:rPr lang="en-US" sz="1800" dirty="0"/>
              <a:t>yang </a:t>
            </a:r>
            <a:r>
              <a:rPr lang="en-US" sz="1800" dirty="0" err="1"/>
              <a:t>mengatakan</a:t>
            </a:r>
            <a:r>
              <a:rPr lang="en-US" sz="1800" dirty="0"/>
              <a:t> </a:t>
            </a:r>
            <a:r>
              <a:rPr lang="en-US" sz="1800" dirty="0" err="1"/>
              <a:t>mutu</a:t>
            </a:r>
            <a:r>
              <a:rPr lang="en-US" sz="1800" dirty="0"/>
              <a:t> </a:t>
            </a:r>
            <a:r>
              <a:rPr lang="en-US" sz="1800" dirty="0" err="1"/>
              <a:t>pelayanan</a:t>
            </a:r>
            <a:r>
              <a:rPr lang="en-US" sz="1800" dirty="0"/>
              <a:t> </a:t>
            </a:r>
            <a:r>
              <a:rPr lang="en-US" sz="1800" dirty="0" err="1"/>
              <a:t>baik</a:t>
            </a:r>
            <a:r>
              <a:rPr lang="en-US" sz="1800" dirty="0"/>
              <a:t> </a:t>
            </a:r>
            <a:r>
              <a:rPr lang="en-US" sz="1800" dirty="0" err="1"/>
              <a:t>lebih</a:t>
            </a:r>
            <a:r>
              <a:rPr lang="en-US" sz="1800" dirty="0"/>
              <a:t> </a:t>
            </a:r>
            <a:r>
              <a:rPr lang="en-US" sz="1800" dirty="0" err="1"/>
              <a:t>banyak</a:t>
            </a:r>
            <a:r>
              <a:rPr lang="en-US" sz="1800" dirty="0"/>
              <a:t> di </a:t>
            </a:r>
            <a:r>
              <a:rPr lang="en-US" sz="1800" dirty="0" err="1"/>
              <a:t>jumpai</a:t>
            </a:r>
            <a:r>
              <a:rPr lang="en-US" sz="1800" dirty="0"/>
              <a:t> </a:t>
            </a:r>
            <a:r>
              <a:rPr lang="en-US" sz="1800" dirty="0" err="1"/>
              <a:t>pada</a:t>
            </a:r>
            <a:r>
              <a:rPr lang="en-US" sz="1800" dirty="0"/>
              <a:t> </a:t>
            </a:r>
            <a:r>
              <a:rPr lang="en-US" sz="1800" dirty="0" err="1"/>
              <a:t>responden</a:t>
            </a:r>
            <a:r>
              <a:rPr lang="en-US" sz="1800" dirty="0"/>
              <a:t> </a:t>
            </a:r>
            <a:r>
              <a:rPr lang="en-US" sz="1800" dirty="0" err="1"/>
              <a:t>dengan</a:t>
            </a:r>
            <a:r>
              <a:rPr lang="en-US" sz="1800" dirty="0"/>
              <a:t> </a:t>
            </a:r>
            <a:r>
              <a:rPr lang="en-US" sz="1800" dirty="0" err="1"/>
              <a:t>pelaksanaan</a:t>
            </a:r>
            <a:r>
              <a:rPr lang="en-US" sz="1800" dirty="0"/>
              <a:t> </a:t>
            </a:r>
            <a:r>
              <a:rPr lang="en-US" sz="1800" dirty="0" err="1"/>
              <a:t>asuhan</a:t>
            </a:r>
            <a:r>
              <a:rPr lang="en-US" sz="1800" dirty="0"/>
              <a:t> </a:t>
            </a:r>
            <a:r>
              <a:rPr lang="en-US" sz="1800" dirty="0" err="1"/>
              <a:t>kebidanan</a:t>
            </a:r>
            <a:r>
              <a:rPr lang="en-US" sz="1800" dirty="0"/>
              <a:t> </a:t>
            </a:r>
            <a:r>
              <a:rPr lang="en-US" sz="1800" dirty="0" err="1"/>
              <a:t>menggunakan</a:t>
            </a:r>
            <a:r>
              <a:rPr lang="en-US" sz="1800" dirty="0"/>
              <a:t> </a:t>
            </a:r>
            <a:r>
              <a:rPr lang="en-US" sz="1800" dirty="0" err="1"/>
              <a:t>metode</a:t>
            </a:r>
            <a:r>
              <a:rPr lang="en-US" sz="1800" dirty="0"/>
              <a:t> COC </a:t>
            </a:r>
            <a:r>
              <a:rPr lang="en-US" sz="1800" dirty="0" err="1"/>
              <a:t>terlaksana</a:t>
            </a:r>
            <a:r>
              <a:rPr lang="en-US" sz="1800" dirty="0"/>
              <a:t> </a:t>
            </a:r>
            <a:r>
              <a:rPr lang="en-US" sz="1800" dirty="0" err="1"/>
              <a:t>yaitu</a:t>
            </a:r>
            <a:r>
              <a:rPr lang="en-US" sz="1800" dirty="0"/>
              <a:t> 86,2% </a:t>
            </a:r>
            <a:r>
              <a:rPr lang="en-US" sz="1800" dirty="0" err="1"/>
              <a:t>dibandingkan</a:t>
            </a:r>
            <a:r>
              <a:rPr lang="en-US" sz="1800" dirty="0"/>
              <a:t> </a:t>
            </a:r>
            <a:r>
              <a:rPr lang="en-US" sz="1800" dirty="0" err="1"/>
              <a:t>dengan</a:t>
            </a:r>
            <a:r>
              <a:rPr lang="en-US" sz="1800" dirty="0"/>
              <a:t> </a:t>
            </a:r>
            <a:r>
              <a:rPr lang="en-US" sz="1800" dirty="0" err="1"/>
              <a:t>responden</a:t>
            </a:r>
            <a:r>
              <a:rPr lang="en-US" sz="1800" dirty="0"/>
              <a:t> yang </a:t>
            </a:r>
            <a:r>
              <a:rPr lang="en-US" sz="1800" dirty="0" err="1"/>
              <a:t>tidak</a:t>
            </a:r>
            <a:r>
              <a:rPr lang="en-US" sz="1800" dirty="0"/>
              <a:t> </a:t>
            </a:r>
            <a:r>
              <a:rPr lang="en-US" sz="1800" dirty="0" err="1"/>
              <a:t>menerima</a:t>
            </a:r>
            <a:r>
              <a:rPr lang="en-US" sz="1800" dirty="0"/>
              <a:t> </a:t>
            </a:r>
            <a:r>
              <a:rPr lang="en-US" sz="1800" dirty="0" err="1"/>
              <a:t>pelaksanaan</a:t>
            </a:r>
            <a:r>
              <a:rPr lang="en-US" sz="1800" dirty="0"/>
              <a:t> </a:t>
            </a:r>
            <a:r>
              <a:rPr lang="en-US" sz="1800" dirty="0" err="1"/>
              <a:t>asuhan</a:t>
            </a:r>
            <a:r>
              <a:rPr lang="en-US" sz="1800" dirty="0"/>
              <a:t> </a:t>
            </a:r>
            <a:r>
              <a:rPr lang="en-US" sz="1800" dirty="0" err="1"/>
              <a:t>kebidanan</a:t>
            </a:r>
            <a:r>
              <a:rPr lang="en-US" sz="1800" dirty="0"/>
              <a:t> </a:t>
            </a:r>
            <a:r>
              <a:rPr lang="en-US" sz="1800" dirty="0" err="1"/>
              <a:t>menggunakan</a:t>
            </a:r>
            <a:r>
              <a:rPr lang="en-US" sz="1800" dirty="0"/>
              <a:t> </a:t>
            </a:r>
            <a:r>
              <a:rPr lang="en-US" sz="1800" dirty="0" err="1"/>
              <a:t>metode</a:t>
            </a:r>
            <a:r>
              <a:rPr lang="en-US" sz="1800" dirty="0"/>
              <a:t> COC </a:t>
            </a:r>
            <a:r>
              <a:rPr lang="en-US" sz="1800" dirty="0" err="1"/>
              <a:t>yaitu</a:t>
            </a:r>
            <a:r>
              <a:rPr lang="en-US" sz="1800" dirty="0"/>
              <a:t> 13,8%. </a:t>
            </a:r>
            <a:endParaRPr lang="en-US" sz="1800" dirty="0" smtClean="0"/>
          </a:p>
          <a:p>
            <a:pPr marL="0" indent="0" algn="just">
              <a:buNone/>
            </a:pPr>
            <a:r>
              <a:rPr lang="en-US" sz="1800" dirty="0" smtClean="0"/>
              <a:t>S</a:t>
            </a:r>
            <a:r>
              <a:rPr lang="id-ID" sz="1800" dirty="0"/>
              <a:t>etelah dilakukan uji </a:t>
            </a:r>
            <a:r>
              <a:rPr lang="id-ID" sz="1800" i="1" dirty="0"/>
              <a:t>statistik chi-square</a:t>
            </a:r>
            <a:r>
              <a:rPr lang="id-ID" sz="1800" dirty="0"/>
              <a:t> di peroleh nilai p-value 0,00</a:t>
            </a:r>
            <a:r>
              <a:rPr lang="en-US" sz="1800" dirty="0"/>
              <a:t>0</a:t>
            </a:r>
            <a:r>
              <a:rPr lang="id-ID" sz="1800" dirty="0"/>
              <a:t> (P</a:t>
            </a:r>
            <a:r>
              <a:rPr lang="id-ID" sz="1800" dirty="0">
                <a:sym typeface="Symbol"/>
              </a:rPr>
              <a:t></a:t>
            </a:r>
            <a:r>
              <a:rPr lang="id-ID" sz="1800" dirty="0"/>
              <a:t>0,05)</a:t>
            </a:r>
            <a:r>
              <a:rPr lang="en-US" sz="1800" dirty="0"/>
              <a:t>, </a:t>
            </a:r>
            <a:r>
              <a:rPr lang="en-US" sz="1800" dirty="0" err="1"/>
              <a:t>menunjukkan</a:t>
            </a:r>
            <a:r>
              <a:rPr lang="en-US" sz="1800" dirty="0"/>
              <a:t> </a:t>
            </a:r>
            <a:r>
              <a:rPr lang="id-ID" sz="1800" dirty="0"/>
              <a:t>adanya hubungan antara </a:t>
            </a:r>
            <a:r>
              <a:rPr lang="en-US" sz="1800" dirty="0" err="1"/>
              <a:t>keterampilan</a:t>
            </a:r>
            <a:r>
              <a:rPr lang="en-US" sz="1800" dirty="0"/>
              <a:t> </a:t>
            </a:r>
            <a:r>
              <a:rPr lang="en-US" sz="1800" dirty="0" err="1"/>
              <a:t>teknik</a:t>
            </a:r>
            <a:r>
              <a:rPr lang="en-US" sz="1800" dirty="0"/>
              <a:t> </a:t>
            </a:r>
            <a:r>
              <a:rPr lang="en-US" sz="1800" dirty="0" err="1"/>
              <a:t>menyusui</a:t>
            </a:r>
            <a:r>
              <a:rPr lang="en-US" sz="1800" dirty="0"/>
              <a:t> </a:t>
            </a:r>
            <a:r>
              <a:rPr lang="en-US" sz="1800" dirty="0" err="1"/>
              <a:t>dengan</a:t>
            </a:r>
            <a:r>
              <a:rPr lang="en-US" sz="1800" dirty="0"/>
              <a:t> </a:t>
            </a:r>
            <a:r>
              <a:rPr lang="en-US" sz="1800" dirty="0" err="1"/>
              <a:t>kejadian</a:t>
            </a:r>
            <a:r>
              <a:rPr lang="en-US" sz="1800" dirty="0"/>
              <a:t> putting </a:t>
            </a:r>
            <a:r>
              <a:rPr lang="en-US" sz="1800" dirty="0" err="1"/>
              <a:t>susu</a:t>
            </a:r>
            <a:r>
              <a:rPr lang="en-US" sz="1800" dirty="0"/>
              <a:t> </a:t>
            </a:r>
            <a:r>
              <a:rPr lang="en-US" sz="1800" dirty="0" err="1"/>
              <a:t>lecet</a:t>
            </a:r>
            <a:r>
              <a:rPr lang="en-US" sz="1800" dirty="0" smtClean="0"/>
              <a:t>.</a:t>
            </a:r>
            <a:endParaRPr lang="en-US" sz="1800" dirty="0"/>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530" t="38021" r="25523" b="38021"/>
          <a:stretch/>
        </p:blipFill>
        <p:spPr bwMode="auto">
          <a:xfrm>
            <a:off x="101378" y="2641600"/>
            <a:ext cx="6769322"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311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smtClean="0"/>
              <a:t>Analisis</a:t>
            </a:r>
            <a:r>
              <a:rPr lang="en-US" b="1" dirty="0" smtClean="0"/>
              <a:t> </a:t>
            </a:r>
            <a:r>
              <a:rPr lang="en-US" b="1" dirty="0" err="1" smtClean="0"/>
              <a:t>Multivariat</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8" y="2025650"/>
            <a:ext cx="7671021" cy="495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err="1" smtClean="0"/>
              <a:t>Hubungan</a:t>
            </a:r>
            <a:r>
              <a:rPr lang="en-US" dirty="0" smtClean="0"/>
              <a:t> </a:t>
            </a:r>
            <a:r>
              <a:rPr lang="en-US" dirty="0" err="1" smtClean="0"/>
              <a:t>antar</a:t>
            </a:r>
            <a:r>
              <a:rPr lang="en-US" dirty="0" smtClean="0"/>
              <a:t> </a:t>
            </a:r>
            <a:r>
              <a:rPr lang="en-US" dirty="0" err="1" smtClean="0"/>
              <a:t>Variabel</a:t>
            </a:r>
            <a:endParaRPr lang="en-US" sz="1600" dirty="0"/>
          </a:p>
        </p:txBody>
      </p:sp>
      <p:sp>
        <p:nvSpPr>
          <p:cNvPr id="14" name="Content Placeholder 13"/>
          <p:cNvSpPr>
            <a:spLocks noGrp="1"/>
          </p:cNvSpPr>
          <p:nvPr>
            <p:ph idx="1"/>
          </p:nvPr>
        </p:nvSpPr>
        <p:spPr>
          <a:xfrm>
            <a:off x="266703" y="5321301"/>
            <a:ext cx="8547097" cy="660399"/>
          </a:xfrm>
        </p:spPr>
        <p:txBody>
          <a:bodyPr>
            <a:normAutofit/>
          </a:bodyPr>
          <a:lstStyle/>
          <a:p>
            <a:pPr marL="0" indent="0">
              <a:buNone/>
            </a:pPr>
            <a:r>
              <a:rPr lang="en-US" sz="1800" dirty="0" err="1"/>
              <a:t>Berdasarkan</a:t>
            </a:r>
            <a:r>
              <a:rPr lang="en-US" sz="1800" dirty="0"/>
              <a:t> table </a:t>
            </a:r>
            <a:r>
              <a:rPr lang="id-ID" sz="1800" dirty="0" smtClean="0"/>
              <a:t>didapatkan </a:t>
            </a:r>
            <a:r>
              <a:rPr lang="id-ID" sz="1800" dirty="0"/>
              <a:t>Nilai significan 0,000 yang menyatakan ada hubungan antar variabel</a:t>
            </a:r>
            <a:r>
              <a:rPr lang="en-US" sz="1800" dirty="0"/>
              <a:t> </a:t>
            </a:r>
            <a:r>
              <a:rPr lang="en-US" sz="1800" dirty="0" err="1"/>
              <a:t>dengan</a:t>
            </a:r>
            <a:r>
              <a:rPr lang="en-US" sz="1800" dirty="0"/>
              <a:t> </a:t>
            </a:r>
            <a:r>
              <a:rPr lang="en-US" sz="1800" dirty="0" err="1"/>
              <a:t>nilai</a:t>
            </a:r>
            <a:r>
              <a:rPr lang="en-US" sz="1800" dirty="0"/>
              <a:t> p=0,000.</a:t>
            </a:r>
          </a:p>
        </p:txBody>
      </p: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480" t="39584" r="23989" b="36978"/>
          <a:stretch/>
        </p:blipFill>
        <p:spPr bwMode="auto">
          <a:xfrm>
            <a:off x="54195" y="2628900"/>
            <a:ext cx="634682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998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a:t>Pembahasan</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7569421" cy="306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d-ID" sz="2000" dirty="0"/>
              <a:t>Sarana kesehatan sebagai unit organisasi pelayanan kesehatan terdepan yang mempunyai misi sebagai pusat perkembangan pelayanan kesehatan, yang melaksanakan pembinaan dan pelayanan kesehatan secara menyeluruh dan terpadu untuk masyarakat yang tinggal disuatu wilayah kerja tertentu dengan upaya untuk meningkatkan kelangsungan dan kualitas ibu dan anak dilakukan dengan pendekatan </a:t>
            </a:r>
            <a:r>
              <a:rPr lang="id-ID" sz="2000" i="1" dirty="0"/>
              <a:t>continuity of care. </a:t>
            </a:r>
            <a:r>
              <a:rPr lang="id-ID" sz="2000" dirty="0"/>
              <a:t>Jika pendekatan intervensi </a:t>
            </a:r>
            <a:r>
              <a:rPr lang="id-ID" sz="2000" i="1" dirty="0"/>
              <a:t>continuity of care </a:t>
            </a:r>
            <a:r>
              <a:rPr lang="id-ID" sz="2000" dirty="0"/>
              <a:t>ini dilaksanakan maka akan memberi dampak yang signifikan terhadap kelangsungan dan kualitas hidup ibu dan anak.</a:t>
            </a:r>
            <a:endParaRPr lang="en-US" sz="2000" dirty="0"/>
          </a:p>
        </p:txBody>
      </p:sp>
    </p:spTree>
    <p:extLst>
      <p:ext uri="{BB962C8B-B14F-4D97-AF65-F5344CB8AC3E}">
        <p14:creationId xmlns:p14="http://schemas.microsoft.com/office/powerpoint/2010/main" val="2652235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a:t>Pembahasan</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8839421" cy="434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itchFamily="34" charset="0"/>
              <a:buChar char="•"/>
            </a:pPr>
            <a:r>
              <a:rPr lang="id-ID" sz="2000" dirty="0"/>
              <a:t>Pada penelitian kualitatif, Penelitian menggunakan </a:t>
            </a:r>
            <a:r>
              <a:rPr lang="en-US" sz="2000" dirty="0" err="1"/>
              <a:t>metode</a:t>
            </a:r>
            <a:r>
              <a:rPr lang="en-US" sz="2000" dirty="0"/>
              <a:t> </a:t>
            </a:r>
            <a:r>
              <a:rPr lang="en-US" sz="2000" dirty="0" err="1"/>
              <a:t>wawancara</a:t>
            </a:r>
            <a:r>
              <a:rPr lang="en-US" sz="2000" dirty="0"/>
              <a:t> </a:t>
            </a:r>
            <a:r>
              <a:rPr lang="en-US" sz="2000" dirty="0" err="1"/>
              <a:t>kepada</a:t>
            </a:r>
            <a:r>
              <a:rPr lang="en-US" sz="2000" dirty="0"/>
              <a:t> </a:t>
            </a:r>
            <a:r>
              <a:rPr lang="en-US" sz="2000" dirty="0" err="1"/>
              <a:t>klien</a:t>
            </a:r>
            <a:r>
              <a:rPr lang="en-US" sz="2000" dirty="0"/>
              <a:t> yang </a:t>
            </a:r>
            <a:r>
              <a:rPr lang="en-US" sz="2000" dirty="0" err="1"/>
              <a:t>telah</a:t>
            </a:r>
            <a:r>
              <a:rPr lang="en-US" sz="2000" dirty="0"/>
              <a:t> </a:t>
            </a:r>
            <a:r>
              <a:rPr lang="en-US" sz="2000" dirty="0" err="1"/>
              <a:t>diberikan</a:t>
            </a:r>
            <a:r>
              <a:rPr lang="en-US" sz="2000" dirty="0"/>
              <a:t> </a:t>
            </a:r>
            <a:r>
              <a:rPr lang="en-US" sz="2000" dirty="0" err="1"/>
              <a:t>asuhan</a:t>
            </a:r>
            <a:r>
              <a:rPr lang="en-US" sz="2000" dirty="0"/>
              <a:t> </a:t>
            </a:r>
            <a:r>
              <a:rPr lang="en-US" sz="2000" dirty="0" err="1"/>
              <a:t>kebidanan</a:t>
            </a:r>
            <a:r>
              <a:rPr lang="en-US" sz="2000" dirty="0"/>
              <a:t> </a:t>
            </a:r>
            <a:r>
              <a:rPr lang="en-US" sz="2000" dirty="0" err="1"/>
              <a:t>dengan</a:t>
            </a:r>
            <a:r>
              <a:rPr lang="en-US" sz="2000" dirty="0"/>
              <a:t> </a:t>
            </a:r>
            <a:r>
              <a:rPr lang="en-US" sz="2000" dirty="0" err="1"/>
              <a:t>metode</a:t>
            </a:r>
            <a:r>
              <a:rPr lang="en-US" sz="2000" dirty="0"/>
              <a:t> COC</a:t>
            </a:r>
            <a:r>
              <a:rPr lang="id-ID" sz="2000" dirty="0"/>
              <a:t>. Metode ini digunakan dalam rangka  mendapatkan data-data mengenai </a:t>
            </a:r>
            <a:r>
              <a:rPr lang="en-US" sz="2000" dirty="0" err="1"/>
              <a:t>kepuasan</a:t>
            </a:r>
            <a:r>
              <a:rPr lang="en-US" sz="2000" dirty="0"/>
              <a:t> </a:t>
            </a:r>
            <a:r>
              <a:rPr lang="en-US" sz="2000" dirty="0" err="1"/>
              <a:t>klien</a:t>
            </a:r>
            <a:r>
              <a:rPr lang="en-US" sz="2000" dirty="0"/>
              <a:t> </a:t>
            </a:r>
            <a:r>
              <a:rPr lang="en-US" sz="2000" dirty="0" err="1"/>
              <a:t>terhadap</a:t>
            </a:r>
            <a:r>
              <a:rPr lang="en-US" sz="2000" dirty="0"/>
              <a:t> </a:t>
            </a:r>
            <a:r>
              <a:rPr lang="en-US" sz="2000" dirty="0" err="1"/>
              <a:t>asuhan</a:t>
            </a:r>
            <a:r>
              <a:rPr lang="en-US" sz="2000" dirty="0"/>
              <a:t> yang </a:t>
            </a:r>
            <a:r>
              <a:rPr lang="en-US" sz="2000" dirty="0" err="1"/>
              <a:t>telah</a:t>
            </a:r>
            <a:r>
              <a:rPr lang="en-US" sz="2000" dirty="0"/>
              <a:t> </a:t>
            </a:r>
            <a:r>
              <a:rPr lang="en-US" sz="2000" dirty="0" err="1"/>
              <a:t>diberikan</a:t>
            </a:r>
            <a:r>
              <a:rPr lang="id-ID" sz="2000" dirty="0"/>
              <a:t>. </a:t>
            </a:r>
            <a:endParaRPr lang="en-US" sz="2000" dirty="0"/>
          </a:p>
          <a:p>
            <a:pPr marL="342900" indent="-342900" algn="just">
              <a:buFont typeface="Arial" pitchFamily="34" charset="0"/>
              <a:buChar char="•"/>
            </a:pPr>
            <a:r>
              <a:rPr lang="id-ID" sz="2000" dirty="0" smtClean="0"/>
              <a:t>Penelitian </a:t>
            </a:r>
            <a:r>
              <a:rPr lang="id-ID" sz="2000" dirty="0"/>
              <a:t>ini melibatkan </a:t>
            </a:r>
            <a:r>
              <a:rPr lang="en-US" sz="2000" dirty="0"/>
              <a:t>5</a:t>
            </a:r>
            <a:r>
              <a:rPr lang="id-ID" sz="2000" dirty="0"/>
              <a:t> orang informan</a:t>
            </a:r>
            <a:r>
              <a:rPr lang="en-US" sz="2000" dirty="0"/>
              <a:t>, b</a:t>
            </a:r>
            <a:r>
              <a:rPr lang="id-ID" sz="2000" dirty="0"/>
              <a:t>erdasarkan hasil wawancara mendalam dengan </a:t>
            </a:r>
            <a:r>
              <a:rPr lang="en-US" sz="2000" dirty="0" err="1"/>
              <a:t>ibu</a:t>
            </a:r>
            <a:r>
              <a:rPr lang="en-US" sz="2000" dirty="0"/>
              <a:t> yang </a:t>
            </a:r>
            <a:r>
              <a:rPr lang="en-US" sz="2000" dirty="0" err="1"/>
              <a:t>telah</a:t>
            </a:r>
            <a:r>
              <a:rPr lang="en-US" sz="2000" dirty="0"/>
              <a:t> </a:t>
            </a:r>
            <a:r>
              <a:rPr lang="en-US" sz="2000" dirty="0" err="1"/>
              <a:t>merasakan</a:t>
            </a:r>
            <a:r>
              <a:rPr lang="en-US" sz="2000" dirty="0"/>
              <a:t> </a:t>
            </a:r>
            <a:r>
              <a:rPr lang="en-US" sz="2000" dirty="0" err="1"/>
              <a:t>asuhan</a:t>
            </a:r>
            <a:r>
              <a:rPr lang="en-US" sz="2000" dirty="0"/>
              <a:t> </a:t>
            </a:r>
            <a:r>
              <a:rPr lang="en-US" sz="2000" dirty="0" err="1"/>
              <a:t>kebidanan</a:t>
            </a:r>
            <a:r>
              <a:rPr lang="en-US" sz="2000" dirty="0"/>
              <a:t> </a:t>
            </a:r>
            <a:r>
              <a:rPr lang="en-US" sz="2000" dirty="0" err="1"/>
              <a:t>menggunakan</a:t>
            </a:r>
            <a:r>
              <a:rPr lang="en-US" sz="2000" dirty="0"/>
              <a:t> </a:t>
            </a:r>
            <a:r>
              <a:rPr lang="en-US" sz="2000" dirty="0" err="1"/>
              <a:t>metode</a:t>
            </a:r>
            <a:r>
              <a:rPr lang="en-US" sz="2000" dirty="0"/>
              <a:t> COC</a:t>
            </a:r>
            <a:r>
              <a:rPr lang="id-ID" sz="2000" dirty="0"/>
              <a:t>, secara garis besar mereka mengungkapkan sangat </a:t>
            </a:r>
            <a:r>
              <a:rPr lang="en-US" sz="2000" dirty="0" err="1"/>
              <a:t>puas</a:t>
            </a:r>
            <a:r>
              <a:rPr lang="id-ID" sz="2000" dirty="0"/>
              <a:t> dengan </a:t>
            </a:r>
            <a:r>
              <a:rPr lang="en-US" sz="2000" dirty="0" err="1"/>
              <a:t>asuhan</a:t>
            </a:r>
            <a:r>
              <a:rPr lang="id-ID" sz="2000" dirty="0"/>
              <a:t> yang </a:t>
            </a:r>
            <a:r>
              <a:rPr lang="en-US" sz="2000" dirty="0" err="1"/>
              <a:t>diterima</a:t>
            </a:r>
            <a:r>
              <a:rPr lang="en-US" sz="2000" dirty="0"/>
              <a:t> </a:t>
            </a:r>
            <a:r>
              <a:rPr lang="en-US" sz="2000" dirty="0" err="1"/>
              <a:t>mulai</a:t>
            </a:r>
            <a:r>
              <a:rPr lang="en-US" sz="2000" dirty="0"/>
              <a:t> </a:t>
            </a:r>
            <a:r>
              <a:rPr lang="en-US" sz="2000" dirty="0" err="1"/>
              <a:t>dari</a:t>
            </a:r>
            <a:r>
              <a:rPr lang="en-US" sz="2000" dirty="0"/>
              <a:t> </a:t>
            </a:r>
            <a:r>
              <a:rPr lang="en-US" sz="2000" dirty="0" err="1"/>
              <a:t>masa</a:t>
            </a:r>
            <a:r>
              <a:rPr lang="en-US" sz="2000" dirty="0"/>
              <a:t> </a:t>
            </a:r>
            <a:r>
              <a:rPr lang="en-US" sz="2000" dirty="0" err="1"/>
              <a:t>sebelum</a:t>
            </a:r>
            <a:r>
              <a:rPr lang="en-US" sz="2000" dirty="0"/>
              <a:t> </a:t>
            </a:r>
            <a:r>
              <a:rPr lang="en-US" sz="2000" dirty="0" err="1"/>
              <a:t>hamil</a:t>
            </a:r>
            <a:r>
              <a:rPr lang="en-US" sz="2000" dirty="0"/>
              <a:t> </a:t>
            </a:r>
            <a:r>
              <a:rPr lang="en-US" sz="2000" dirty="0" err="1"/>
              <a:t>sampai</a:t>
            </a:r>
            <a:r>
              <a:rPr lang="en-US" sz="2000" dirty="0"/>
              <a:t> </a:t>
            </a:r>
            <a:r>
              <a:rPr lang="en-US" sz="2000" dirty="0" err="1"/>
              <a:t>masa</a:t>
            </a:r>
            <a:r>
              <a:rPr lang="en-US" sz="2000" dirty="0"/>
              <a:t> </a:t>
            </a:r>
            <a:r>
              <a:rPr lang="en-US" sz="2000" dirty="0" err="1"/>
              <a:t>menentukan</a:t>
            </a:r>
            <a:r>
              <a:rPr lang="en-US" sz="2000" dirty="0"/>
              <a:t> </a:t>
            </a:r>
            <a:r>
              <a:rPr lang="en-US" sz="2000" dirty="0" err="1"/>
              <a:t>atau</a:t>
            </a:r>
            <a:r>
              <a:rPr lang="en-US" sz="2000" dirty="0"/>
              <a:t> </a:t>
            </a:r>
            <a:r>
              <a:rPr lang="en-US" sz="2000" dirty="0" err="1"/>
              <a:t>memilih</a:t>
            </a:r>
            <a:r>
              <a:rPr lang="en-US" sz="2000" dirty="0"/>
              <a:t> </a:t>
            </a:r>
            <a:r>
              <a:rPr lang="en-US" sz="2000" dirty="0" err="1"/>
              <a:t>alat</a:t>
            </a:r>
            <a:r>
              <a:rPr lang="en-US" sz="2000" dirty="0"/>
              <a:t> </a:t>
            </a:r>
            <a:r>
              <a:rPr lang="en-US" sz="2000" dirty="0" err="1"/>
              <a:t>kontrasepsi</a:t>
            </a:r>
            <a:r>
              <a:rPr lang="en-US" sz="2000" dirty="0"/>
              <a:t> yang </a:t>
            </a:r>
            <a:r>
              <a:rPr lang="en-US" sz="2000" dirty="0" err="1"/>
              <a:t>ingin</a:t>
            </a:r>
            <a:r>
              <a:rPr lang="en-US" sz="2000" dirty="0"/>
              <a:t> </a:t>
            </a:r>
            <a:r>
              <a:rPr lang="en-US" sz="2000" dirty="0" err="1" smtClean="0"/>
              <a:t>digunakan</a:t>
            </a:r>
            <a:r>
              <a:rPr lang="en-US" sz="2000" dirty="0"/>
              <a:t> </a:t>
            </a:r>
            <a:endParaRPr lang="en-US" sz="2000" dirty="0" smtClean="0"/>
          </a:p>
          <a:p>
            <a:pPr marL="342900" indent="-342900" algn="just">
              <a:buFont typeface="Arial" pitchFamily="34" charset="0"/>
              <a:buChar char="•"/>
            </a:pPr>
            <a:r>
              <a:rPr lang="en-US" sz="2000" dirty="0" smtClean="0"/>
              <a:t>P</a:t>
            </a:r>
            <a:r>
              <a:rPr lang="id-ID" sz="2000" dirty="0" smtClean="0"/>
              <a:t>ara </a:t>
            </a:r>
            <a:r>
              <a:rPr lang="id-ID" sz="2000" dirty="0"/>
              <a:t>informan sepakat </a:t>
            </a:r>
            <a:r>
              <a:rPr lang="en-US" sz="2000" dirty="0" err="1"/>
              <a:t>asuhan</a:t>
            </a:r>
            <a:r>
              <a:rPr lang="en-US" sz="2000" dirty="0"/>
              <a:t> yang </a:t>
            </a:r>
            <a:r>
              <a:rPr lang="en-US" sz="2000" dirty="0" err="1"/>
              <a:t>diberikan</a:t>
            </a:r>
            <a:r>
              <a:rPr lang="en-US" sz="2000" dirty="0"/>
              <a:t> </a:t>
            </a:r>
            <a:r>
              <a:rPr lang="en-US" sz="2000" dirty="0" err="1"/>
              <a:t>secara</a:t>
            </a:r>
            <a:r>
              <a:rPr lang="en-US" sz="2000" dirty="0"/>
              <a:t> </a:t>
            </a:r>
            <a:r>
              <a:rPr lang="en-US" sz="2000" dirty="0" err="1"/>
              <a:t>kontinue</a:t>
            </a:r>
            <a:r>
              <a:rPr lang="id-ID" sz="2000" dirty="0"/>
              <a:t> sangat </a:t>
            </a:r>
            <a:r>
              <a:rPr lang="en-US" sz="2000" dirty="0" err="1"/>
              <a:t>bagus</a:t>
            </a:r>
            <a:r>
              <a:rPr lang="en-US" sz="2000" dirty="0"/>
              <a:t> </a:t>
            </a:r>
            <a:r>
              <a:rPr lang="en-US" sz="2000" dirty="0" err="1"/>
              <a:t>diterapkan</a:t>
            </a:r>
            <a:r>
              <a:rPr lang="en-US" sz="2000" dirty="0"/>
              <a:t> </a:t>
            </a:r>
            <a:r>
              <a:rPr lang="en-US" sz="2000" dirty="0" err="1"/>
              <a:t>karena</a:t>
            </a:r>
            <a:r>
              <a:rPr lang="en-US" sz="2000" dirty="0"/>
              <a:t> </a:t>
            </a:r>
            <a:r>
              <a:rPr lang="en-US" sz="2000" dirty="0" err="1"/>
              <a:t>melakukan</a:t>
            </a:r>
            <a:r>
              <a:rPr lang="en-US" sz="2000" dirty="0"/>
              <a:t> </a:t>
            </a:r>
            <a:r>
              <a:rPr lang="en-US" sz="2000" dirty="0" err="1"/>
              <a:t>pemeriksaan</a:t>
            </a:r>
            <a:r>
              <a:rPr lang="en-US" sz="2000" dirty="0"/>
              <a:t> </a:t>
            </a:r>
            <a:r>
              <a:rPr lang="en-US" sz="2000" dirty="0" err="1"/>
              <a:t>sama</a:t>
            </a:r>
            <a:r>
              <a:rPr lang="en-US" sz="2000" dirty="0"/>
              <a:t> </a:t>
            </a:r>
            <a:r>
              <a:rPr lang="en-US" sz="2000" dirty="0" err="1"/>
              <a:t>satu</a:t>
            </a:r>
            <a:r>
              <a:rPr lang="en-US" sz="2000" dirty="0"/>
              <a:t> </a:t>
            </a:r>
            <a:r>
              <a:rPr lang="en-US" sz="2000" dirty="0" err="1"/>
              <a:t>bidan</a:t>
            </a:r>
            <a:r>
              <a:rPr lang="en-US" sz="2000" dirty="0"/>
              <a:t> </a:t>
            </a:r>
            <a:r>
              <a:rPr lang="en-US" sz="2000" dirty="0" err="1"/>
              <a:t>mulai</a:t>
            </a:r>
            <a:r>
              <a:rPr lang="en-US" sz="2000" dirty="0"/>
              <a:t> </a:t>
            </a:r>
            <a:r>
              <a:rPr lang="en-US" sz="2000" dirty="0" err="1"/>
              <a:t>dari</a:t>
            </a:r>
            <a:r>
              <a:rPr lang="en-US" sz="2000" dirty="0"/>
              <a:t> </a:t>
            </a:r>
            <a:r>
              <a:rPr lang="en-US" sz="2000" dirty="0" err="1"/>
              <a:t>sebelum</a:t>
            </a:r>
            <a:r>
              <a:rPr lang="en-US" sz="2000" dirty="0"/>
              <a:t> </a:t>
            </a:r>
            <a:r>
              <a:rPr lang="en-US" sz="2000" dirty="0" err="1"/>
              <a:t>hamil</a:t>
            </a:r>
            <a:r>
              <a:rPr lang="en-US" sz="2000" dirty="0"/>
              <a:t> </a:t>
            </a:r>
            <a:r>
              <a:rPr lang="en-US" sz="2000" dirty="0" err="1"/>
              <a:t>dan</a:t>
            </a:r>
            <a:r>
              <a:rPr lang="en-US" sz="2000" dirty="0"/>
              <a:t> </a:t>
            </a:r>
            <a:r>
              <a:rPr lang="en-US" sz="2000" dirty="0" err="1"/>
              <a:t>masa</a:t>
            </a:r>
            <a:r>
              <a:rPr lang="en-US" sz="2000" dirty="0"/>
              <a:t> KB </a:t>
            </a:r>
            <a:r>
              <a:rPr lang="en-US" sz="2000" dirty="0" err="1"/>
              <a:t>memunculkan</a:t>
            </a:r>
            <a:r>
              <a:rPr lang="en-US" sz="2000" dirty="0"/>
              <a:t> rasa </a:t>
            </a:r>
            <a:r>
              <a:rPr lang="en-US" sz="2000" dirty="0" err="1"/>
              <a:t>nyaman</a:t>
            </a:r>
            <a:r>
              <a:rPr lang="en-US" sz="2000" dirty="0"/>
              <a:t> </a:t>
            </a:r>
            <a:r>
              <a:rPr lang="en-US" sz="2000" dirty="0" err="1"/>
              <a:t>dan</a:t>
            </a:r>
            <a:r>
              <a:rPr lang="en-US" sz="2000" dirty="0"/>
              <a:t> </a:t>
            </a:r>
            <a:r>
              <a:rPr lang="en-US" sz="2000" dirty="0" err="1"/>
              <a:t>leluasa</a:t>
            </a:r>
            <a:r>
              <a:rPr lang="en-US" sz="2000" dirty="0"/>
              <a:t> </a:t>
            </a:r>
            <a:r>
              <a:rPr lang="en-US" sz="2000" dirty="0" err="1"/>
              <a:t>dalam</a:t>
            </a:r>
            <a:r>
              <a:rPr lang="en-US" sz="2000" dirty="0"/>
              <a:t> </a:t>
            </a:r>
            <a:r>
              <a:rPr lang="en-US" sz="2000" dirty="0" err="1"/>
              <a:t>mengungkapkan</a:t>
            </a:r>
            <a:r>
              <a:rPr lang="en-US" sz="2000" dirty="0"/>
              <a:t> </a:t>
            </a:r>
            <a:r>
              <a:rPr lang="en-US" sz="2000" dirty="0" err="1"/>
              <a:t>keluhan</a:t>
            </a:r>
            <a:r>
              <a:rPr lang="en-US" sz="2000" dirty="0"/>
              <a:t> yang </a:t>
            </a:r>
            <a:r>
              <a:rPr lang="en-US" sz="2000" dirty="0" err="1"/>
              <a:t>dirasakan</a:t>
            </a:r>
            <a:r>
              <a:rPr lang="id-ID" sz="2000" dirty="0"/>
              <a:t>. </a:t>
            </a:r>
            <a:endParaRPr lang="en-US" sz="2000" dirty="0"/>
          </a:p>
        </p:txBody>
      </p:sp>
    </p:spTree>
    <p:extLst>
      <p:ext uri="{BB962C8B-B14F-4D97-AF65-F5344CB8AC3E}">
        <p14:creationId xmlns:p14="http://schemas.microsoft.com/office/powerpoint/2010/main" val="1695414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a:t>Pembahasan</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47900"/>
            <a:ext cx="8839421" cy="434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t>Hal </a:t>
            </a:r>
            <a:r>
              <a:rPr lang="en-US" sz="2000" dirty="0" err="1"/>
              <a:t>ini</a:t>
            </a:r>
            <a:r>
              <a:rPr lang="en-US" sz="2000" dirty="0"/>
              <a:t> </a:t>
            </a:r>
            <a:r>
              <a:rPr lang="en-US" sz="2000" dirty="0" err="1"/>
              <a:t>terbukti</a:t>
            </a:r>
            <a:r>
              <a:rPr lang="en-US" sz="2000" dirty="0"/>
              <a:t> </a:t>
            </a:r>
            <a:r>
              <a:rPr lang="en-US" sz="2000" dirty="0" err="1"/>
              <a:t>dari</a:t>
            </a:r>
            <a:r>
              <a:rPr lang="en-US" sz="2000" dirty="0"/>
              <a:t> </a:t>
            </a:r>
            <a:r>
              <a:rPr lang="en-US" sz="2000" dirty="0" err="1"/>
              <a:t>pernyataan</a:t>
            </a:r>
            <a:r>
              <a:rPr lang="en-US" sz="2000" dirty="0"/>
              <a:t> </a:t>
            </a:r>
            <a:r>
              <a:rPr lang="en-US" sz="2000" dirty="0" err="1"/>
              <a:t>informan</a:t>
            </a:r>
            <a:r>
              <a:rPr lang="en-US" sz="2000" dirty="0"/>
              <a:t> </a:t>
            </a:r>
            <a:r>
              <a:rPr lang="en-US" sz="2000" dirty="0" err="1"/>
              <a:t>terkait</a:t>
            </a:r>
            <a:r>
              <a:rPr lang="en-US" sz="2000" dirty="0"/>
              <a:t> </a:t>
            </a:r>
            <a:r>
              <a:rPr lang="en-US" sz="2000" dirty="0" err="1"/>
              <a:t>perasaannya</a:t>
            </a:r>
            <a:r>
              <a:rPr lang="en-US" sz="2000" dirty="0"/>
              <a:t> </a:t>
            </a:r>
            <a:r>
              <a:rPr lang="en-US" sz="2000" dirty="0" err="1"/>
              <a:t>setelah</a:t>
            </a:r>
            <a:r>
              <a:rPr lang="en-US" sz="2000" dirty="0"/>
              <a:t> </a:t>
            </a:r>
            <a:r>
              <a:rPr lang="en-US" sz="2000" dirty="0" err="1"/>
              <a:t>menerima</a:t>
            </a:r>
            <a:r>
              <a:rPr lang="en-US" sz="2000" dirty="0"/>
              <a:t> </a:t>
            </a:r>
            <a:r>
              <a:rPr lang="en-US" sz="2000" dirty="0" err="1"/>
              <a:t>pelayanan</a:t>
            </a:r>
            <a:r>
              <a:rPr lang="en-US" sz="2000" dirty="0"/>
              <a:t> </a:t>
            </a:r>
            <a:r>
              <a:rPr lang="en-US" sz="2000" dirty="0" err="1"/>
              <a:t>kebidanan</a:t>
            </a:r>
            <a:r>
              <a:rPr lang="en-US" sz="2000" dirty="0"/>
              <a:t> </a:t>
            </a:r>
            <a:r>
              <a:rPr lang="en-US" sz="2000" dirty="0" err="1"/>
              <a:t>menggunakan</a:t>
            </a:r>
            <a:r>
              <a:rPr lang="en-US" sz="2000" dirty="0"/>
              <a:t> </a:t>
            </a:r>
            <a:r>
              <a:rPr lang="en-US" sz="2000" dirty="0" err="1"/>
              <a:t>metode</a:t>
            </a:r>
            <a:r>
              <a:rPr lang="en-US" sz="2000" dirty="0"/>
              <a:t> COC, </a:t>
            </a:r>
            <a:r>
              <a:rPr lang="en-US" sz="2000" dirty="0" err="1"/>
              <a:t>informan</a:t>
            </a:r>
            <a:r>
              <a:rPr lang="en-US" sz="2000" dirty="0"/>
              <a:t> </a:t>
            </a:r>
            <a:r>
              <a:rPr lang="en-US" sz="2000" dirty="0" err="1"/>
              <a:t>mengatakan</a:t>
            </a:r>
            <a:r>
              <a:rPr lang="en-US" sz="2000" dirty="0" smtClean="0"/>
              <a:t>:</a:t>
            </a:r>
          </a:p>
          <a:p>
            <a:pPr algn="just"/>
            <a:endParaRPr lang="en-US" sz="2000" dirty="0"/>
          </a:p>
          <a:p>
            <a:pPr algn="just"/>
            <a:r>
              <a:rPr lang="en-US" sz="2000" dirty="0"/>
              <a:t>“</a:t>
            </a:r>
            <a:r>
              <a:rPr lang="en-US" sz="2000" i="1" dirty="0" err="1"/>
              <a:t>Sangat</a:t>
            </a:r>
            <a:r>
              <a:rPr lang="en-US" sz="2000" i="1" dirty="0"/>
              <a:t> </a:t>
            </a:r>
            <a:r>
              <a:rPr lang="en-US" sz="2000" i="1" dirty="0" err="1"/>
              <a:t>bermanfaat</a:t>
            </a:r>
            <a:r>
              <a:rPr lang="en-US" sz="2000" i="1" dirty="0"/>
              <a:t>, </a:t>
            </a:r>
            <a:r>
              <a:rPr lang="en-US" sz="2000" i="1" dirty="0" err="1"/>
              <a:t>informasi</a:t>
            </a:r>
            <a:r>
              <a:rPr lang="en-US" sz="2000" i="1" dirty="0"/>
              <a:t> </a:t>
            </a:r>
            <a:r>
              <a:rPr lang="en-US" sz="2000" i="1" dirty="0" err="1"/>
              <a:t>dan</a:t>
            </a:r>
            <a:r>
              <a:rPr lang="en-US" sz="2000" i="1" dirty="0"/>
              <a:t> </a:t>
            </a:r>
            <a:r>
              <a:rPr lang="en-US" sz="2000" i="1" dirty="0" err="1"/>
              <a:t>konsultasi</a:t>
            </a:r>
            <a:r>
              <a:rPr lang="en-US" sz="2000" i="1" dirty="0"/>
              <a:t> </a:t>
            </a:r>
            <a:r>
              <a:rPr lang="en-US" sz="2000" i="1" dirty="0" err="1"/>
              <a:t>sangat</a:t>
            </a:r>
            <a:r>
              <a:rPr lang="en-US" sz="2000" i="1" dirty="0"/>
              <a:t> </a:t>
            </a:r>
            <a:r>
              <a:rPr lang="en-US" sz="2000" i="1" dirty="0" err="1"/>
              <a:t>membantu</a:t>
            </a:r>
            <a:r>
              <a:rPr lang="en-US" sz="2000" i="1" dirty="0"/>
              <a:t> </a:t>
            </a:r>
            <a:r>
              <a:rPr lang="en-US" sz="2000" i="1" dirty="0" err="1"/>
              <a:t>melewati</a:t>
            </a:r>
            <a:r>
              <a:rPr lang="en-US" sz="2000" i="1" dirty="0"/>
              <a:t> </a:t>
            </a:r>
            <a:r>
              <a:rPr lang="en-US" sz="2000" i="1" dirty="0" err="1"/>
              <a:t>kehamilan</a:t>
            </a:r>
            <a:r>
              <a:rPr lang="en-US" sz="2000" i="1" dirty="0"/>
              <a:t>. </a:t>
            </a:r>
            <a:r>
              <a:rPr lang="en-US" sz="2000" i="1" dirty="0" err="1"/>
              <a:t>Saya</a:t>
            </a:r>
            <a:r>
              <a:rPr lang="en-US" sz="2000" i="1" dirty="0"/>
              <a:t> </a:t>
            </a:r>
            <a:r>
              <a:rPr lang="en-US" sz="2000" i="1" dirty="0" err="1"/>
              <a:t>mendapatkan</a:t>
            </a:r>
            <a:r>
              <a:rPr lang="en-US" sz="2000" i="1" dirty="0"/>
              <a:t> </a:t>
            </a:r>
            <a:r>
              <a:rPr lang="en-US" sz="2000" i="1" dirty="0" err="1"/>
              <a:t>lebih</a:t>
            </a:r>
            <a:r>
              <a:rPr lang="en-US" sz="2000" i="1" dirty="0"/>
              <a:t> </a:t>
            </a:r>
            <a:r>
              <a:rPr lang="en-US" sz="2000" i="1" dirty="0" err="1"/>
              <a:t>banyak</a:t>
            </a:r>
            <a:r>
              <a:rPr lang="en-US" sz="2000" i="1" dirty="0"/>
              <a:t> </a:t>
            </a:r>
            <a:r>
              <a:rPr lang="en-US" sz="2000" i="1" dirty="0" err="1"/>
              <a:t>informasi</a:t>
            </a:r>
            <a:r>
              <a:rPr lang="en-US" sz="2000" i="1" dirty="0"/>
              <a:t> </a:t>
            </a:r>
            <a:r>
              <a:rPr lang="en-US" sz="2000" i="1" dirty="0" err="1"/>
              <a:t>melaui</a:t>
            </a:r>
            <a:r>
              <a:rPr lang="en-US" sz="2000" i="1" dirty="0"/>
              <a:t> </a:t>
            </a:r>
            <a:r>
              <a:rPr lang="en-US" sz="2000" i="1" dirty="0" err="1"/>
              <a:t>metode</a:t>
            </a:r>
            <a:r>
              <a:rPr lang="en-US" sz="2000" i="1" dirty="0"/>
              <a:t> COC </a:t>
            </a:r>
            <a:r>
              <a:rPr lang="en-US" sz="2000" i="1" dirty="0" err="1"/>
              <a:t>baik</a:t>
            </a:r>
            <a:r>
              <a:rPr lang="en-US" sz="2000" i="1" dirty="0"/>
              <a:t> </a:t>
            </a:r>
            <a:r>
              <a:rPr lang="en-US" sz="2000" i="1" dirty="0" err="1"/>
              <a:t>itu</a:t>
            </a:r>
            <a:r>
              <a:rPr lang="en-US" sz="2000" i="1" dirty="0"/>
              <a:t> </a:t>
            </a:r>
            <a:r>
              <a:rPr lang="en-US" sz="2000" i="1" dirty="0" err="1"/>
              <a:t>tentang</a:t>
            </a:r>
            <a:r>
              <a:rPr lang="en-US" sz="2000" i="1" dirty="0"/>
              <a:t> </a:t>
            </a:r>
            <a:r>
              <a:rPr lang="en-US" sz="2000" i="1" dirty="0" err="1"/>
              <a:t>gizi</a:t>
            </a:r>
            <a:r>
              <a:rPr lang="en-US" sz="2000" i="1" dirty="0"/>
              <a:t>, </a:t>
            </a:r>
            <a:r>
              <a:rPr lang="en-US" sz="2000" i="1" dirty="0" err="1"/>
              <a:t>pola</a:t>
            </a:r>
            <a:r>
              <a:rPr lang="en-US" sz="2000" i="1" dirty="0"/>
              <a:t> </a:t>
            </a:r>
            <a:r>
              <a:rPr lang="en-US" sz="2000" i="1" dirty="0" err="1"/>
              <a:t>hidup</a:t>
            </a:r>
            <a:r>
              <a:rPr lang="en-US" sz="2000" i="1" dirty="0"/>
              <a:t> </a:t>
            </a:r>
            <a:r>
              <a:rPr lang="en-US" sz="2000" i="1" dirty="0" err="1"/>
              <a:t>sehat</a:t>
            </a:r>
            <a:r>
              <a:rPr lang="en-US" sz="2000" i="1" dirty="0"/>
              <a:t> </a:t>
            </a:r>
            <a:r>
              <a:rPr lang="en-US" sz="2000" i="1" dirty="0" err="1"/>
              <a:t>mupun</a:t>
            </a:r>
            <a:r>
              <a:rPr lang="en-US" sz="2000" i="1" dirty="0"/>
              <a:t> </a:t>
            </a:r>
            <a:r>
              <a:rPr lang="en-US" sz="2000" i="1" dirty="0" err="1"/>
              <a:t>tetang</a:t>
            </a:r>
            <a:r>
              <a:rPr lang="en-US" sz="2000" i="1" dirty="0"/>
              <a:t> </a:t>
            </a:r>
            <a:r>
              <a:rPr lang="en-US" sz="2000" i="1" dirty="0" err="1"/>
              <a:t>keluhan</a:t>
            </a:r>
            <a:r>
              <a:rPr lang="en-US" sz="2000" i="1" dirty="0"/>
              <a:t> </a:t>
            </a:r>
            <a:r>
              <a:rPr lang="en-US" sz="2000" i="1" dirty="0" err="1"/>
              <a:t>selama</a:t>
            </a:r>
            <a:r>
              <a:rPr lang="en-US" sz="2000" i="1" dirty="0"/>
              <a:t> </a:t>
            </a:r>
            <a:r>
              <a:rPr lang="en-US" sz="2000" i="1" dirty="0" err="1"/>
              <a:t>kehamilan</a:t>
            </a:r>
            <a:r>
              <a:rPr lang="en-US" sz="2000" i="1" dirty="0"/>
              <a:t>. </a:t>
            </a:r>
            <a:r>
              <a:rPr lang="en-US" sz="2000" i="1" dirty="0" err="1"/>
              <a:t>Bidan</a:t>
            </a:r>
            <a:r>
              <a:rPr lang="en-US" sz="2000" i="1" dirty="0"/>
              <a:t> </a:t>
            </a:r>
            <a:r>
              <a:rPr lang="en-US" sz="2000" i="1" dirty="0" err="1"/>
              <a:t>selalu</a:t>
            </a:r>
            <a:r>
              <a:rPr lang="en-US" sz="2000" i="1" dirty="0"/>
              <a:t> </a:t>
            </a:r>
            <a:r>
              <a:rPr lang="en-US" sz="2000" i="1" dirty="0" err="1"/>
              <a:t>ada</a:t>
            </a:r>
            <a:r>
              <a:rPr lang="en-US" sz="2000" i="1" dirty="0"/>
              <a:t> </a:t>
            </a:r>
            <a:r>
              <a:rPr lang="en-US" sz="2000" i="1" dirty="0" err="1"/>
              <a:t>saat</a:t>
            </a:r>
            <a:r>
              <a:rPr lang="en-US" sz="2000" i="1" dirty="0"/>
              <a:t> </a:t>
            </a:r>
            <a:r>
              <a:rPr lang="en-US" sz="2000" i="1" dirty="0" err="1"/>
              <a:t>saya</a:t>
            </a:r>
            <a:r>
              <a:rPr lang="en-US" sz="2000" i="1" dirty="0"/>
              <a:t> </a:t>
            </a:r>
            <a:r>
              <a:rPr lang="en-US" sz="2000" i="1" dirty="0" err="1"/>
              <a:t>membutuhkan</a:t>
            </a:r>
            <a:r>
              <a:rPr lang="en-US" sz="2000" i="1" dirty="0"/>
              <a:t>....</a:t>
            </a:r>
            <a:r>
              <a:rPr lang="en-US" sz="2000" dirty="0"/>
              <a:t>”</a:t>
            </a:r>
          </a:p>
          <a:p>
            <a:pPr algn="just"/>
            <a:r>
              <a:rPr lang="en-US" sz="2000" dirty="0"/>
              <a:t> </a:t>
            </a:r>
          </a:p>
          <a:p>
            <a:pPr algn="just"/>
            <a:r>
              <a:rPr lang="en-US" sz="2000" dirty="0" err="1"/>
              <a:t>Serupa</a:t>
            </a:r>
            <a:r>
              <a:rPr lang="en-US" sz="2000" dirty="0"/>
              <a:t> </a:t>
            </a:r>
            <a:r>
              <a:rPr lang="en-US" sz="2000" dirty="0" err="1"/>
              <a:t>dengan</a:t>
            </a:r>
            <a:r>
              <a:rPr lang="en-US" sz="2000" dirty="0"/>
              <a:t> </a:t>
            </a:r>
            <a:r>
              <a:rPr lang="en-US" sz="2000" dirty="0" err="1"/>
              <a:t>pernyataan</a:t>
            </a:r>
            <a:r>
              <a:rPr lang="en-US" sz="2000" dirty="0"/>
              <a:t> </a:t>
            </a:r>
            <a:r>
              <a:rPr lang="en-US" sz="2000" dirty="0" err="1"/>
              <a:t>informan</a:t>
            </a:r>
            <a:r>
              <a:rPr lang="en-US" sz="2000" dirty="0"/>
              <a:t> yang lain, </a:t>
            </a:r>
            <a:r>
              <a:rPr lang="en-US" sz="2000" dirty="0" err="1"/>
              <a:t>informan</a:t>
            </a:r>
            <a:r>
              <a:rPr lang="en-US" sz="2000" dirty="0"/>
              <a:t> </a:t>
            </a:r>
            <a:r>
              <a:rPr lang="en-US" sz="2000" dirty="0" err="1"/>
              <a:t>mengatakan</a:t>
            </a:r>
            <a:r>
              <a:rPr lang="en-US" sz="2000" dirty="0"/>
              <a:t> </a:t>
            </a:r>
            <a:r>
              <a:rPr lang="en-US" sz="2000" dirty="0" smtClean="0"/>
              <a:t>:</a:t>
            </a:r>
          </a:p>
          <a:p>
            <a:pPr algn="just"/>
            <a:endParaRPr lang="en-US" sz="2000" dirty="0"/>
          </a:p>
          <a:p>
            <a:pPr algn="just"/>
            <a:r>
              <a:rPr lang="en-US" sz="2000" dirty="0"/>
              <a:t>”</a:t>
            </a:r>
            <a:r>
              <a:rPr lang="en-US" sz="2000" i="1" dirty="0" err="1"/>
              <a:t>Senang</a:t>
            </a:r>
            <a:r>
              <a:rPr lang="en-US" sz="2000" i="1" dirty="0"/>
              <a:t> </a:t>
            </a:r>
            <a:r>
              <a:rPr lang="en-US" sz="2000" i="1" dirty="0" err="1"/>
              <a:t>sekali</a:t>
            </a:r>
            <a:r>
              <a:rPr lang="en-US" sz="2000" i="1" dirty="0"/>
              <a:t>, </a:t>
            </a:r>
            <a:r>
              <a:rPr lang="en-US" sz="2000" i="1" dirty="0" err="1"/>
              <a:t>tahapan</a:t>
            </a:r>
            <a:r>
              <a:rPr lang="en-US" sz="2000" i="1" dirty="0"/>
              <a:t> yang </a:t>
            </a:r>
            <a:r>
              <a:rPr lang="en-US" sz="2000" i="1" dirty="0" err="1"/>
              <a:t>saya</a:t>
            </a:r>
            <a:r>
              <a:rPr lang="en-US" sz="2000" i="1" dirty="0"/>
              <a:t> </a:t>
            </a:r>
            <a:r>
              <a:rPr lang="en-US" sz="2000" i="1" dirty="0" err="1"/>
              <a:t>jalani</a:t>
            </a:r>
            <a:r>
              <a:rPr lang="en-US" sz="2000" i="1" dirty="0"/>
              <a:t> </a:t>
            </a:r>
            <a:r>
              <a:rPr lang="en-US" sz="2000" i="1" dirty="0" err="1"/>
              <a:t>bisa</a:t>
            </a:r>
            <a:r>
              <a:rPr lang="en-US" sz="2000" i="1" dirty="0"/>
              <a:t> </a:t>
            </a:r>
            <a:r>
              <a:rPr lang="en-US" sz="2000" i="1" dirty="0" err="1"/>
              <a:t>dibimbing</a:t>
            </a:r>
            <a:r>
              <a:rPr lang="en-US" sz="2000" i="1" dirty="0"/>
              <a:t> </a:t>
            </a:r>
            <a:r>
              <a:rPr lang="en-US" sz="2000" i="1" dirty="0" err="1"/>
              <a:t>oleh</a:t>
            </a:r>
            <a:r>
              <a:rPr lang="en-US" sz="2000" i="1" dirty="0"/>
              <a:t> </a:t>
            </a:r>
            <a:r>
              <a:rPr lang="en-US" sz="2000" i="1" dirty="0" err="1"/>
              <a:t>bidan</a:t>
            </a:r>
            <a:r>
              <a:rPr lang="en-US" sz="2000" i="1" dirty="0"/>
              <a:t> </a:t>
            </a:r>
            <a:r>
              <a:rPr lang="en-US" sz="2000" i="1" dirty="0" err="1"/>
              <a:t>secara</a:t>
            </a:r>
            <a:r>
              <a:rPr lang="en-US" sz="2000" i="1" dirty="0"/>
              <a:t> personal. </a:t>
            </a:r>
            <a:r>
              <a:rPr lang="en-US" sz="2000" i="1" dirty="0" err="1"/>
              <a:t>Saya</a:t>
            </a:r>
            <a:r>
              <a:rPr lang="en-US" sz="2000" i="1" dirty="0"/>
              <a:t> </a:t>
            </a:r>
            <a:r>
              <a:rPr lang="en-US" sz="2000" i="1" dirty="0" err="1"/>
              <a:t>bisa</a:t>
            </a:r>
            <a:r>
              <a:rPr lang="en-US" sz="2000" i="1" dirty="0"/>
              <a:t> </a:t>
            </a:r>
            <a:r>
              <a:rPr lang="en-US" sz="2000" i="1" dirty="0" err="1"/>
              <a:t>langsung</a:t>
            </a:r>
            <a:r>
              <a:rPr lang="en-US" sz="2000" i="1" dirty="0"/>
              <a:t> </a:t>
            </a:r>
            <a:r>
              <a:rPr lang="en-US" sz="2000" i="1" dirty="0" err="1"/>
              <a:t>bertanya</a:t>
            </a:r>
            <a:r>
              <a:rPr lang="en-US" sz="2000" i="1" dirty="0"/>
              <a:t> </a:t>
            </a:r>
            <a:r>
              <a:rPr lang="en-US" sz="2000" i="1" dirty="0" err="1"/>
              <a:t>jika</a:t>
            </a:r>
            <a:r>
              <a:rPr lang="en-US" sz="2000" i="1" dirty="0"/>
              <a:t> </a:t>
            </a:r>
            <a:r>
              <a:rPr lang="en-US" sz="2000" i="1" dirty="0" err="1"/>
              <a:t>ada</a:t>
            </a:r>
            <a:r>
              <a:rPr lang="en-US" sz="2000" i="1" dirty="0"/>
              <a:t> </a:t>
            </a:r>
            <a:r>
              <a:rPr lang="en-US" sz="2000" i="1" dirty="0" err="1"/>
              <a:t>keluhan</a:t>
            </a:r>
            <a:r>
              <a:rPr lang="en-US" sz="2000" i="1" dirty="0"/>
              <a:t>. </a:t>
            </a:r>
            <a:r>
              <a:rPr lang="en-US" sz="2000" i="1" dirty="0" err="1"/>
              <a:t>Metode</a:t>
            </a:r>
            <a:r>
              <a:rPr lang="en-US" sz="2000" i="1" dirty="0"/>
              <a:t> COC </a:t>
            </a:r>
            <a:r>
              <a:rPr lang="en-US" sz="2000" i="1" dirty="0" err="1"/>
              <a:t>adalah</a:t>
            </a:r>
            <a:r>
              <a:rPr lang="en-US" sz="2000" i="1" dirty="0"/>
              <a:t> </a:t>
            </a:r>
            <a:r>
              <a:rPr lang="en-US" sz="2000" i="1" dirty="0" err="1"/>
              <a:t>metode</a:t>
            </a:r>
            <a:r>
              <a:rPr lang="en-US" sz="2000" i="1" dirty="0"/>
              <a:t> yang </a:t>
            </a:r>
            <a:r>
              <a:rPr lang="en-US" sz="2000" i="1" dirty="0" err="1"/>
              <a:t>baru</a:t>
            </a:r>
            <a:r>
              <a:rPr lang="en-US" sz="2000" i="1" dirty="0"/>
              <a:t> </a:t>
            </a:r>
            <a:r>
              <a:rPr lang="en-US" sz="2000" i="1" dirty="0" err="1"/>
              <a:t>saya</a:t>
            </a:r>
            <a:r>
              <a:rPr lang="en-US" sz="2000" i="1" dirty="0"/>
              <a:t> </a:t>
            </a:r>
            <a:r>
              <a:rPr lang="en-US" sz="2000" i="1" dirty="0" err="1"/>
              <a:t>alami</a:t>
            </a:r>
            <a:r>
              <a:rPr lang="en-US" sz="2000" i="1" dirty="0"/>
              <a:t>....</a:t>
            </a:r>
            <a:r>
              <a:rPr lang="en-US" sz="2000" dirty="0"/>
              <a:t>”</a:t>
            </a:r>
          </a:p>
          <a:p>
            <a:pPr algn="just"/>
            <a:endParaRPr lang="en-US" sz="2000" dirty="0"/>
          </a:p>
        </p:txBody>
      </p:sp>
    </p:spTree>
    <p:extLst>
      <p:ext uri="{BB962C8B-B14F-4D97-AF65-F5344CB8AC3E}">
        <p14:creationId xmlns:p14="http://schemas.microsoft.com/office/powerpoint/2010/main" val="4162903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a:t>Pembahasan</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006600"/>
            <a:ext cx="8839421" cy="4584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a:t>Klien</a:t>
            </a:r>
            <a:r>
              <a:rPr lang="en-US" sz="2000" dirty="0"/>
              <a:t> </a:t>
            </a:r>
            <a:r>
              <a:rPr lang="en-US" sz="2000" dirty="0" err="1"/>
              <a:t>merasa</a:t>
            </a:r>
            <a:r>
              <a:rPr lang="en-US" sz="2000" dirty="0"/>
              <a:t> </a:t>
            </a:r>
            <a:r>
              <a:rPr lang="en-US" sz="2000" dirty="0" err="1"/>
              <a:t>sangat</a:t>
            </a:r>
            <a:r>
              <a:rPr lang="en-US" sz="2000" dirty="0"/>
              <a:t> </a:t>
            </a:r>
            <a:r>
              <a:rPr lang="en-US" sz="2000" dirty="0" err="1"/>
              <a:t>nyaman</a:t>
            </a:r>
            <a:r>
              <a:rPr lang="en-US" sz="2000" dirty="0"/>
              <a:t> </a:t>
            </a:r>
            <a:r>
              <a:rPr lang="en-US" sz="2000" dirty="0" err="1"/>
              <a:t>dengan</a:t>
            </a:r>
            <a:r>
              <a:rPr lang="en-US" sz="2000" dirty="0"/>
              <a:t> </a:t>
            </a:r>
            <a:r>
              <a:rPr lang="en-US" sz="2000" dirty="0" err="1"/>
              <a:t>diberikan</a:t>
            </a:r>
            <a:r>
              <a:rPr lang="en-US" sz="2000" dirty="0"/>
              <a:t> </a:t>
            </a:r>
            <a:r>
              <a:rPr lang="en-US" sz="2000" dirty="0" err="1"/>
              <a:t>asuhan</a:t>
            </a:r>
            <a:r>
              <a:rPr lang="en-US" sz="2000" dirty="0"/>
              <a:t> </a:t>
            </a:r>
            <a:r>
              <a:rPr lang="en-US" sz="2000" dirty="0" err="1"/>
              <a:t>dengan</a:t>
            </a:r>
            <a:r>
              <a:rPr lang="en-US" sz="2000" dirty="0"/>
              <a:t> continue, </a:t>
            </a:r>
            <a:r>
              <a:rPr lang="en-US" sz="2000" dirty="0" err="1"/>
              <a:t>hal</a:t>
            </a:r>
            <a:r>
              <a:rPr lang="en-US" sz="2000" dirty="0"/>
              <a:t> </a:t>
            </a:r>
            <a:r>
              <a:rPr lang="en-US" sz="2000" dirty="0" err="1"/>
              <a:t>ini</a:t>
            </a:r>
            <a:r>
              <a:rPr lang="en-US" sz="2000" dirty="0"/>
              <a:t> </a:t>
            </a:r>
            <a:r>
              <a:rPr lang="en-US" sz="2000" dirty="0" err="1"/>
              <a:t>sesuai</a:t>
            </a:r>
            <a:r>
              <a:rPr lang="en-US" sz="2000" dirty="0"/>
              <a:t> </a:t>
            </a:r>
            <a:r>
              <a:rPr lang="en-US" sz="2000" dirty="0" err="1"/>
              <a:t>dari</a:t>
            </a:r>
            <a:r>
              <a:rPr lang="en-US" sz="2000" dirty="0"/>
              <a:t> </a:t>
            </a:r>
            <a:r>
              <a:rPr lang="en-US" sz="2000" dirty="0" err="1"/>
              <a:t>hasil</a:t>
            </a:r>
            <a:r>
              <a:rPr lang="en-US" sz="2000" dirty="0"/>
              <a:t> </a:t>
            </a:r>
            <a:r>
              <a:rPr lang="en-US" sz="2000" dirty="0" err="1"/>
              <a:t>wawancara</a:t>
            </a:r>
            <a:r>
              <a:rPr lang="en-US" sz="2000" dirty="0"/>
              <a:t> </a:t>
            </a:r>
            <a:r>
              <a:rPr lang="en-US" sz="2000" dirty="0" err="1"/>
              <a:t>dengan</a:t>
            </a:r>
            <a:r>
              <a:rPr lang="en-US" sz="2000" dirty="0"/>
              <a:t> </a:t>
            </a:r>
            <a:r>
              <a:rPr lang="en-US" sz="2000" dirty="0" err="1"/>
              <a:t>informan</a:t>
            </a:r>
            <a:r>
              <a:rPr lang="en-US" sz="2000" dirty="0"/>
              <a:t>, yang </a:t>
            </a:r>
            <a:r>
              <a:rPr lang="en-US" sz="2000" dirty="0" err="1"/>
              <a:t>mengatakan</a:t>
            </a:r>
            <a:r>
              <a:rPr lang="en-US" sz="2000" dirty="0" smtClean="0"/>
              <a:t>:</a:t>
            </a:r>
          </a:p>
          <a:p>
            <a:pPr algn="just"/>
            <a:endParaRPr lang="en-US" sz="2000" dirty="0"/>
          </a:p>
          <a:p>
            <a:pPr algn="just"/>
            <a:r>
              <a:rPr lang="en-US" sz="2000" dirty="0"/>
              <a:t>“</a:t>
            </a:r>
            <a:r>
              <a:rPr lang="en-US" sz="2000" i="1" dirty="0" err="1"/>
              <a:t>Saya</a:t>
            </a:r>
            <a:r>
              <a:rPr lang="en-US" sz="2000" i="1" dirty="0"/>
              <a:t> </a:t>
            </a:r>
            <a:r>
              <a:rPr lang="en-US" sz="2000" i="1" dirty="0" err="1"/>
              <a:t>sangat</a:t>
            </a:r>
            <a:r>
              <a:rPr lang="en-US" sz="2000" i="1" dirty="0"/>
              <a:t> </a:t>
            </a:r>
            <a:r>
              <a:rPr lang="en-US" sz="2000" i="1" dirty="0" err="1"/>
              <a:t>nyaman</a:t>
            </a:r>
            <a:r>
              <a:rPr lang="en-US" sz="2000" i="1" dirty="0"/>
              <a:t> </a:t>
            </a:r>
            <a:r>
              <a:rPr lang="en-US" sz="2000" i="1" dirty="0" err="1"/>
              <a:t>dan</a:t>
            </a:r>
            <a:r>
              <a:rPr lang="en-US" sz="2000" i="1" dirty="0"/>
              <a:t> </a:t>
            </a:r>
            <a:r>
              <a:rPr lang="en-US" sz="2000" i="1" dirty="0" err="1"/>
              <a:t>leluasa</a:t>
            </a:r>
            <a:r>
              <a:rPr lang="en-US" sz="2000" i="1" dirty="0"/>
              <a:t> </a:t>
            </a:r>
            <a:r>
              <a:rPr lang="en-US" sz="2000" i="1" dirty="0" err="1"/>
              <a:t>dalam</a:t>
            </a:r>
            <a:r>
              <a:rPr lang="en-US" sz="2000" i="1" dirty="0"/>
              <a:t> </a:t>
            </a:r>
            <a:r>
              <a:rPr lang="en-US" sz="2000" i="1" dirty="0" err="1"/>
              <a:t>menyampaikan</a:t>
            </a:r>
            <a:r>
              <a:rPr lang="en-US" sz="2000" i="1" dirty="0"/>
              <a:t> </a:t>
            </a:r>
            <a:r>
              <a:rPr lang="en-US" sz="2000" i="1" dirty="0" err="1"/>
              <a:t>keluhan</a:t>
            </a:r>
            <a:r>
              <a:rPr lang="en-US" sz="2000" i="1" dirty="0"/>
              <a:t>. </a:t>
            </a:r>
            <a:r>
              <a:rPr lang="en-US" sz="2000" i="1" dirty="0" err="1"/>
              <a:t>Bidan</a:t>
            </a:r>
            <a:r>
              <a:rPr lang="en-US" sz="2000" i="1" dirty="0"/>
              <a:t> </a:t>
            </a:r>
            <a:r>
              <a:rPr lang="en-US" sz="2000" i="1" dirty="0" err="1"/>
              <a:t>sangat</a:t>
            </a:r>
            <a:r>
              <a:rPr lang="en-US" sz="2000" i="1" dirty="0"/>
              <a:t> care </a:t>
            </a:r>
            <a:r>
              <a:rPr lang="en-US" sz="2000" i="1" dirty="0" err="1"/>
              <a:t>dan</a:t>
            </a:r>
            <a:r>
              <a:rPr lang="en-US" sz="2000" i="1" dirty="0"/>
              <a:t> </a:t>
            </a:r>
            <a:r>
              <a:rPr lang="en-US" sz="2000" i="1" dirty="0" err="1"/>
              <a:t>selalu</a:t>
            </a:r>
            <a:r>
              <a:rPr lang="en-US" sz="2000" i="1" dirty="0"/>
              <a:t> </a:t>
            </a:r>
            <a:r>
              <a:rPr lang="en-US" sz="2000" i="1" dirty="0" err="1"/>
              <a:t>memantau</a:t>
            </a:r>
            <a:r>
              <a:rPr lang="en-US" sz="2000" i="1" dirty="0"/>
              <a:t> </a:t>
            </a:r>
            <a:r>
              <a:rPr lang="en-US" sz="2000" i="1" dirty="0" err="1"/>
              <a:t>keadaan</a:t>
            </a:r>
            <a:r>
              <a:rPr lang="en-US" sz="2000" i="1" dirty="0"/>
              <a:t> </a:t>
            </a:r>
            <a:r>
              <a:rPr lang="en-US" sz="2000" i="1" dirty="0" err="1"/>
              <a:t>saya</a:t>
            </a:r>
            <a:r>
              <a:rPr lang="en-US" sz="2000" i="1" dirty="0"/>
              <a:t>. </a:t>
            </a:r>
            <a:r>
              <a:rPr lang="en-US" sz="2000" i="1" dirty="0" err="1"/>
              <a:t>Saya</a:t>
            </a:r>
            <a:r>
              <a:rPr lang="en-US" sz="2000" i="1" dirty="0"/>
              <a:t> </a:t>
            </a:r>
            <a:r>
              <a:rPr lang="en-US" sz="2000" i="1" dirty="0" err="1"/>
              <a:t>berharap</a:t>
            </a:r>
            <a:r>
              <a:rPr lang="en-US" sz="2000" i="1" dirty="0"/>
              <a:t> </a:t>
            </a:r>
            <a:r>
              <a:rPr lang="en-US" sz="2000" i="1" dirty="0" err="1"/>
              <a:t>metode</a:t>
            </a:r>
            <a:r>
              <a:rPr lang="en-US" sz="2000" i="1" dirty="0"/>
              <a:t> COC </a:t>
            </a:r>
            <a:r>
              <a:rPr lang="en-US" sz="2000" i="1" dirty="0" err="1"/>
              <a:t>dapat</a:t>
            </a:r>
            <a:r>
              <a:rPr lang="en-US" sz="2000" i="1" dirty="0"/>
              <a:t> </a:t>
            </a:r>
            <a:r>
              <a:rPr lang="en-US" sz="2000" i="1" dirty="0" err="1"/>
              <a:t>berlanjut</a:t>
            </a:r>
            <a:r>
              <a:rPr lang="en-US" sz="2000" i="1" dirty="0"/>
              <a:t> </a:t>
            </a:r>
            <a:r>
              <a:rPr lang="en-US" sz="2000" i="1" dirty="0" err="1"/>
              <a:t>apalagi</a:t>
            </a:r>
            <a:r>
              <a:rPr lang="en-US" sz="2000" i="1" dirty="0"/>
              <a:t> </a:t>
            </a:r>
            <a:r>
              <a:rPr lang="en-US" sz="2000" i="1" dirty="0" err="1"/>
              <a:t>pada</a:t>
            </a:r>
            <a:r>
              <a:rPr lang="en-US" sz="2000" i="1" dirty="0"/>
              <a:t> </a:t>
            </a:r>
            <a:r>
              <a:rPr lang="en-US" sz="2000" i="1" dirty="0" err="1"/>
              <a:t>masa</a:t>
            </a:r>
            <a:r>
              <a:rPr lang="en-US" sz="2000" i="1" dirty="0"/>
              <a:t> </a:t>
            </a:r>
            <a:r>
              <a:rPr lang="en-US" sz="2000" i="1" dirty="0" err="1"/>
              <a:t>pandemi</a:t>
            </a:r>
            <a:r>
              <a:rPr lang="en-US" sz="2000" i="1" dirty="0"/>
              <a:t> </a:t>
            </a:r>
            <a:r>
              <a:rPr lang="en-US" sz="2000" i="1" dirty="0" err="1"/>
              <a:t>ini</a:t>
            </a:r>
            <a:r>
              <a:rPr lang="en-US" sz="2000" i="1" dirty="0"/>
              <a:t>.  </a:t>
            </a:r>
            <a:r>
              <a:rPr lang="en-US" sz="2000" i="1" dirty="0" err="1"/>
              <a:t>Metode</a:t>
            </a:r>
            <a:r>
              <a:rPr lang="en-US" sz="2000" i="1" dirty="0"/>
              <a:t> </a:t>
            </a:r>
            <a:r>
              <a:rPr lang="en-US" sz="2000" i="1" dirty="0" err="1"/>
              <a:t>ini</a:t>
            </a:r>
            <a:r>
              <a:rPr lang="en-US" sz="2000" i="1" dirty="0"/>
              <a:t> </a:t>
            </a:r>
            <a:r>
              <a:rPr lang="en-US" sz="2000" i="1" dirty="0" err="1"/>
              <a:t>lebih</a:t>
            </a:r>
            <a:r>
              <a:rPr lang="en-US" sz="2000" i="1" dirty="0"/>
              <a:t> </a:t>
            </a:r>
            <a:r>
              <a:rPr lang="en-US" sz="2000" i="1" dirty="0" err="1"/>
              <a:t>efektif</a:t>
            </a:r>
            <a:r>
              <a:rPr lang="en-US" sz="2000" i="1" dirty="0"/>
              <a:t> </a:t>
            </a:r>
            <a:r>
              <a:rPr lang="en-US" sz="2000" i="1" dirty="0" err="1"/>
              <a:t>dibanding</a:t>
            </a:r>
            <a:r>
              <a:rPr lang="en-US" sz="2000" i="1" dirty="0"/>
              <a:t> </a:t>
            </a:r>
            <a:r>
              <a:rPr lang="en-US" sz="2000" i="1" dirty="0" err="1"/>
              <a:t>metode</a:t>
            </a:r>
            <a:r>
              <a:rPr lang="en-US" sz="2000" i="1" dirty="0"/>
              <a:t> lain…</a:t>
            </a:r>
            <a:r>
              <a:rPr lang="en-US" sz="2000" dirty="0"/>
              <a:t>.”</a:t>
            </a:r>
          </a:p>
          <a:p>
            <a:pPr algn="just"/>
            <a:r>
              <a:rPr lang="en-US" sz="2000" dirty="0"/>
              <a:t> </a:t>
            </a:r>
            <a:endParaRPr lang="en-US" sz="2000" dirty="0" smtClean="0"/>
          </a:p>
          <a:p>
            <a:pPr algn="just"/>
            <a:r>
              <a:rPr lang="en-US" sz="2000" dirty="0"/>
              <a:t>Dari </a:t>
            </a:r>
            <a:r>
              <a:rPr lang="en-US" sz="2000" dirty="0" err="1"/>
              <a:t>pernyataan</a:t>
            </a:r>
            <a:r>
              <a:rPr lang="en-US" sz="2000" dirty="0"/>
              <a:t> </a:t>
            </a:r>
            <a:r>
              <a:rPr lang="en-US" sz="2000" dirty="0" err="1"/>
              <a:t>klien</a:t>
            </a:r>
            <a:r>
              <a:rPr lang="en-US" sz="2000" dirty="0"/>
              <a:t> </a:t>
            </a:r>
            <a:r>
              <a:rPr lang="en-US" sz="2000" dirty="0" err="1"/>
              <a:t>tersebut</a:t>
            </a:r>
            <a:r>
              <a:rPr lang="en-US" sz="2000" dirty="0"/>
              <a:t>, </a:t>
            </a:r>
            <a:r>
              <a:rPr lang="en-US" sz="2000" dirty="0" err="1"/>
              <a:t>tergambar</a:t>
            </a:r>
            <a:r>
              <a:rPr lang="en-US" sz="2000" dirty="0"/>
              <a:t> </a:t>
            </a:r>
            <a:r>
              <a:rPr lang="en-US" sz="2000" dirty="0" err="1"/>
              <a:t>bahwa</a:t>
            </a:r>
            <a:r>
              <a:rPr lang="en-US" sz="2000" dirty="0"/>
              <a:t> </a:t>
            </a:r>
            <a:r>
              <a:rPr lang="en-US" sz="2000" dirty="0" err="1"/>
              <a:t>mereka</a:t>
            </a:r>
            <a:r>
              <a:rPr lang="en-US" sz="2000" dirty="0"/>
              <a:t> </a:t>
            </a:r>
            <a:r>
              <a:rPr lang="en-US" sz="2000" dirty="0" err="1"/>
              <a:t>merasakan</a:t>
            </a:r>
            <a:r>
              <a:rPr lang="en-US" sz="2000" dirty="0"/>
              <a:t> </a:t>
            </a:r>
            <a:r>
              <a:rPr lang="en-US" sz="2000" dirty="0" err="1"/>
              <a:t>sangat</a:t>
            </a:r>
            <a:r>
              <a:rPr lang="en-US" sz="2000" dirty="0"/>
              <a:t> </a:t>
            </a:r>
            <a:r>
              <a:rPr lang="en-US" sz="2000" dirty="0" err="1"/>
              <a:t>senang</a:t>
            </a:r>
            <a:r>
              <a:rPr lang="en-US" sz="2000" dirty="0"/>
              <a:t> </a:t>
            </a:r>
            <a:r>
              <a:rPr lang="en-US" sz="2000" dirty="0" err="1"/>
              <a:t>menerima</a:t>
            </a:r>
            <a:r>
              <a:rPr lang="en-US" sz="2000" dirty="0"/>
              <a:t> </a:t>
            </a:r>
            <a:r>
              <a:rPr lang="en-US" sz="2000" dirty="0" err="1"/>
              <a:t>asuhan</a:t>
            </a:r>
            <a:r>
              <a:rPr lang="en-US" sz="2000" dirty="0"/>
              <a:t> </a:t>
            </a:r>
            <a:r>
              <a:rPr lang="en-US" sz="2000" dirty="0" err="1"/>
              <a:t>kebidanan</a:t>
            </a:r>
            <a:r>
              <a:rPr lang="en-US" sz="2000" dirty="0"/>
              <a:t> </a:t>
            </a:r>
            <a:r>
              <a:rPr lang="en-US" sz="2000" dirty="0" err="1"/>
              <a:t>secara</a:t>
            </a:r>
            <a:r>
              <a:rPr lang="en-US" sz="2000" dirty="0"/>
              <a:t> </a:t>
            </a:r>
            <a:r>
              <a:rPr lang="en-US" sz="2000" dirty="0" err="1"/>
              <a:t>kontinue</a:t>
            </a:r>
            <a:r>
              <a:rPr lang="en-US" sz="2000" dirty="0"/>
              <a:t>, </a:t>
            </a:r>
            <a:r>
              <a:rPr lang="en-US" sz="2000" dirty="0" err="1"/>
              <a:t>mulai</a:t>
            </a:r>
            <a:r>
              <a:rPr lang="en-US" sz="2000" dirty="0"/>
              <a:t> </a:t>
            </a:r>
            <a:r>
              <a:rPr lang="en-US" sz="2000" dirty="0" err="1"/>
              <a:t>dari</a:t>
            </a:r>
            <a:r>
              <a:rPr lang="en-US" sz="2000" dirty="0"/>
              <a:t> </a:t>
            </a:r>
            <a:r>
              <a:rPr lang="en-US" sz="2000" dirty="0" err="1"/>
              <a:t>masa</a:t>
            </a:r>
            <a:r>
              <a:rPr lang="en-US" sz="2000" dirty="0"/>
              <a:t> </a:t>
            </a:r>
            <a:r>
              <a:rPr lang="en-US" sz="2000" dirty="0" err="1"/>
              <a:t>sebelum</a:t>
            </a:r>
            <a:r>
              <a:rPr lang="en-US" sz="2000" dirty="0"/>
              <a:t> </a:t>
            </a:r>
            <a:r>
              <a:rPr lang="en-US" sz="2000" dirty="0" err="1"/>
              <a:t>hamil</a:t>
            </a:r>
            <a:r>
              <a:rPr lang="en-US" sz="2000" dirty="0"/>
              <a:t> </a:t>
            </a:r>
            <a:r>
              <a:rPr lang="en-US" sz="2000" dirty="0" err="1"/>
              <a:t>sampai</a:t>
            </a:r>
            <a:r>
              <a:rPr lang="en-US" sz="2000" dirty="0"/>
              <a:t> </a:t>
            </a:r>
            <a:r>
              <a:rPr lang="en-US" sz="2000" dirty="0" err="1"/>
              <a:t>menentukan</a:t>
            </a:r>
            <a:r>
              <a:rPr lang="en-US" sz="2000" dirty="0"/>
              <a:t> KB. </a:t>
            </a:r>
            <a:r>
              <a:rPr lang="en-US" sz="2000" dirty="0" err="1"/>
              <a:t>Ibu</a:t>
            </a:r>
            <a:r>
              <a:rPr lang="en-US" sz="2000" dirty="0"/>
              <a:t> </a:t>
            </a:r>
            <a:r>
              <a:rPr lang="en-US" sz="2000" dirty="0" err="1"/>
              <a:t>merasa</a:t>
            </a:r>
            <a:r>
              <a:rPr lang="en-US" sz="2000" dirty="0"/>
              <a:t> </a:t>
            </a:r>
            <a:r>
              <a:rPr lang="en-US" sz="2000" dirty="0" err="1"/>
              <a:t>manfaatnya</a:t>
            </a:r>
            <a:r>
              <a:rPr lang="en-US" sz="2000" dirty="0"/>
              <a:t> </a:t>
            </a:r>
            <a:r>
              <a:rPr lang="en-US" sz="2000" dirty="0" err="1"/>
              <a:t>seperti</a:t>
            </a:r>
            <a:r>
              <a:rPr lang="en-US" sz="2000" dirty="0"/>
              <a:t> </a:t>
            </a:r>
            <a:r>
              <a:rPr lang="en-US" sz="2000" dirty="0" err="1"/>
              <a:t>dapat</a:t>
            </a:r>
            <a:r>
              <a:rPr lang="en-US" sz="2000" dirty="0"/>
              <a:t> </a:t>
            </a:r>
            <a:r>
              <a:rPr lang="en-US" sz="2000" dirty="0" err="1"/>
              <a:t>langsung</a:t>
            </a:r>
            <a:r>
              <a:rPr lang="en-US" sz="2000" dirty="0"/>
              <a:t> </a:t>
            </a:r>
            <a:r>
              <a:rPr lang="en-US" sz="2000" dirty="0" err="1"/>
              <a:t>berkomunikasi</a:t>
            </a:r>
            <a:r>
              <a:rPr lang="en-US" sz="2000" dirty="0"/>
              <a:t> </a:t>
            </a:r>
            <a:r>
              <a:rPr lang="en-US" sz="2000" dirty="0" err="1"/>
              <a:t>sama</a:t>
            </a:r>
            <a:r>
              <a:rPr lang="en-US" sz="2000" dirty="0"/>
              <a:t> </a:t>
            </a:r>
            <a:r>
              <a:rPr lang="en-US" sz="2000" dirty="0" err="1"/>
              <a:t>bidan</a:t>
            </a:r>
            <a:r>
              <a:rPr lang="en-US" sz="2000" dirty="0"/>
              <a:t> </a:t>
            </a:r>
            <a:r>
              <a:rPr lang="en-US" sz="2000" dirty="0" err="1"/>
              <a:t>tentang</a:t>
            </a:r>
            <a:r>
              <a:rPr lang="en-US" sz="2000" dirty="0"/>
              <a:t> </a:t>
            </a:r>
            <a:r>
              <a:rPr lang="en-US" sz="2000" dirty="0" err="1"/>
              <a:t>keluhannya</a:t>
            </a:r>
            <a:r>
              <a:rPr lang="en-US" sz="2000" dirty="0"/>
              <a:t> </a:t>
            </a:r>
            <a:r>
              <a:rPr lang="en-US" sz="2000" dirty="0" err="1"/>
              <a:t>dan</a:t>
            </a:r>
            <a:r>
              <a:rPr lang="en-US" sz="2000" dirty="0"/>
              <a:t> </a:t>
            </a:r>
            <a:r>
              <a:rPr lang="en-US" sz="2000" dirty="0" err="1"/>
              <a:t>mendapat</a:t>
            </a:r>
            <a:r>
              <a:rPr lang="en-US" sz="2000" dirty="0"/>
              <a:t> </a:t>
            </a:r>
            <a:r>
              <a:rPr lang="en-US" sz="2000" dirty="0" err="1"/>
              <a:t>arahan</a:t>
            </a:r>
            <a:r>
              <a:rPr lang="en-US" sz="2000" dirty="0"/>
              <a:t> </a:t>
            </a:r>
            <a:r>
              <a:rPr lang="en-US" sz="2000" dirty="0" err="1"/>
              <a:t>dari</a:t>
            </a:r>
            <a:r>
              <a:rPr lang="en-US" sz="2000" dirty="0"/>
              <a:t> </a:t>
            </a:r>
            <a:r>
              <a:rPr lang="en-US" sz="2000" dirty="0" err="1"/>
              <a:t>bidan</a:t>
            </a:r>
            <a:r>
              <a:rPr lang="en-US" sz="2000" dirty="0"/>
              <a:t> </a:t>
            </a:r>
            <a:r>
              <a:rPr lang="en-US" sz="2000" dirty="0" err="1"/>
              <a:t>dalam</a:t>
            </a:r>
            <a:r>
              <a:rPr lang="en-US" sz="2000" dirty="0"/>
              <a:t> </a:t>
            </a:r>
            <a:r>
              <a:rPr lang="en-US" sz="2000" dirty="0" err="1"/>
              <a:t>menjalani</a:t>
            </a:r>
            <a:r>
              <a:rPr lang="en-US" sz="2000" dirty="0"/>
              <a:t> </a:t>
            </a:r>
            <a:r>
              <a:rPr lang="en-US" sz="2000" dirty="0" err="1"/>
              <a:t>masa</a:t>
            </a:r>
            <a:r>
              <a:rPr lang="en-US" sz="2000" dirty="0"/>
              <a:t> </a:t>
            </a:r>
            <a:r>
              <a:rPr lang="en-US" sz="2000" dirty="0" err="1"/>
              <a:t>pra</a:t>
            </a:r>
            <a:r>
              <a:rPr lang="en-US" sz="2000" dirty="0"/>
              <a:t> </a:t>
            </a:r>
            <a:r>
              <a:rPr lang="en-US" sz="2000" dirty="0" err="1"/>
              <a:t>konsepsi</a:t>
            </a:r>
            <a:r>
              <a:rPr lang="en-US" sz="2000" dirty="0"/>
              <a:t>, </a:t>
            </a:r>
            <a:r>
              <a:rPr lang="en-US" sz="2000" dirty="0" err="1"/>
              <a:t>hamil</a:t>
            </a:r>
            <a:r>
              <a:rPr lang="en-US" sz="2000" dirty="0"/>
              <a:t>, </a:t>
            </a:r>
            <a:r>
              <a:rPr lang="en-US" sz="2000" dirty="0" err="1"/>
              <a:t>bersalin</a:t>
            </a:r>
            <a:r>
              <a:rPr lang="en-US" sz="2000" dirty="0"/>
              <a:t>, </a:t>
            </a:r>
            <a:r>
              <a:rPr lang="en-US" sz="2000" dirty="0" err="1"/>
              <a:t>nifas</a:t>
            </a:r>
            <a:r>
              <a:rPr lang="en-US" sz="2000" dirty="0"/>
              <a:t>, </a:t>
            </a:r>
            <a:r>
              <a:rPr lang="en-US" sz="2000" dirty="0" err="1"/>
              <a:t>menyusui</a:t>
            </a:r>
            <a:r>
              <a:rPr lang="en-US" sz="2000" dirty="0"/>
              <a:t>, </a:t>
            </a:r>
            <a:r>
              <a:rPr lang="en-US" sz="2000" dirty="0" err="1"/>
              <a:t>merawat</a:t>
            </a:r>
            <a:r>
              <a:rPr lang="en-US" sz="2000" dirty="0"/>
              <a:t> </a:t>
            </a:r>
            <a:r>
              <a:rPr lang="en-US" sz="2000" dirty="0" err="1"/>
              <a:t>bayi</a:t>
            </a:r>
            <a:r>
              <a:rPr lang="en-US" sz="2000" dirty="0"/>
              <a:t> </a:t>
            </a:r>
            <a:r>
              <a:rPr lang="en-US" sz="2000" dirty="0" err="1"/>
              <a:t>dan</a:t>
            </a:r>
            <a:r>
              <a:rPr lang="en-US" sz="2000" dirty="0"/>
              <a:t> </a:t>
            </a:r>
            <a:r>
              <a:rPr lang="en-US" sz="2000" dirty="0" err="1"/>
              <a:t>menentukan</a:t>
            </a:r>
            <a:r>
              <a:rPr lang="en-US" sz="2000" dirty="0"/>
              <a:t> </a:t>
            </a:r>
            <a:r>
              <a:rPr lang="en-US" sz="2000" dirty="0" err="1"/>
              <a:t>penggunaan</a:t>
            </a:r>
            <a:r>
              <a:rPr lang="en-US" sz="2000" dirty="0"/>
              <a:t> KB</a:t>
            </a:r>
            <a:r>
              <a:rPr lang="id-ID" sz="2000" dirty="0"/>
              <a:t>. </a:t>
            </a:r>
            <a:endParaRPr lang="en-US" sz="2000" dirty="0"/>
          </a:p>
          <a:p>
            <a:pPr algn="just"/>
            <a:endParaRPr lang="en-US" sz="2000" dirty="0"/>
          </a:p>
        </p:txBody>
      </p:sp>
    </p:spTree>
    <p:extLst>
      <p:ext uri="{BB962C8B-B14F-4D97-AF65-F5344CB8AC3E}">
        <p14:creationId xmlns:p14="http://schemas.microsoft.com/office/powerpoint/2010/main" val="4051589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a:t>Pembahasan</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60600"/>
            <a:ext cx="8839421" cy="35483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itchFamily="34" charset="0"/>
              <a:buChar char="•"/>
            </a:pPr>
            <a:r>
              <a:rPr lang="id-ID" sz="2000" dirty="0"/>
              <a:t>Berdasarkan hasil wawancara tersebut dapat diketahui bahwa </a:t>
            </a:r>
            <a:r>
              <a:rPr lang="en-US" sz="2000" dirty="0" err="1"/>
              <a:t>mereka</a:t>
            </a:r>
            <a:r>
              <a:rPr lang="en-US" sz="2000" dirty="0"/>
              <a:t> </a:t>
            </a:r>
            <a:r>
              <a:rPr lang="en-US" sz="2000" dirty="0" err="1"/>
              <a:t>sangat</a:t>
            </a:r>
            <a:r>
              <a:rPr lang="en-US" sz="2000" dirty="0"/>
              <a:t> </a:t>
            </a:r>
            <a:r>
              <a:rPr lang="en-US" sz="2000" dirty="0" err="1"/>
              <a:t>puas</a:t>
            </a:r>
            <a:r>
              <a:rPr lang="en-US" sz="2000" dirty="0"/>
              <a:t> </a:t>
            </a:r>
            <a:r>
              <a:rPr lang="en-US" sz="2000" dirty="0" err="1"/>
              <a:t>dengan</a:t>
            </a:r>
            <a:r>
              <a:rPr lang="en-US" sz="2000" dirty="0"/>
              <a:t> </a:t>
            </a:r>
            <a:r>
              <a:rPr lang="en-US" sz="2000" dirty="0" err="1"/>
              <a:t>pelayanan</a:t>
            </a:r>
            <a:r>
              <a:rPr lang="en-US" sz="2000" dirty="0"/>
              <a:t> </a:t>
            </a:r>
            <a:r>
              <a:rPr lang="en-US" sz="2000" dirty="0" err="1"/>
              <a:t>kebidanan</a:t>
            </a:r>
            <a:r>
              <a:rPr lang="en-US" sz="2000" dirty="0"/>
              <a:t> yang </a:t>
            </a:r>
            <a:r>
              <a:rPr lang="en-US" sz="2000" dirty="0" err="1"/>
              <a:t>diberikan</a:t>
            </a:r>
            <a:r>
              <a:rPr lang="en-US" sz="2000" dirty="0"/>
              <a:t> </a:t>
            </a:r>
            <a:r>
              <a:rPr lang="en-US" sz="2000" dirty="0" err="1"/>
              <a:t>dengan</a:t>
            </a:r>
            <a:r>
              <a:rPr lang="en-US" sz="2000" dirty="0"/>
              <a:t> </a:t>
            </a:r>
            <a:r>
              <a:rPr lang="en-US" sz="2000" dirty="0" err="1"/>
              <a:t>metode</a:t>
            </a:r>
            <a:r>
              <a:rPr lang="en-US" sz="2000" dirty="0"/>
              <a:t> COC</a:t>
            </a:r>
            <a:r>
              <a:rPr lang="id-ID" sz="2000" dirty="0"/>
              <a:t>. </a:t>
            </a:r>
            <a:r>
              <a:rPr lang="en-US" sz="2000" dirty="0"/>
              <a:t>Hal </a:t>
            </a:r>
            <a:r>
              <a:rPr lang="en-US" sz="2000" dirty="0" err="1"/>
              <a:t>ini</a:t>
            </a:r>
            <a:r>
              <a:rPr lang="en-US" sz="2000" dirty="0"/>
              <a:t> </a:t>
            </a:r>
            <a:r>
              <a:rPr lang="en-US" sz="2000" dirty="0" err="1"/>
              <a:t>sejalan</a:t>
            </a:r>
            <a:r>
              <a:rPr lang="en-US" sz="2000" dirty="0"/>
              <a:t> </a:t>
            </a:r>
            <a:r>
              <a:rPr lang="en-US" sz="2000" dirty="0" err="1"/>
              <a:t>dengan</a:t>
            </a:r>
            <a:r>
              <a:rPr lang="en-US" sz="2000" dirty="0"/>
              <a:t> </a:t>
            </a:r>
            <a:r>
              <a:rPr lang="en-US" sz="2000" dirty="0" err="1"/>
              <a:t>penelitian</a:t>
            </a:r>
            <a:r>
              <a:rPr lang="en-US" sz="2000" dirty="0"/>
              <a:t> yang </a:t>
            </a:r>
            <a:r>
              <a:rPr lang="en-US" sz="2000" dirty="0" err="1"/>
              <a:t>dilakukan</a:t>
            </a:r>
            <a:r>
              <a:rPr lang="en-US" sz="2000" dirty="0"/>
              <a:t> </a:t>
            </a:r>
            <a:r>
              <a:rPr lang="en-US" sz="2000" dirty="0" err="1"/>
              <a:t>oleh</a:t>
            </a:r>
            <a:r>
              <a:rPr lang="en-US" sz="2000" dirty="0"/>
              <a:t> </a:t>
            </a:r>
            <a:r>
              <a:rPr lang="en-US" sz="2000" dirty="0" err="1"/>
              <a:t>Ningsih</a:t>
            </a:r>
            <a:r>
              <a:rPr lang="en-US" sz="2000" dirty="0"/>
              <a:t> (2017) </a:t>
            </a:r>
            <a:r>
              <a:rPr lang="en-US" sz="2000" dirty="0" err="1"/>
              <a:t>dengan</a:t>
            </a:r>
            <a:r>
              <a:rPr lang="en-US" sz="2000" dirty="0"/>
              <a:t> </a:t>
            </a:r>
            <a:r>
              <a:rPr lang="en-US" sz="2000" dirty="0" err="1"/>
              <a:t>desain</a:t>
            </a:r>
            <a:r>
              <a:rPr lang="en-US" sz="2000" dirty="0"/>
              <a:t> literature review, </a:t>
            </a:r>
            <a:r>
              <a:rPr lang="en-US" sz="2000" dirty="0" err="1"/>
              <a:t>yaitu</a:t>
            </a:r>
            <a:r>
              <a:rPr lang="en-US" sz="2000" dirty="0"/>
              <a:t> p</a:t>
            </a:r>
            <a:r>
              <a:rPr lang="id-ID" sz="2000" dirty="0"/>
              <a:t>elayanan kebidananan secara </a:t>
            </a:r>
            <a:r>
              <a:rPr lang="id-ID" sz="2000" i="1" dirty="0"/>
              <a:t>continuity of care</a:t>
            </a:r>
            <a:r>
              <a:rPr lang="id-ID" sz="2000" dirty="0"/>
              <a:t> berkontribusi pada peningkatan kualitas dan keselamatan pada saat partus</a:t>
            </a:r>
            <a:r>
              <a:rPr lang="id-ID" sz="2000" dirty="0" smtClean="0"/>
              <a:t>.</a:t>
            </a:r>
            <a:endParaRPr lang="en-US" sz="2000" dirty="0" smtClean="0"/>
          </a:p>
          <a:p>
            <a:pPr marL="342900" indent="-342900" algn="just">
              <a:buFont typeface="Arial" pitchFamily="34" charset="0"/>
              <a:buChar char="•"/>
            </a:pPr>
            <a:r>
              <a:rPr lang="id-ID" sz="2000" dirty="0"/>
              <a:t>Beberapa penelitian menunjukkan hubungan saling percaya sangat penting bagi bidan dan perempuan untuk aspek emosional yang terkait dengan pengalaman melahiran. Ketakutan perempuan terhadap persalinan karena mempunyai pengalaman negatif sebelumnya. Hubungan saling percaya merupakan perspektif holistik yang melibatkan peluang untuk pertumbuhan dan perkembangan pribadi. </a:t>
            </a:r>
            <a:endParaRPr lang="en-US" sz="2000" dirty="0"/>
          </a:p>
        </p:txBody>
      </p:sp>
    </p:spTree>
    <p:extLst>
      <p:ext uri="{BB962C8B-B14F-4D97-AF65-F5344CB8AC3E}">
        <p14:creationId xmlns:p14="http://schemas.microsoft.com/office/powerpoint/2010/main" val="3057120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8" name="Rectangle 17"/>
          <p:cNvSpPr/>
          <p:nvPr/>
        </p:nvSpPr>
        <p:spPr>
          <a:xfrm>
            <a:off x="101379" y="1493837"/>
            <a:ext cx="2306693" cy="409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n-US" b="1" dirty="0" err="1"/>
              <a:t>Pembahasan</a:t>
            </a:r>
            <a:endParaRPr lang="en-US" dirty="0"/>
          </a:p>
        </p:txBody>
      </p:sp>
      <p:sp>
        <p:nvSpPr>
          <p:cNvPr id="16" name="Rectangle 15"/>
          <p:cNvSpPr/>
          <p:nvPr/>
        </p:nvSpPr>
        <p:spPr>
          <a:xfrm>
            <a:off x="101379" y="678533"/>
            <a:ext cx="6299642" cy="651792"/>
          </a:xfrm>
          <a:prstGeom prst="rect">
            <a:avLst/>
          </a:prstGeom>
          <a:ln/>
        </p:spPr>
        <p:style>
          <a:lnRef idx="2">
            <a:schemeClr val="accent6"/>
          </a:lnRef>
          <a:fillRef idx="1">
            <a:schemeClr val="lt1"/>
          </a:fillRef>
          <a:effectRef idx="0">
            <a:schemeClr val="accent6"/>
          </a:effectRef>
          <a:fontRef idx="minor">
            <a:schemeClr val="dk1"/>
          </a:fontRef>
        </p:style>
      </p:sp>
      <p:grpSp>
        <p:nvGrpSpPr>
          <p:cNvPr id="17" name="Group 16"/>
          <p:cNvGrpSpPr/>
          <p:nvPr/>
        </p:nvGrpSpPr>
        <p:grpSpPr>
          <a:xfrm>
            <a:off x="266703" y="264176"/>
            <a:ext cx="4493891" cy="802825"/>
            <a:chOff x="190777" y="5022163"/>
            <a:chExt cx="4493891" cy="802825"/>
          </a:xfrm>
        </p:grpSpPr>
        <p:sp>
          <p:nvSpPr>
            <p:cNvPr id="19" name="Rounded Rectangle 18"/>
            <p:cNvSpPr/>
            <p:nvPr/>
          </p:nvSpPr>
          <p:spPr>
            <a:xfrm>
              <a:off x="190777" y="5022163"/>
              <a:ext cx="4493891" cy="802825"/>
            </a:xfrm>
            <a:prstGeom prst="roundRect">
              <a:avLst/>
            </a:pr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5"/>
            <p:cNvSpPr/>
            <p:nvPr/>
          </p:nvSpPr>
          <p:spPr>
            <a:xfrm>
              <a:off x="229968" y="5061354"/>
              <a:ext cx="4415509" cy="724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en-US" sz="2200" kern="1200" dirty="0" smtClean="0"/>
                <a:t>Bab 5. </a:t>
              </a:r>
              <a:r>
                <a:rPr lang="en-US" sz="2200" kern="1200" dirty="0" err="1" smtClean="0"/>
                <a:t>Hasil</a:t>
              </a:r>
              <a:r>
                <a:rPr lang="en-US" sz="2200" kern="1200" dirty="0" smtClean="0"/>
                <a:t> </a:t>
              </a:r>
              <a:r>
                <a:rPr lang="en-US" sz="2200" kern="1200" dirty="0" err="1" smtClean="0"/>
                <a:t>dan</a:t>
              </a:r>
              <a:r>
                <a:rPr lang="en-US" sz="2200" kern="1200" dirty="0" smtClean="0"/>
                <a:t> </a:t>
              </a:r>
              <a:r>
                <a:rPr lang="en-US" sz="2200" kern="1200" dirty="0" err="1" smtClean="0"/>
                <a:t>Pembahasan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01379" y="2260600"/>
            <a:ext cx="8839421" cy="35483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itchFamily="34" charset="0"/>
              <a:buChar char="•"/>
            </a:pPr>
            <a:r>
              <a:rPr lang="id-ID" sz="2000" dirty="0"/>
              <a:t>Dengan model COC, ibu merasa diperhatikan dan merasa dekat dengan bidan yang memberi asuhan, setiap keluhan yang dirasakan oleh ibu bisa dengan mudah disampaikan, baik dengan melakukan kunjungan secara langsung maupun dengan menggunakan alat komunikasi dan teknologi. </a:t>
            </a:r>
            <a:r>
              <a:rPr lang="en-US" sz="2000" dirty="0" err="1"/>
              <a:t>Bidan</a:t>
            </a:r>
            <a:r>
              <a:rPr lang="en-US" sz="2000" dirty="0"/>
              <a:t> </a:t>
            </a:r>
            <a:r>
              <a:rPr lang="en-US" sz="2000" dirty="0" err="1"/>
              <a:t>juga</a:t>
            </a:r>
            <a:r>
              <a:rPr lang="en-US" sz="2000" dirty="0"/>
              <a:t> </a:t>
            </a:r>
            <a:r>
              <a:rPr lang="en-US" sz="2000" dirty="0" err="1"/>
              <a:t>dapat</a:t>
            </a:r>
            <a:r>
              <a:rPr lang="en-US" sz="2000" dirty="0"/>
              <a:t> </a:t>
            </a:r>
            <a:r>
              <a:rPr lang="en-US" sz="2000" dirty="0" err="1"/>
              <a:t>melakukan</a:t>
            </a:r>
            <a:r>
              <a:rPr lang="en-US" sz="2000" dirty="0"/>
              <a:t> </a:t>
            </a:r>
            <a:r>
              <a:rPr lang="en-US" sz="2000" dirty="0" err="1"/>
              <a:t>deteksi</a:t>
            </a:r>
            <a:r>
              <a:rPr lang="en-US" sz="2000" dirty="0"/>
              <a:t> </a:t>
            </a:r>
            <a:r>
              <a:rPr lang="en-US" sz="2000" dirty="0" err="1"/>
              <a:t>dini</a:t>
            </a:r>
            <a:r>
              <a:rPr lang="en-US" sz="2000" dirty="0"/>
              <a:t> </a:t>
            </a:r>
            <a:r>
              <a:rPr lang="en-US" sz="2000" dirty="0" err="1"/>
              <a:t>jika</a:t>
            </a:r>
            <a:r>
              <a:rPr lang="en-US" sz="2000" dirty="0"/>
              <a:t> </a:t>
            </a:r>
            <a:r>
              <a:rPr lang="en-US" sz="2000" dirty="0" err="1"/>
              <a:t>terdapat</a:t>
            </a:r>
            <a:r>
              <a:rPr lang="en-US" sz="2000" dirty="0"/>
              <a:t> </a:t>
            </a:r>
            <a:r>
              <a:rPr lang="en-US" sz="2000" dirty="0" err="1"/>
              <a:t>tanda</a:t>
            </a:r>
            <a:r>
              <a:rPr lang="en-US" sz="2000" dirty="0"/>
              <a:t> </a:t>
            </a:r>
            <a:r>
              <a:rPr lang="en-US" sz="2000" dirty="0" err="1"/>
              <a:t>dan</a:t>
            </a:r>
            <a:r>
              <a:rPr lang="en-US" sz="2000" dirty="0"/>
              <a:t> </a:t>
            </a:r>
            <a:r>
              <a:rPr lang="en-US" sz="2000" dirty="0" err="1"/>
              <a:t>gejala</a:t>
            </a:r>
            <a:r>
              <a:rPr lang="en-US" sz="2000" dirty="0"/>
              <a:t> </a:t>
            </a:r>
            <a:r>
              <a:rPr lang="en-US" sz="2000" dirty="0" err="1"/>
              <a:t>kegawatdaruratan</a:t>
            </a:r>
            <a:r>
              <a:rPr lang="en-US" sz="2000" dirty="0"/>
              <a:t>, </a:t>
            </a:r>
            <a:r>
              <a:rPr lang="en-US" sz="2000" dirty="0" err="1"/>
              <a:t>sehingga</a:t>
            </a:r>
            <a:r>
              <a:rPr lang="en-US" sz="2000" dirty="0"/>
              <a:t> </a:t>
            </a:r>
            <a:r>
              <a:rPr lang="en-US" sz="2000" dirty="0" err="1"/>
              <a:t>dapat</a:t>
            </a:r>
            <a:r>
              <a:rPr lang="en-US" sz="2000" dirty="0"/>
              <a:t> </a:t>
            </a:r>
            <a:r>
              <a:rPr lang="en-US" sz="2000" dirty="0" err="1"/>
              <a:t>memberikan</a:t>
            </a:r>
            <a:r>
              <a:rPr lang="en-US" sz="2000" dirty="0"/>
              <a:t> </a:t>
            </a:r>
            <a:r>
              <a:rPr lang="en-US" sz="2000" dirty="0" err="1"/>
              <a:t>pelayanan</a:t>
            </a:r>
            <a:r>
              <a:rPr lang="en-US" sz="2000" dirty="0"/>
              <a:t> yang </a:t>
            </a:r>
            <a:r>
              <a:rPr lang="en-US" sz="2000" dirty="0" err="1"/>
              <a:t>berbentuk</a:t>
            </a:r>
            <a:r>
              <a:rPr lang="en-US" sz="2000" dirty="0"/>
              <a:t> </a:t>
            </a:r>
            <a:r>
              <a:rPr lang="en-US" sz="2000" dirty="0" err="1"/>
              <a:t>promotive</a:t>
            </a:r>
            <a:r>
              <a:rPr lang="en-US" sz="2000" dirty="0"/>
              <a:t>, </a:t>
            </a:r>
            <a:r>
              <a:rPr lang="en-US" sz="2000" dirty="0" err="1"/>
              <a:t>preventif</a:t>
            </a:r>
            <a:r>
              <a:rPr lang="en-US" sz="2000" dirty="0"/>
              <a:t> </a:t>
            </a:r>
            <a:r>
              <a:rPr lang="en-US" sz="2000" dirty="0" err="1"/>
              <a:t>dan</a:t>
            </a:r>
            <a:r>
              <a:rPr lang="en-US" sz="2000" dirty="0"/>
              <a:t> </a:t>
            </a:r>
            <a:r>
              <a:rPr lang="en-US" sz="2000" dirty="0" err="1"/>
              <a:t>penanganan</a:t>
            </a:r>
            <a:r>
              <a:rPr lang="en-US" sz="2000" dirty="0"/>
              <a:t> </a:t>
            </a:r>
            <a:r>
              <a:rPr lang="en-US" sz="2000" dirty="0" err="1"/>
              <a:t>awal</a:t>
            </a:r>
            <a:r>
              <a:rPr lang="en-US" sz="2000" dirty="0"/>
              <a:t>. </a:t>
            </a:r>
            <a:endParaRPr lang="en-US" sz="2000" dirty="0" smtClean="0"/>
          </a:p>
          <a:p>
            <a:pPr marL="342900" indent="-342900" algn="just">
              <a:buFont typeface="Arial" pitchFamily="34" charset="0"/>
              <a:buChar char="•"/>
            </a:pPr>
            <a:r>
              <a:rPr lang="en-US" sz="2000" dirty="0" err="1"/>
              <a:t>Oleh</a:t>
            </a:r>
            <a:r>
              <a:rPr lang="en-US" sz="2000" dirty="0"/>
              <a:t> </a:t>
            </a:r>
            <a:r>
              <a:rPr lang="en-US" sz="2000" dirty="0" err="1"/>
              <a:t>karenanya</a:t>
            </a:r>
            <a:r>
              <a:rPr lang="en-US" sz="2000" dirty="0"/>
              <a:t> model COC </a:t>
            </a:r>
            <a:r>
              <a:rPr lang="en-US" sz="2000" dirty="0" err="1"/>
              <a:t>dapat</a:t>
            </a:r>
            <a:r>
              <a:rPr lang="en-US" sz="2000" dirty="0"/>
              <a:t> </a:t>
            </a:r>
            <a:r>
              <a:rPr lang="en-US" sz="2000" dirty="0" err="1"/>
              <a:t>diterapkan</a:t>
            </a:r>
            <a:r>
              <a:rPr lang="en-US" sz="2000" dirty="0"/>
              <a:t> </a:t>
            </a:r>
            <a:r>
              <a:rPr lang="en-US" sz="2000" dirty="0" err="1"/>
              <a:t>oleh</a:t>
            </a:r>
            <a:r>
              <a:rPr lang="en-US" sz="2000" dirty="0"/>
              <a:t> </a:t>
            </a:r>
            <a:r>
              <a:rPr lang="en-US" sz="2000" dirty="0" err="1"/>
              <a:t>semua</a:t>
            </a:r>
            <a:r>
              <a:rPr lang="en-US" sz="2000" dirty="0"/>
              <a:t> </a:t>
            </a:r>
            <a:r>
              <a:rPr lang="en-US" sz="2000" dirty="0" err="1"/>
              <a:t>pelayanan</a:t>
            </a:r>
            <a:r>
              <a:rPr lang="en-US" sz="2000" dirty="0"/>
              <a:t> </a:t>
            </a:r>
            <a:r>
              <a:rPr lang="en-US" sz="2000" dirty="0" err="1"/>
              <a:t>kebidanan</a:t>
            </a:r>
            <a:r>
              <a:rPr lang="en-US" sz="2000" dirty="0"/>
              <a:t> </a:t>
            </a:r>
            <a:r>
              <a:rPr lang="en-US" sz="2000" dirty="0" err="1"/>
              <a:t>untuk</a:t>
            </a:r>
            <a:r>
              <a:rPr lang="en-US" sz="2000" dirty="0"/>
              <a:t> </a:t>
            </a:r>
            <a:r>
              <a:rPr lang="en-US" sz="2000" dirty="0" err="1"/>
              <a:t>meningkatkan</a:t>
            </a:r>
            <a:r>
              <a:rPr lang="en-US" sz="2000" dirty="0"/>
              <a:t> </a:t>
            </a:r>
            <a:r>
              <a:rPr lang="en-US" sz="2000" dirty="0" err="1"/>
              <a:t>mutu</a:t>
            </a:r>
            <a:r>
              <a:rPr lang="en-US" sz="2000" dirty="0"/>
              <a:t> </a:t>
            </a:r>
            <a:r>
              <a:rPr lang="en-US" sz="2000" dirty="0" err="1"/>
              <a:t>pelayanan</a:t>
            </a:r>
            <a:r>
              <a:rPr lang="en-US" sz="2000" dirty="0"/>
              <a:t> </a:t>
            </a:r>
            <a:r>
              <a:rPr lang="en-US" sz="2000" dirty="0" err="1"/>
              <a:t>dalam</a:t>
            </a:r>
            <a:r>
              <a:rPr lang="en-US" sz="2000" dirty="0"/>
              <a:t> </a:t>
            </a:r>
            <a:r>
              <a:rPr lang="en-US" sz="2000" dirty="0" err="1"/>
              <a:t>mensukseskan</a:t>
            </a:r>
            <a:r>
              <a:rPr lang="en-US" sz="2000" dirty="0"/>
              <a:t> program </a:t>
            </a:r>
            <a:r>
              <a:rPr lang="en-US" sz="2000" dirty="0" err="1"/>
              <a:t>pemerintah</a:t>
            </a:r>
            <a:r>
              <a:rPr lang="en-US" sz="2000" dirty="0"/>
              <a:t> </a:t>
            </a:r>
            <a:r>
              <a:rPr lang="en-US" sz="2000" dirty="0" err="1"/>
              <a:t>dan</a:t>
            </a:r>
            <a:r>
              <a:rPr lang="en-US" sz="2000" dirty="0"/>
              <a:t> SDGs </a:t>
            </a:r>
            <a:r>
              <a:rPr lang="en-US" sz="2000" dirty="0" err="1"/>
              <a:t>juga</a:t>
            </a:r>
            <a:r>
              <a:rPr lang="en-US" sz="2000" dirty="0"/>
              <a:t> </a:t>
            </a:r>
            <a:r>
              <a:rPr lang="en-US" sz="2000" dirty="0" err="1"/>
              <a:t>dapat</a:t>
            </a:r>
            <a:r>
              <a:rPr lang="en-US" sz="2000" dirty="0"/>
              <a:t> </a:t>
            </a:r>
            <a:r>
              <a:rPr lang="en-US" sz="2000" dirty="0" err="1"/>
              <a:t>meningkatkan</a:t>
            </a:r>
            <a:r>
              <a:rPr lang="en-US" sz="2000" dirty="0"/>
              <a:t> </a:t>
            </a:r>
            <a:r>
              <a:rPr lang="en-US" sz="2000" dirty="0" err="1"/>
              <a:t>kepusan</a:t>
            </a:r>
            <a:r>
              <a:rPr lang="en-US" sz="2000" dirty="0"/>
              <a:t> </a:t>
            </a:r>
            <a:r>
              <a:rPr lang="en-US" sz="2000" dirty="0" err="1"/>
              <a:t>klien</a:t>
            </a:r>
            <a:r>
              <a:rPr lang="en-US" sz="2000" dirty="0"/>
              <a:t> </a:t>
            </a:r>
            <a:r>
              <a:rPr lang="en-US" sz="2000" dirty="0" err="1"/>
              <a:t>dalam</a:t>
            </a:r>
            <a:r>
              <a:rPr lang="en-US" sz="2000" dirty="0"/>
              <a:t> </a:t>
            </a:r>
            <a:r>
              <a:rPr lang="en-US" sz="2000" dirty="0" err="1"/>
              <a:t>menerima</a:t>
            </a:r>
            <a:r>
              <a:rPr lang="en-US" sz="2000" dirty="0"/>
              <a:t> </a:t>
            </a:r>
            <a:r>
              <a:rPr lang="en-US" sz="2000" dirty="0" err="1"/>
              <a:t>pelayanan</a:t>
            </a:r>
            <a:r>
              <a:rPr lang="en-US" sz="2000" dirty="0"/>
              <a:t> </a:t>
            </a:r>
            <a:r>
              <a:rPr lang="en-US" sz="2000" dirty="0" err="1"/>
              <a:t>kebidanan</a:t>
            </a:r>
            <a:r>
              <a:rPr lang="en-US" sz="2000" dirty="0"/>
              <a:t>.</a:t>
            </a:r>
          </a:p>
          <a:p>
            <a:pPr algn="just"/>
            <a:endParaRPr lang="en-US" sz="2000" dirty="0"/>
          </a:p>
        </p:txBody>
      </p:sp>
    </p:spTree>
    <p:extLst>
      <p:ext uri="{BB962C8B-B14F-4D97-AF65-F5344CB8AC3E}">
        <p14:creationId xmlns:p14="http://schemas.microsoft.com/office/powerpoint/2010/main" val="3765347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6949" y="3543157"/>
            <a:ext cx="3194131" cy="3194131"/>
          </a:xfrm>
          <a:prstGeom prst="rect">
            <a:avLst/>
          </a:prstGeom>
        </p:spPr>
      </p:pic>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smtClean="0">
                <a:solidFill>
                  <a:schemeClr val="bg1"/>
                </a:solidFill>
                <a:latin typeface="Rockwell" panose="02060603020205020403" pitchFamily="18" charset="0"/>
              </a:rPr>
              <a:t>Thank you</a:t>
            </a:r>
            <a:endParaRPr lang="en-US" sz="80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7E0B0F-4D29-4786-B2AB-B84D9F8B5429}"/>
              </a:ext>
            </a:extLst>
          </p:cNvPr>
          <p:cNvSpPr>
            <a:spLocks noGrp="1"/>
          </p:cNvSpPr>
          <p:nvPr>
            <p:ph idx="1"/>
          </p:nvPr>
        </p:nvSpPr>
        <p:spPr>
          <a:xfrm>
            <a:off x="144049" y="1609724"/>
            <a:ext cx="8378529" cy="5006975"/>
          </a:xfrm>
        </p:spPr>
        <p:txBody>
          <a:bodyPr vert="horz" lIns="91440" tIns="45720" rIns="91440" bIns="45720" rtlCol="0" anchor="t">
            <a:normAutofit/>
          </a:bodyPr>
          <a:lstStyle/>
          <a:p>
            <a:pPr marL="228600" lvl="1">
              <a:spcBef>
                <a:spcPts val="1000"/>
              </a:spcBef>
            </a:pPr>
            <a:r>
              <a:rPr lang="id-ID" b="1" dirty="0"/>
              <a:t>Latar Belakang</a:t>
            </a:r>
            <a:endParaRPr lang="en-US" sz="2000" dirty="0"/>
          </a:p>
          <a:p>
            <a:pPr marL="0" indent="0" algn="just">
              <a:buNone/>
            </a:pPr>
            <a:endParaRPr lang="en-US" sz="2400" dirty="0">
              <a:solidFill>
                <a:schemeClr val="accent5">
                  <a:lumMod val="50000"/>
                </a:schemeClr>
              </a:solidFill>
              <a:latin typeface="Tahoma"/>
              <a:ea typeface="Tahoma"/>
              <a:cs typeface="Tahoma"/>
            </a:endParaRPr>
          </a:p>
        </p:txBody>
      </p:sp>
      <p:grpSp>
        <p:nvGrpSpPr>
          <p:cNvPr id="9" name="Group 8">
            <a:extLst>
              <a:ext uri="{FF2B5EF4-FFF2-40B4-BE49-F238E27FC236}">
                <a16:creationId xmlns:a16="http://schemas.microsoft.com/office/drawing/2014/main" xmlns=""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xmlns=""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sp>
        <p:nvSpPr>
          <p:cNvPr id="12" name="Rectangle 11"/>
          <p:cNvSpPr/>
          <p:nvPr/>
        </p:nvSpPr>
        <p:spPr>
          <a:xfrm>
            <a:off x="144049" y="457060"/>
            <a:ext cx="6274404" cy="609879"/>
          </a:xfrm>
          <a:prstGeom prst="rect">
            <a:avLst/>
          </a:prstGeom>
          <a:ln>
            <a:solidFill>
              <a:schemeClr val="accent5">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66502" y="177661"/>
            <a:ext cx="4129764" cy="741078"/>
            <a:chOff x="347834" y="0"/>
            <a:chExt cx="4129764" cy="741078"/>
          </a:xfrm>
        </p:grpSpPr>
        <p:sp>
          <p:nvSpPr>
            <p:cNvPr id="14" name="Rounded Rectangle 13"/>
            <p:cNvSpPr/>
            <p:nvPr/>
          </p:nvSpPr>
          <p:spPr>
            <a:xfrm>
              <a:off x="347834" y="0"/>
              <a:ext cx="4129764" cy="741078"/>
            </a:xfrm>
            <a:prstGeom prst="roundRect">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5"/>
            <p:cNvSpPr/>
            <p:nvPr/>
          </p:nvSpPr>
          <p:spPr>
            <a:xfrm>
              <a:off x="384010" y="36176"/>
              <a:ext cx="4057412" cy="668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1. Pendahuluan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237902" y="2324100"/>
            <a:ext cx="1743298"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Praktik</a:t>
            </a:r>
            <a:r>
              <a:rPr lang="en-US" dirty="0" smtClean="0"/>
              <a:t> </a:t>
            </a:r>
            <a:r>
              <a:rPr lang="en-US" dirty="0" err="1" smtClean="0"/>
              <a:t>Kebidanan</a:t>
            </a:r>
            <a:endParaRPr lang="en-US" dirty="0"/>
          </a:p>
        </p:txBody>
      </p:sp>
      <p:sp>
        <p:nvSpPr>
          <p:cNvPr id="16" name="Rectangle 15"/>
          <p:cNvSpPr/>
          <p:nvPr/>
        </p:nvSpPr>
        <p:spPr>
          <a:xfrm>
            <a:off x="2647041" y="2340955"/>
            <a:ext cx="1743298"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Filosofi</a:t>
            </a:r>
            <a:r>
              <a:rPr lang="en-US" dirty="0" smtClean="0"/>
              <a:t> </a:t>
            </a:r>
            <a:r>
              <a:rPr lang="en-US" dirty="0" err="1" smtClean="0"/>
              <a:t>Bidan</a:t>
            </a:r>
            <a:endParaRPr lang="en-US" dirty="0"/>
          </a:p>
        </p:txBody>
      </p:sp>
      <p:sp>
        <p:nvSpPr>
          <p:cNvPr id="17" name="Rectangle 16"/>
          <p:cNvSpPr/>
          <p:nvPr/>
        </p:nvSpPr>
        <p:spPr>
          <a:xfrm>
            <a:off x="6092904" y="3800982"/>
            <a:ext cx="2123996"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t>
            </a:r>
            <a:r>
              <a:rPr lang="id-ID" dirty="0" smtClean="0"/>
              <a:t>elahirkan </a:t>
            </a:r>
            <a:r>
              <a:rPr lang="id-ID" dirty="0"/>
              <a:t>generasi yang sehat dan berkualitas</a:t>
            </a:r>
            <a:endParaRPr lang="en-US" dirty="0"/>
          </a:p>
        </p:txBody>
      </p:sp>
      <p:sp>
        <p:nvSpPr>
          <p:cNvPr id="18" name="Rectangle 17"/>
          <p:cNvSpPr/>
          <p:nvPr/>
        </p:nvSpPr>
        <p:spPr>
          <a:xfrm>
            <a:off x="5051202" y="2340955"/>
            <a:ext cx="1743298"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smtClean="0"/>
              <a:t>Woman Centered Care</a:t>
            </a:r>
            <a:endParaRPr lang="en-US" i="1" dirty="0"/>
          </a:p>
        </p:txBody>
      </p:sp>
      <p:sp>
        <p:nvSpPr>
          <p:cNvPr id="19" name="Rectangle 18"/>
          <p:cNvSpPr/>
          <p:nvPr/>
        </p:nvSpPr>
        <p:spPr>
          <a:xfrm>
            <a:off x="2683784" y="3722132"/>
            <a:ext cx="2894348" cy="114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smtClean="0"/>
              <a:t>M</a:t>
            </a:r>
            <a:r>
              <a:rPr lang="id-ID" dirty="0" smtClean="0"/>
              <a:t>endapatkan </a:t>
            </a:r>
            <a:r>
              <a:rPr lang="id-ID" dirty="0"/>
              <a:t>pelayanan kesehatan untuk mencapai hidup sehat</a:t>
            </a:r>
            <a:endParaRPr lang="en-US" dirty="0"/>
          </a:p>
        </p:txBody>
      </p:sp>
      <p:sp>
        <p:nvSpPr>
          <p:cNvPr id="20" name="Rectangle 19"/>
          <p:cNvSpPr/>
          <p:nvPr/>
        </p:nvSpPr>
        <p:spPr>
          <a:xfrm>
            <a:off x="237902" y="3720864"/>
            <a:ext cx="1921098" cy="10411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Peraturan pemerintah Nomor 61 tahun 2014</a:t>
            </a:r>
            <a:endParaRPr lang="en-US" dirty="0"/>
          </a:p>
        </p:txBody>
      </p:sp>
      <p:cxnSp>
        <p:nvCxnSpPr>
          <p:cNvPr id="22" name="Straight Arrow Connector 21"/>
          <p:cNvCxnSpPr/>
          <p:nvPr/>
        </p:nvCxnSpPr>
        <p:spPr>
          <a:xfrm>
            <a:off x="2159000" y="2789610"/>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60090" y="2768365"/>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09551" y="3272210"/>
            <a:ext cx="0" cy="283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74657" y="4224356"/>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0520" y="4219966"/>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2904" y="5106668"/>
            <a:ext cx="2123996" cy="925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    </a:t>
            </a:r>
            <a:r>
              <a:rPr lang="id-ID" dirty="0" smtClean="0"/>
              <a:t>Angka </a:t>
            </a:r>
            <a:r>
              <a:rPr lang="id-ID" dirty="0"/>
              <a:t>kematian ibu dan bayi</a:t>
            </a:r>
            <a:endParaRPr lang="en-US" dirty="0"/>
          </a:p>
        </p:txBody>
      </p:sp>
      <p:cxnSp>
        <p:nvCxnSpPr>
          <p:cNvPr id="29" name="Straight Arrow Connector 28"/>
          <p:cNvCxnSpPr/>
          <p:nvPr/>
        </p:nvCxnSpPr>
        <p:spPr>
          <a:xfrm>
            <a:off x="6415014" y="5329610"/>
            <a:ext cx="0" cy="2399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7154902" y="4761794"/>
            <a:ext cx="0" cy="344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97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7E0B0F-4D29-4786-B2AB-B84D9F8B5429}"/>
              </a:ext>
            </a:extLst>
          </p:cNvPr>
          <p:cNvSpPr>
            <a:spLocks noGrp="1"/>
          </p:cNvSpPr>
          <p:nvPr>
            <p:ph idx="1"/>
          </p:nvPr>
        </p:nvSpPr>
        <p:spPr>
          <a:xfrm>
            <a:off x="144049" y="1609724"/>
            <a:ext cx="8378529" cy="5006975"/>
          </a:xfrm>
        </p:spPr>
        <p:txBody>
          <a:bodyPr vert="horz" lIns="91440" tIns="45720" rIns="91440" bIns="45720" rtlCol="0" anchor="t">
            <a:normAutofit/>
          </a:bodyPr>
          <a:lstStyle/>
          <a:p>
            <a:pPr marL="0" indent="0" algn="just">
              <a:buNone/>
            </a:pPr>
            <a:endParaRPr lang="en-US" sz="2400" dirty="0">
              <a:solidFill>
                <a:schemeClr val="accent5">
                  <a:lumMod val="50000"/>
                </a:schemeClr>
              </a:solidFill>
              <a:latin typeface="Tahoma"/>
              <a:ea typeface="Tahoma"/>
              <a:cs typeface="Tahoma"/>
            </a:endParaRPr>
          </a:p>
        </p:txBody>
      </p:sp>
      <p:grpSp>
        <p:nvGrpSpPr>
          <p:cNvPr id="9" name="Group 8">
            <a:extLst>
              <a:ext uri="{FF2B5EF4-FFF2-40B4-BE49-F238E27FC236}">
                <a16:creationId xmlns:a16="http://schemas.microsoft.com/office/drawing/2014/main" xmlns=""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xmlns=""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sp>
        <p:nvSpPr>
          <p:cNvPr id="12" name="Rectangle 11"/>
          <p:cNvSpPr/>
          <p:nvPr/>
        </p:nvSpPr>
        <p:spPr>
          <a:xfrm>
            <a:off x="144049" y="457060"/>
            <a:ext cx="6274404" cy="609879"/>
          </a:xfrm>
          <a:prstGeom prst="rect">
            <a:avLst/>
          </a:prstGeom>
          <a:ln>
            <a:solidFill>
              <a:schemeClr val="accent5">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66502" y="177661"/>
            <a:ext cx="4129764" cy="741078"/>
            <a:chOff x="347834" y="0"/>
            <a:chExt cx="4129764" cy="741078"/>
          </a:xfrm>
        </p:grpSpPr>
        <p:sp>
          <p:nvSpPr>
            <p:cNvPr id="14" name="Rounded Rectangle 13"/>
            <p:cNvSpPr/>
            <p:nvPr/>
          </p:nvSpPr>
          <p:spPr>
            <a:xfrm>
              <a:off x="347834" y="0"/>
              <a:ext cx="4129764" cy="741078"/>
            </a:xfrm>
            <a:prstGeom prst="roundRect">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5"/>
            <p:cNvSpPr/>
            <p:nvPr/>
          </p:nvSpPr>
          <p:spPr>
            <a:xfrm>
              <a:off x="384010" y="36176"/>
              <a:ext cx="4057412" cy="668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1. Pendahuluan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237902" y="2324100"/>
            <a:ext cx="1743298"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Indikator</a:t>
            </a:r>
            <a:r>
              <a:rPr lang="en-US" dirty="0" smtClean="0"/>
              <a:t> </a:t>
            </a:r>
            <a:r>
              <a:rPr lang="en-US" dirty="0" err="1" smtClean="0"/>
              <a:t>derajat</a:t>
            </a:r>
            <a:r>
              <a:rPr lang="en-US" dirty="0" smtClean="0"/>
              <a:t> </a:t>
            </a:r>
            <a:r>
              <a:rPr lang="en-US" dirty="0" err="1" smtClean="0"/>
              <a:t>Kesehatan</a:t>
            </a:r>
            <a:r>
              <a:rPr lang="en-US" dirty="0" smtClean="0"/>
              <a:t> </a:t>
            </a:r>
            <a:r>
              <a:rPr lang="en-US" dirty="0" err="1" smtClean="0"/>
              <a:t>suatu</a:t>
            </a:r>
            <a:r>
              <a:rPr lang="en-US" dirty="0" smtClean="0"/>
              <a:t> </a:t>
            </a:r>
            <a:r>
              <a:rPr lang="en-US" dirty="0" err="1" smtClean="0"/>
              <a:t>negara</a:t>
            </a:r>
            <a:endParaRPr lang="en-US" dirty="0"/>
          </a:p>
        </p:txBody>
      </p:sp>
      <p:sp>
        <p:nvSpPr>
          <p:cNvPr id="16" name="Rectangle 15"/>
          <p:cNvSpPr/>
          <p:nvPr/>
        </p:nvSpPr>
        <p:spPr>
          <a:xfrm>
            <a:off x="2460849" y="2498356"/>
            <a:ext cx="1405839" cy="6728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AKI </a:t>
            </a:r>
            <a:r>
              <a:rPr lang="en-US" dirty="0" err="1" smtClean="0"/>
              <a:t>dan</a:t>
            </a:r>
            <a:r>
              <a:rPr lang="en-US" dirty="0" smtClean="0"/>
              <a:t> AKB</a:t>
            </a:r>
            <a:endParaRPr lang="en-US" dirty="0"/>
          </a:p>
        </p:txBody>
      </p:sp>
      <p:sp>
        <p:nvSpPr>
          <p:cNvPr id="17" name="Rectangle 16"/>
          <p:cNvSpPr/>
          <p:nvPr/>
        </p:nvSpPr>
        <p:spPr>
          <a:xfrm>
            <a:off x="4373898" y="3735288"/>
            <a:ext cx="2212995" cy="10392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err="1" smtClean="0"/>
              <a:t>Tahun</a:t>
            </a:r>
            <a:r>
              <a:rPr lang="en-US" dirty="0" smtClean="0"/>
              <a:t> 2018 </a:t>
            </a:r>
            <a:r>
              <a:rPr lang="en-US" dirty="0" err="1" smtClean="0"/>
              <a:t>terdapat</a:t>
            </a:r>
            <a:r>
              <a:rPr lang="en-US" dirty="0" smtClean="0"/>
              <a:t> 2,5 </a:t>
            </a:r>
            <a:r>
              <a:rPr lang="en-US" dirty="0" err="1" smtClean="0"/>
              <a:t>juta</a:t>
            </a:r>
            <a:r>
              <a:rPr lang="en-US" dirty="0" smtClean="0"/>
              <a:t> </a:t>
            </a:r>
            <a:r>
              <a:rPr lang="en-US" dirty="0" err="1" smtClean="0"/>
              <a:t>bayi</a:t>
            </a:r>
            <a:r>
              <a:rPr lang="en-US" dirty="0" smtClean="0"/>
              <a:t> </a:t>
            </a:r>
            <a:r>
              <a:rPr lang="en-US" dirty="0" err="1" smtClean="0"/>
              <a:t>meninggal</a:t>
            </a:r>
            <a:r>
              <a:rPr lang="en-US" dirty="0" smtClean="0"/>
              <a:t> di </a:t>
            </a:r>
            <a:r>
              <a:rPr lang="en-US" dirty="0" err="1" smtClean="0"/>
              <a:t>bulan</a:t>
            </a:r>
            <a:r>
              <a:rPr lang="en-US" dirty="0" smtClean="0"/>
              <a:t> </a:t>
            </a:r>
            <a:r>
              <a:rPr lang="en-US" dirty="0" err="1" smtClean="0"/>
              <a:t>pertama</a:t>
            </a:r>
            <a:r>
              <a:rPr lang="en-US" dirty="0" smtClean="0"/>
              <a:t> </a:t>
            </a:r>
            <a:r>
              <a:rPr lang="en-US" dirty="0" err="1" smtClean="0"/>
              <a:t>kelahiran</a:t>
            </a:r>
            <a:endParaRPr lang="en-US" dirty="0"/>
          </a:p>
        </p:txBody>
      </p:sp>
      <p:sp>
        <p:nvSpPr>
          <p:cNvPr id="18" name="Rectangle 17"/>
          <p:cNvSpPr/>
          <p:nvPr/>
        </p:nvSpPr>
        <p:spPr>
          <a:xfrm>
            <a:off x="4410073" y="2379055"/>
            <a:ext cx="2176819"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AKI di </a:t>
            </a:r>
            <a:r>
              <a:rPr lang="en-US" dirty="0" err="1" smtClean="0"/>
              <a:t>dunia</a:t>
            </a:r>
            <a:r>
              <a:rPr lang="en-US" dirty="0" smtClean="0"/>
              <a:t> </a:t>
            </a:r>
            <a:r>
              <a:rPr lang="en-US" dirty="0" err="1" smtClean="0"/>
              <a:t>tahun</a:t>
            </a:r>
            <a:r>
              <a:rPr lang="en-US" dirty="0" smtClean="0"/>
              <a:t> 2017 </a:t>
            </a:r>
            <a:r>
              <a:rPr lang="id-ID" dirty="0" smtClean="0"/>
              <a:t>295.000</a:t>
            </a:r>
            <a:endParaRPr lang="en-US" dirty="0" smtClean="0"/>
          </a:p>
        </p:txBody>
      </p:sp>
      <p:sp>
        <p:nvSpPr>
          <p:cNvPr id="20" name="Rectangle 19"/>
          <p:cNvSpPr/>
          <p:nvPr/>
        </p:nvSpPr>
        <p:spPr>
          <a:xfrm>
            <a:off x="809402" y="5335488"/>
            <a:ext cx="1921098" cy="10411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AKI </a:t>
            </a:r>
          </a:p>
          <a:p>
            <a:pPr algn="ctr"/>
            <a:r>
              <a:rPr lang="id-ID" dirty="0" smtClean="0"/>
              <a:t>305/100.000</a:t>
            </a:r>
            <a:endParaRPr lang="en-US" dirty="0" smtClean="0"/>
          </a:p>
          <a:p>
            <a:pPr algn="ctr"/>
            <a:endParaRPr lang="en-US" dirty="0"/>
          </a:p>
        </p:txBody>
      </p:sp>
      <p:cxnSp>
        <p:nvCxnSpPr>
          <p:cNvPr id="22" name="Straight Arrow Connector 21"/>
          <p:cNvCxnSpPr/>
          <p:nvPr/>
        </p:nvCxnSpPr>
        <p:spPr>
          <a:xfrm>
            <a:off x="1995257" y="2789610"/>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14194" y="2834788"/>
            <a:ext cx="4597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498482" y="3498614"/>
            <a:ext cx="15632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14194" y="2946844"/>
            <a:ext cx="372384" cy="1007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61776" y="3093084"/>
            <a:ext cx="1828224" cy="925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Negara </a:t>
            </a:r>
            <a:r>
              <a:rPr lang="en-US" dirty="0" err="1" smtClean="0"/>
              <a:t>berkembang</a:t>
            </a:r>
            <a:r>
              <a:rPr lang="en-US" dirty="0" smtClean="0"/>
              <a:t> </a:t>
            </a:r>
            <a:r>
              <a:rPr lang="en-US" dirty="0" err="1" smtClean="0"/>
              <a:t>dan</a:t>
            </a:r>
            <a:r>
              <a:rPr lang="en-US" dirty="0" smtClean="0"/>
              <a:t> </a:t>
            </a:r>
            <a:r>
              <a:rPr lang="en-US" dirty="0" err="1" smtClean="0"/>
              <a:t>negara</a:t>
            </a:r>
            <a:r>
              <a:rPr lang="en-US" dirty="0" smtClean="0"/>
              <a:t> </a:t>
            </a:r>
            <a:r>
              <a:rPr lang="en-US" dirty="0" err="1" smtClean="0"/>
              <a:t>miskin</a:t>
            </a:r>
            <a:endParaRPr lang="en-US" dirty="0"/>
          </a:p>
        </p:txBody>
      </p:sp>
      <p:cxnSp>
        <p:nvCxnSpPr>
          <p:cNvPr id="35" name="Straight Connector 34"/>
          <p:cNvCxnSpPr/>
          <p:nvPr/>
        </p:nvCxnSpPr>
        <p:spPr>
          <a:xfrm>
            <a:off x="5498482" y="3276365"/>
            <a:ext cx="0" cy="444499"/>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60849" y="3735288"/>
            <a:ext cx="1418763" cy="7478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Survey SDKI </a:t>
            </a:r>
            <a:r>
              <a:rPr lang="en-US" dirty="0" err="1" smtClean="0"/>
              <a:t>tahun</a:t>
            </a:r>
            <a:r>
              <a:rPr lang="en-US" dirty="0" smtClean="0"/>
              <a:t> 2015</a:t>
            </a:r>
          </a:p>
          <a:p>
            <a:pPr algn="ctr"/>
            <a:endParaRPr lang="en-US" dirty="0"/>
          </a:p>
        </p:txBody>
      </p:sp>
      <p:sp>
        <p:nvSpPr>
          <p:cNvPr id="38" name="Rectangle 37"/>
          <p:cNvSpPr/>
          <p:nvPr/>
        </p:nvSpPr>
        <p:spPr>
          <a:xfrm>
            <a:off x="3635717" y="5335488"/>
            <a:ext cx="1921098" cy="10411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AKB</a:t>
            </a:r>
          </a:p>
          <a:p>
            <a:pPr algn="ctr"/>
            <a:r>
              <a:rPr lang="id-ID" dirty="0" smtClean="0"/>
              <a:t>22,23/1000 </a:t>
            </a:r>
            <a:r>
              <a:rPr lang="id-ID" dirty="0"/>
              <a:t>KH</a:t>
            </a:r>
            <a:endParaRPr lang="en-US" dirty="0"/>
          </a:p>
        </p:txBody>
      </p:sp>
      <p:cxnSp>
        <p:nvCxnSpPr>
          <p:cNvPr id="39" name="Straight Arrow Connector 38"/>
          <p:cNvCxnSpPr/>
          <p:nvPr/>
        </p:nvCxnSpPr>
        <p:spPr>
          <a:xfrm flipH="1">
            <a:off x="1769951" y="4580310"/>
            <a:ext cx="1393817" cy="626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117508" y="3221410"/>
            <a:ext cx="0" cy="334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281251" y="4614020"/>
            <a:ext cx="1278839" cy="59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69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xmlns=""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sp>
        <p:nvSpPr>
          <p:cNvPr id="12" name="Rectangle 11"/>
          <p:cNvSpPr/>
          <p:nvPr/>
        </p:nvSpPr>
        <p:spPr>
          <a:xfrm>
            <a:off x="144049" y="457060"/>
            <a:ext cx="6274404" cy="609879"/>
          </a:xfrm>
          <a:prstGeom prst="rect">
            <a:avLst/>
          </a:prstGeom>
          <a:ln>
            <a:solidFill>
              <a:schemeClr val="accent5">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66502" y="177661"/>
            <a:ext cx="4129764" cy="741078"/>
            <a:chOff x="347834" y="0"/>
            <a:chExt cx="4129764" cy="741078"/>
          </a:xfrm>
        </p:grpSpPr>
        <p:sp>
          <p:nvSpPr>
            <p:cNvPr id="14" name="Rounded Rectangle 13"/>
            <p:cNvSpPr/>
            <p:nvPr/>
          </p:nvSpPr>
          <p:spPr>
            <a:xfrm>
              <a:off x="347834" y="0"/>
              <a:ext cx="4129764" cy="741078"/>
            </a:xfrm>
            <a:prstGeom prst="roundRect">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5"/>
            <p:cNvSpPr/>
            <p:nvPr/>
          </p:nvSpPr>
          <p:spPr>
            <a:xfrm>
              <a:off x="384010" y="36176"/>
              <a:ext cx="4057412" cy="668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1. Pendahuluan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44049" y="1644650"/>
            <a:ext cx="2759298" cy="13926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WHO </a:t>
            </a:r>
            <a:r>
              <a:rPr lang="en-US" dirty="0" err="1" smtClean="0"/>
              <a:t>dan</a:t>
            </a:r>
            <a:r>
              <a:rPr lang="id-ID" dirty="0" smtClean="0"/>
              <a:t> </a:t>
            </a:r>
            <a:r>
              <a:rPr lang="id-ID" dirty="0"/>
              <a:t>pemerintah Indonesia </a:t>
            </a:r>
            <a:r>
              <a:rPr lang="id-ID" dirty="0" smtClean="0"/>
              <a:t>terus </a:t>
            </a:r>
            <a:r>
              <a:rPr lang="id-ID" dirty="0"/>
              <a:t>melakukan berbagai upaya untuk mengatasi tingginya AKI dan AKB</a:t>
            </a:r>
            <a:endParaRPr lang="en-US" dirty="0"/>
          </a:p>
        </p:txBody>
      </p:sp>
      <p:sp>
        <p:nvSpPr>
          <p:cNvPr id="16" name="Rectangle 15"/>
          <p:cNvSpPr/>
          <p:nvPr/>
        </p:nvSpPr>
        <p:spPr>
          <a:xfrm>
            <a:off x="3544050" y="1820255"/>
            <a:ext cx="2032079"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i="1" dirty="0"/>
              <a:t>Continuity of Care </a:t>
            </a:r>
            <a:r>
              <a:rPr lang="id-ID" dirty="0"/>
              <a:t>(COC) </a:t>
            </a:r>
            <a:endParaRPr lang="en-US" dirty="0"/>
          </a:p>
        </p:txBody>
      </p:sp>
      <p:sp>
        <p:nvSpPr>
          <p:cNvPr id="18" name="Rectangle 17"/>
          <p:cNvSpPr/>
          <p:nvPr/>
        </p:nvSpPr>
        <p:spPr>
          <a:xfrm>
            <a:off x="6030851" y="1311504"/>
            <a:ext cx="2970588" cy="19148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a:t>K</a:t>
            </a:r>
            <a:r>
              <a:rPr lang="id-ID" dirty="0" smtClean="0"/>
              <a:t>unci </a:t>
            </a:r>
            <a:r>
              <a:rPr lang="id-ID" dirty="0"/>
              <a:t>asuhan kebidanan sejak tahun 1990- an di </a:t>
            </a:r>
            <a:r>
              <a:rPr lang="id-ID" dirty="0" smtClean="0"/>
              <a:t>UK </a:t>
            </a:r>
            <a:r>
              <a:rPr lang="id-ID" dirty="0"/>
              <a:t>dan mulai berkembang di berbagai negara seperti Australia</a:t>
            </a:r>
            <a:r>
              <a:rPr lang="id-ID" dirty="0" smtClean="0"/>
              <a:t>,</a:t>
            </a:r>
            <a:r>
              <a:rPr lang="en-US" dirty="0" smtClean="0"/>
              <a:t> </a:t>
            </a:r>
            <a:r>
              <a:rPr lang="id-ID" dirty="0"/>
              <a:t>UK, New Zealand hingga Indonesia </a:t>
            </a:r>
            <a:endParaRPr lang="en-US" dirty="0"/>
          </a:p>
        </p:txBody>
      </p:sp>
      <p:sp>
        <p:nvSpPr>
          <p:cNvPr id="19" name="Rectangle 18"/>
          <p:cNvSpPr/>
          <p:nvPr/>
        </p:nvSpPr>
        <p:spPr>
          <a:xfrm>
            <a:off x="0" y="3720864"/>
            <a:ext cx="3962400" cy="20449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a:t>M</a:t>
            </a:r>
            <a:r>
              <a:rPr lang="id-ID" dirty="0" smtClean="0"/>
              <a:t>eningkatkan </a:t>
            </a:r>
            <a:r>
              <a:rPr lang="id-ID" dirty="0"/>
              <a:t>kesejahteraan perempuan dan keluarga </a:t>
            </a:r>
            <a:r>
              <a:rPr lang="en-US" dirty="0" err="1" smtClean="0"/>
              <a:t>mulai</a:t>
            </a:r>
            <a:r>
              <a:rPr lang="en-US" dirty="0" smtClean="0"/>
              <a:t> </a:t>
            </a:r>
            <a:r>
              <a:rPr lang="id-ID" dirty="0" smtClean="0"/>
              <a:t>prakonsepsi, </a:t>
            </a:r>
            <a:r>
              <a:rPr lang="id-ID" dirty="0"/>
              <a:t>antenatal, pascanatal, dan keluarga </a:t>
            </a:r>
            <a:r>
              <a:rPr lang="id-ID" dirty="0" smtClean="0"/>
              <a:t>berencana </a:t>
            </a:r>
            <a:r>
              <a:rPr lang="id-ID" dirty="0"/>
              <a:t>secara efektif memungkinkan perempuan untuk berpartisipasi dalam pengambilan keputusan tentang kesehatan mereka</a:t>
            </a:r>
            <a:endParaRPr lang="en-US" dirty="0"/>
          </a:p>
        </p:txBody>
      </p:sp>
      <p:cxnSp>
        <p:nvCxnSpPr>
          <p:cNvPr id="23" name="Straight Arrow Connector 22"/>
          <p:cNvCxnSpPr/>
          <p:nvPr/>
        </p:nvCxnSpPr>
        <p:spPr>
          <a:xfrm>
            <a:off x="2989941" y="2255975"/>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362200" y="2771414"/>
            <a:ext cx="2197889" cy="784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596713" y="2268910"/>
            <a:ext cx="3616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596266" y="2771414"/>
            <a:ext cx="1991159" cy="784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437252" y="3796356"/>
            <a:ext cx="4300347" cy="21726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a:t>P</a:t>
            </a:r>
            <a:r>
              <a:rPr lang="id-ID" dirty="0" smtClean="0"/>
              <a:t>enelitian </a:t>
            </a:r>
            <a:r>
              <a:rPr lang="id-ID" dirty="0"/>
              <a:t>yang dilakukan di Denmark bahwa dengan </a:t>
            </a:r>
            <a:r>
              <a:rPr lang="id-ID" i="1" dirty="0"/>
              <a:t>continuity of care </a:t>
            </a:r>
            <a:r>
              <a:rPr lang="id-ID" dirty="0"/>
              <a:t>perempuan akan mendapatkan pengalaman yang lebih baik, dapat mengurangi morbiditas ibu dan bayi, mengurangi penggunaan intervensi pada saat persalinan dan meningkatkan jumlah persalinan normal </a:t>
            </a:r>
            <a:endParaRPr lang="en-US" dirty="0"/>
          </a:p>
        </p:txBody>
      </p:sp>
    </p:spTree>
    <p:extLst>
      <p:ext uri="{BB962C8B-B14F-4D97-AF65-F5344CB8AC3E}">
        <p14:creationId xmlns:p14="http://schemas.microsoft.com/office/powerpoint/2010/main" val="3980625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xmlns=""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sp>
        <p:nvSpPr>
          <p:cNvPr id="12" name="Rectangle 11"/>
          <p:cNvSpPr/>
          <p:nvPr/>
        </p:nvSpPr>
        <p:spPr>
          <a:xfrm>
            <a:off x="144049" y="457060"/>
            <a:ext cx="6274404" cy="609879"/>
          </a:xfrm>
          <a:prstGeom prst="rect">
            <a:avLst/>
          </a:prstGeom>
          <a:ln>
            <a:solidFill>
              <a:schemeClr val="accent5">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66502" y="177661"/>
            <a:ext cx="4129764" cy="741078"/>
            <a:chOff x="347834" y="0"/>
            <a:chExt cx="4129764" cy="741078"/>
          </a:xfrm>
        </p:grpSpPr>
        <p:sp>
          <p:nvSpPr>
            <p:cNvPr id="14" name="Rounded Rectangle 13"/>
            <p:cNvSpPr/>
            <p:nvPr/>
          </p:nvSpPr>
          <p:spPr>
            <a:xfrm>
              <a:off x="347834" y="0"/>
              <a:ext cx="4129764" cy="741078"/>
            </a:xfrm>
            <a:prstGeom prst="roundRect">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5"/>
            <p:cNvSpPr/>
            <p:nvPr/>
          </p:nvSpPr>
          <p:spPr>
            <a:xfrm>
              <a:off x="384010" y="36176"/>
              <a:ext cx="4057412" cy="668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1. Pendahuluan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166353" y="1397000"/>
            <a:ext cx="3114898" cy="14942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Keterampilan memberikan asuhan kebidanan secara berkesinambungan diperoleh semenjak bangku perkuliahan. </a:t>
            </a:r>
            <a:endParaRPr lang="en-US" dirty="0"/>
          </a:p>
        </p:txBody>
      </p:sp>
      <p:sp>
        <p:nvSpPr>
          <p:cNvPr id="17" name="Rectangle 16"/>
          <p:cNvSpPr/>
          <p:nvPr/>
        </p:nvSpPr>
        <p:spPr>
          <a:xfrm>
            <a:off x="4000500" y="3800981"/>
            <a:ext cx="4813300" cy="16600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err="1" smtClean="0"/>
              <a:t>Penelitian</a:t>
            </a:r>
            <a:r>
              <a:rPr lang="en-US" dirty="0" smtClean="0"/>
              <a:t> </a:t>
            </a:r>
            <a:r>
              <a:rPr lang="en-US" dirty="0" err="1" smtClean="0"/>
              <a:t>tentang</a:t>
            </a:r>
            <a:endParaRPr lang="en-US" dirty="0" smtClean="0"/>
          </a:p>
          <a:p>
            <a:pPr algn="just"/>
            <a:r>
              <a:rPr lang="id-ID" dirty="0" smtClean="0"/>
              <a:t>“</a:t>
            </a:r>
            <a:r>
              <a:rPr lang="id-ID" dirty="0"/>
              <a:t>Analisis </a:t>
            </a:r>
            <a:r>
              <a:rPr lang="id-ID" dirty="0" smtClean="0"/>
              <a:t>hubungan</a:t>
            </a:r>
            <a:r>
              <a:rPr lang="en-US" dirty="0" smtClean="0"/>
              <a:t> </a:t>
            </a:r>
            <a:r>
              <a:rPr lang="id-ID" dirty="0"/>
              <a:t>pelaksanaan model praktik kebidanan </a:t>
            </a:r>
            <a:r>
              <a:rPr lang="id-ID" i="1" dirty="0"/>
              <a:t>continuity of care </a:t>
            </a:r>
            <a:r>
              <a:rPr lang="id-ID" dirty="0"/>
              <a:t>terhadap kepuasan pasien dan mutu asuhan kebidanan di Sumatera Barat tahun 2020”.</a:t>
            </a:r>
            <a:endParaRPr lang="en-US" dirty="0"/>
          </a:p>
          <a:p>
            <a:pPr algn="just"/>
            <a:endParaRPr lang="en-US" dirty="0"/>
          </a:p>
        </p:txBody>
      </p:sp>
      <p:sp>
        <p:nvSpPr>
          <p:cNvPr id="18" name="Rectangle 17"/>
          <p:cNvSpPr/>
          <p:nvPr/>
        </p:nvSpPr>
        <p:spPr>
          <a:xfrm>
            <a:off x="3834834" y="1707915"/>
            <a:ext cx="1743298"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Kurikulum pendidikan profesi bidan </a:t>
            </a:r>
            <a:endParaRPr lang="en-US" i="1" dirty="0"/>
          </a:p>
        </p:txBody>
      </p:sp>
      <p:sp>
        <p:nvSpPr>
          <p:cNvPr id="19" name="Rectangle 18"/>
          <p:cNvSpPr/>
          <p:nvPr/>
        </p:nvSpPr>
        <p:spPr>
          <a:xfrm>
            <a:off x="6390300" y="1668490"/>
            <a:ext cx="2022699" cy="976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err="1" smtClean="0"/>
              <a:t>Dilaksanakan</a:t>
            </a:r>
            <a:r>
              <a:rPr lang="en-US" dirty="0" smtClean="0"/>
              <a:t> di PMB di Sumatera Barat</a:t>
            </a:r>
            <a:endParaRPr lang="en-US" dirty="0"/>
          </a:p>
        </p:txBody>
      </p:sp>
      <p:cxnSp>
        <p:nvCxnSpPr>
          <p:cNvPr id="23" name="Straight Arrow Connector 22"/>
          <p:cNvCxnSpPr/>
          <p:nvPr/>
        </p:nvCxnSpPr>
        <p:spPr>
          <a:xfrm>
            <a:off x="3353486" y="2156570"/>
            <a:ext cx="372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75971" y="2144105"/>
            <a:ext cx="3169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312749" y="2789256"/>
            <a:ext cx="0" cy="830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875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7E0B0F-4D29-4786-B2AB-B84D9F8B5429}"/>
              </a:ext>
            </a:extLst>
          </p:cNvPr>
          <p:cNvSpPr>
            <a:spLocks noGrp="1"/>
          </p:cNvSpPr>
          <p:nvPr>
            <p:ph idx="1"/>
          </p:nvPr>
        </p:nvSpPr>
        <p:spPr>
          <a:xfrm>
            <a:off x="144049" y="1206500"/>
            <a:ext cx="8378529" cy="5410199"/>
          </a:xfrm>
        </p:spPr>
        <p:txBody>
          <a:bodyPr vert="horz" lIns="91440" tIns="45720" rIns="91440" bIns="45720" rtlCol="0" anchor="t">
            <a:normAutofit/>
          </a:bodyPr>
          <a:lstStyle/>
          <a:p>
            <a:pPr marL="228600" lvl="1">
              <a:spcBef>
                <a:spcPts val="1000"/>
              </a:spcBef>
            </a:pPr>
            <a:r>
              <a:rPr lang="en-US" b="1" dirty="0" err="1" smtClean="0"/>
              <a:t>Rumusan</a:t>
            </a:r>
            <a:r>
              <a:rPr lang="en-US" b="1" dirty="0" smtClean="0"/>
              <a:t> </a:t>
            </a:r>
            <a:r>
              <a:rPr lang="en-US" b="1" dirty="0" err="1" smtClean="0"/>
              <a:t>Masalah</a:t>
            </a:r>
            <a:endParaRPr lang="en-US" b="1" dirty="0" smtClean="0"/>
          </a:p>
          <a:p>
            <a:pPr marL="228600" lvl="1">
              <a:spcBef>
                <a:spcPts val="1000"/>
              </a:spcBef>
            </a:pPr>
            <a:endParaRPr lang="en-US" sz="2000" b="1" dirty="0"/>
          </a:p>
          <a:p>
            <a:pPr marL="228600" lvl="1">
              <a:spcBef>
                <a:spcPts val="1000"/>
              </a:spcBef>
            </a:pPr>
            <a:endParaRPr lang="en-US" sz="2000" b="1" dirty="0" smtClean="0"/>
          </a:p>
          <a:p>
            <a:pPr marL="0" lvl="1" indent="0">
              <a:spcBef>
                <a:spcPts val="1000"/>
              </a:spcBef>
              <a:buNone/>
            </a:pPr>
            <a:endParaRPr lang="en-US" sz="2000" b="1" dirty="0" smtClean="0"/>
          </a:p>
          <a:p>
            <a:pPr marL="228600" lvl="1">
              <a:spcBef>
                <a:spcPts val="1000"/>
              </a:spcBef>
            </a:pPr>
            <a:r>
              <a:rPr lang="id-ID" b="1" dirty="0" smtClean="0"/>
              <a:t>Tujuan Penelitian</a:t>
            </a:r>
            <a:endParaRPr lang="en-US" b="1" dirty="0" smtClean="0"/>
          </a:p>
          <a:p>
            <a:pPr marL="228600" lvl="1">
              <a:spcBef>
                <a:spcPts val="1000"/>
              </a:spcBef>
            </a:pPr>
            <a:endParaRPr lang="en-US" b="1" dirty="0"/>
          </a:p>
          <a:p>
            <a:pPr marL="228600" lvl="1">
              <a:spcBef>
                <a:spcPts val="1000"/>
              </a:spcBef>
            </a:pPr>
            <a:endParaRPr lang="en-US" b="1" dirty="0" smtClean="0"/>
          </a:p>
          <a:p>
            <a:pPr marL="228600" lvl="1">
              <a:spcBef>
                <a:spcPts val="1000"/>
              </a:spcBef>
            </a:pPr>
            <a:endParaRPr lang="en-US" b="1" dirty="0"/>
          </a:p>
          <a:p>
            <a:pPr marL="228600" lvl="1">
              <a:spcBef>
                <a:spcPts val="1000"/>
              </a:spcBef>
            </a:pPr>
            <a:r>
              <a:rPr lang="id-ID" b="1" dirty="0"/>
              <a:t>Urgensi Penelitian</a:t>
            </a:r>
            <a:endParaRPr lang="en-US" dirty="0"/>
          </a:p>
          <a:p>
            <a:pPr marL="228600" lvl="1">
              <a:spcBef>
                <a:spcPts val="1000"/>
              </a:spcBef>
            </a:pPr>
            <a:endParaRPr lang="en-US" dirty="0"/>
          </a:p>
          <a:p>
            <a:pPr marL="228600" lvl="1">
              <a:spcBef>
                <a:spcPts val="1000"/>
              </a:spcBef>
            </a:pPr>
            <a:endParaRPr lang="en-US" sz="2000" dirty="0"/>
          </a:p>
          <a:p>
            <a:pPr marL="0" indent="0" algn="just">
              <a:buNone/>
            </a:pPr>
            <a:endParaRPr lang="en-US" sz="2400" dirty="0">
              <a:solidFill>
                <a:schemeClr val="accent5">
                  <a:lumMod val="50000"/>
                </a:schemeClr>
              </a:solidFill>
              <a:latin typeface="Tahoma"/>
              <a:ea typeface="Tahoma"/>
              <a:cs typeface="Tahoma"/>
            </a:endParaRPr>
          </a:p>
        </p:txBody>
      </p:sp>
      <p:grpSp>
        <p:nvGrpSpPr>
          <p:cNvPr id="9" name="Group 8">
            <a:extLst>
              <a:ext uri="{FF2B5EF4-FFF2-40B4-BE49-F238E27FC236}">
                <a16:creationId xmlns:a16="http://schemas.microsoft.com/office/drawing/2014/main" xmlns=""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xmlns=""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sp>
        <p:nvSpPr>
          <p:cNvPr id="12" name="Rectangle 11"/>
          <p:cNvSpPr/>
          <p:nvPr/>
        </p:nvSpPr>
        <p:spPr>
          <a:xfrm>
            <a:off x="144049" y="457060"/>
            <a:ext cx="6274404" cy="609879"/>
          </a:xfrm>
          <a:prstGeom prst="rect">
            <a:avLst/>
          </a:prstGeom>
          <a:ln>
            <a:solidFill>
              <a:schemeClr val="accent5">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66502" y="177661"/>
            <a:ext cx="4129764" cy="741078"/>
            <a:chOff x="347834" y="0"/>
            <a:chExt cx="4129764" cy="741078"/>
          </a:xfrm>
        </p:grpSpPr>
        <p:sp>
          <p:nvSpPr>
            <p:cNvPr id="14" name="Rounded Rectangle 13"/>
            <p:cNvSpPr/>
            <p:nvPr/>
          </p:nvSpPr>
          <p:spPr>
            <a:xfrm>
              <a:off x="347834" y="0"/>
              <a:ext cx="4129764" cy="741078"/>
            </a:xfrm>
            <a:prstGeom prst="roundRect">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5"/>
            <p:cNvSpPr/>
            <p:nvPr/>
          </p:nvSpPr>
          <p:spPr>
            <a:xfrm>
              <a:off x="384010" y="36176"/>
              <a:ext cx="4057412" cy="668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1. Pendahuluan</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1"/>
          <p:cNvSpPr/>
          <p:nvPr/>
        </p:nvSpPr>
        <p:spPr>
          <a:xfrm>
            <a:off x="237902" y="1727200"/>
            <a:ext cx="7775798" cy="897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id-ID" dirty="0"/>
              <a:t>Rumusan masalah penelitian ini adalah: apakah terdapat hubungan pelaksanaan model praktik kebidanan </a:t>
            </a:r>
            <a:r>
              <a:rPr lang="id-ID" i="1" dirty="0"/>
              <a:t>continuity of care </a:t>
            </a:r>
            <a:r>
              <a:rPr lang="id-ID" dirty="0"/>
              <a:t>terhadap kepuasan pasien dan mutu asuhan kebidanan di Sumatera Barat tahun 2020?</a:t>
            </a:r>
            <a:endParaRPr lang="en-US" dirty="0"/>
          </a:p>
        </p:txBody>
      </p:sp>
      <p:sp>
        <p:nvSpPr>
          <p:cNvPr id="20" name="Rectangle 19"/>
          <p:cNvSpPr/>
          <p:nvPr/>
        </p:nvSpPr>
        <p:spPr>
          <a:xfrm>
            <a:off x="237902" y="3429000"/>
            <a:ext cx="7775798" cy="10411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id-ID" dirty="0"/>
              <a:t>Untuk mengetahui hubungan pelaksanaan model praktik kebidanan </a:t>
            </a:r>
            <a:r>
              <a:rPr lang="id-ID" i="1" dirty="0"/>
              <a:t>continuity of care </a:t>
            </a:r>
            <a:r>
              <a:rPr lang="id-ID" dirty="0"/>
              <a:t>terhadap kepuasan pasien dan mutu asuhan kebidanan di Sumatera Barat tahun 2020.</a:t>
            </a:r>
            <a:endParaRPr lang="en-US" dirty="0"/>
          </a:p>
        </p:txBody>
      </p:sp>
      <p:sp>
        <p:nvSpPr>
          <p:cNvPr id="30" name="Rectangle 29"/>
          <p:cNvSpPr/>
          <p:nvPr/>
        </p:nvSpPr>
        <p:spPr>
          <a:xfrm>
            <a:off x="237902" y="5119368"/>
            <a:ext cx="7775798" cy="10411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id-ID" dirty="0"/>
              <a:t>Penelitian ini penting dilaksanakan dalam upaya menumbuhkan rasa kepuasan pasien dan mutu asuhan kebidanan yang berkualitas.</a:t>
            </a:r>
            <a:endParaRPr lang="en-US" dirty="0"/>
          </a:p>
        </p:txBody>
      </p:sp>
    </p:spTree>
    <p:extLst>
      <p:ext uri="{BB962C8B-B14F-4D97-AF65-F5344CB8AC3E}">
        <p14:creationId xmlns:p14="http://schemas.microsoft.com/office/powerpoint/2010/main" val="875109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4" name="Rectangle 13"/>
          <p:cNvSpPr/>
          <p:nvPr/>
        </p:nvSpPr>
        <p:spPr>
          <a:xfrm>
            <a:off x="202357" y="523679"/>
            <a:ext cx="6275486" cy="674803"/>
          </a:xfrm>
          <a:prstGeom prst="rect">
            <a:avLst/>
          </a:pr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 name="Group 14"/>
          <p:cNvGrpSpPr/>
          <p:nvPr/>
        </p:nvGrpSpPr>
        <p:grpSpPr>
          <a:xfrm>
            <a:off x="410509" y="198517"/>
            <a:ext cx="4293202" cy="760804"/>
            <a:chOff x="233533" y="1133682"/>
            <a:chExt cx="4293202" cy="760804"/>
          </a:xfrm>
        </p:grpSpPr>
        <p:sp>
          <p:nvSpPr>
            <p:cNvPr id="16" name="Rounded Rectangle 15"/>
            <p:cNvSpPr/>
            <p:nvPr/>
          </p:nvSpPr>
          <p:spPr>
            <a:xfrm>
              <a:off x="233533" y="1133682"/>
              <a:ext cx="4293202" cy="760804"/>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5"/>
            <p:cNvSpPr/>
            <p:nvPr/>
          </p:nvSpPr>
          <p:spPr>
            <a:xfrm>
              <a:off x="270672" y="1170821"/>
              <a:ext cx="4218924" cy="686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2 Tinjauan Pustaka</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18" name="Rectangle 17"/>
          <p:cNvSpPr/>
          <p:nvPr/>
        </p:nvSpPr>
        <p:spPr>
          <a:xfrm>
            <a:off x="202357" y="1600200"/>
            <a:ext cx="1969343" cy="1079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id-ID" b="1" i="1" dirty="0"/>
              <a:t>Continuity of </a:t>
            </a:r>
            <a:r>
              <a:rPr lang="id-ID" b="1" i="1" dirty="0" smtClean="0"/>
              <a:t>Care</a:t>
            </a:r>
            <a:endParaRPr lang="en-US" sz="1600" dirty="0"/>
          </a:p>
        </p:txBody>
      </p:sp>
      <p:sp>
        <p:nvSpPr>
          <p:cNvPr id="19" name="Rectangle 18"/>
          <p:cNvSpPr/>
          <p:nvPr/>
        </p:nvSpPr>
        <p:spPr>
          <a:xfrm>
            <a:off x="3340100" y="1600200"/>
            <a:ext cx="4025900" cy="1168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t>P</a:t>
            </a:r>
            <a:r>
              <a:rPr lang="id-ID" dirty="0" smtClean="0"/>
              <a:t>elayanan </a:t>
            </a:r>
            <a:r>
              <a:rPr lang="id-ID" dirty="0"/>
              <a:t>terpadu bagi ibu dan anak dari prakehamilan hingga persalinan, periode postnatal dan masa kanak-kanak. </a:t>
            </a:r>
            <a:endParaRPr lang="en-US" dirty="0"/>
          </a:p>
        </p:txBody>
      </p:sp>
      <p:sp>
        <p:nvSpPr>
          <p:cNvPr id="20" name="Rectangle 19"/>
          <p:cNvSpPr/>
          <p:nvPr/>
        </p:nvSpPr>
        <p:spPr>
          <a:xfrm>
            <a:off x="158750" y="3022600"/>
            <a:ext cx="5784850" cy="3530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2" indent="-285750" algn="just">
              <a:buFont typeface="Arial" pitchFamily="34" charset="0"/>
              <a:buChar char="•"/>
            </a:pPr>
            <a:r>
              <a:rPr lang="id-ID" dirty="0"/>
              <a:t>Memantau kemajuan </a:t>
            </a:r>
            <a:r>
              <a:rPr lang="id-ID" dirty="0" smtClean="0"/>
              <a:t>kehamilan</a:t>
            </a:r>
            <a:endParaRPr lang="en-US" dirty="0" smtClean="0"/>
          </a:p>
          <a:p>
            <a:pPr marL="285750" lvl="2" indent="-285750" algn="just">
              <a:buFont typeface="Arial" pitchFamily="34" charset="0"/>
              <a:buChar char="•"/>
            </a:pPr>
            <a:r>
              <a:rPr lang="id-ID" dirty="0" smtClean="0"/>
              <a:t>Meningkatkan </a:t>
            </a:r>
            <a:r>
              <a:rPr lang="id-ID" dirty="0"/>
              <a:t>dan mempertahankan kesehatan fisik, mental, dan sosial ibu dan bayi.</a:t>
            </a:r>
            <a:endParaRPr lang="en-US" sz="1600" dirty="0"/>
          </a:p>
          <a:p>
            <a:pPr marL="285750" lvl="2" indent="-285750" algn="just">
              <a:buFont typeface="Arial" pitchFamily="34" charset="0"/>
              <a:buChar char="•"/>
            </a:pPr>
            <a:r>
              <a:rPr lang="id-ID" dirty="0"/>
              <a:t>Mengenal secara dini adanya ketidaknormalan atau komplikasi yang mungkin terjadi selama </a:t>
            </a:r>
            <a:r>
              <a:rPr lang="id-ID" dirty="0" smtClean="0"/>
              <a:t>hamil</a:t>
            </a:r>
            <a:endParaRPr lang="en-US" dirty="0" smtClean="0"/>
          </a:p>
          <a:p>
            <a:pPr marL="285750" lvl="2" indent="-285750" algn="just">
              <a:buFont typeface="Arial" pitchFamily="34" charset="0"/>
              <a:buChar char="•"/>
            </a:pPr>
            <a:r>
              <a:rPr lang="id-ID" dirty="0" smtClean="0"/>
              <a:t>Mempersiapkan </a:t>
            </a:r>
            <a:r>
              <a:rPr lang="id-ID" dirty="0"/>
              <a:t>persalinan cukup bulan, melahirkan dengan selamat ibu maupun bayinya dengan trauma seminimal mungkin.</a:t>
            </a:r>
            <a:endParaRPr lang="en-US" sz="1600" dirty="0"/>
          </a:p>
          <a:p>
            <a:pPr marL="285750" lvl="2" indent="-285750" algn="just">
              <a:buFont typeface="Arial" pitchFamily="34" charset="0"/>
              <a:buChar char="•"/>
            </a:pPr>
            <a:r>
              <a:rPr lang="id-ID" dirty="0"/>
              <a:t>Mempersiapkan ibu agar masa nifas berjalan normal dan pemberian ASI eksklusif.</a:t>
            </a:r>
            <a:endParaRPr lang="en-US" sz="1600" dirty="0"/>
          </a:p>
        </p:txBody>
      </p:sp>
    </p:spTree>
    <p:extLst>
      <p:ext uri="{BB962C8B-B14F-4D97-AF65-F5344CB8AC3E}">
        <p14:creationId xmlns:p14="http://schemas.microsoft.com/office/powerpoint/2010/main" val="2671002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xmlns=""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
        <p:nvSpPr>
          <p:cNvPr id="14" name="Rectangle 13"/>
          <p:cNvSpPr/>
          <p:nvPr/>
        </p:nvSpPr>
        <p:spPr>
          <a:xfrm>
            <a:off x="202357" y="523679"/>
            <a:ext cx="6275486" cy="674803"/>
          </a:xfrm>
          <a:prstGeom prst="rect">
            <a:avLst/>
          </a:pr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 name="Group 14"/>
          <p:cNvGrpSpPr/>
          <p:nvPr/>
        </p:nvGrpSpPr>
        <p:grpSpPr>
          <a:xfrm>
            <a:off x="410509" y="198517"/>
            <a:ext cx="4293202" cy="760804"/>
            <a:chOff x="233533" y="1133682"/>
            <a:chExt cx="4293202" cy="760804"/>
          </a:xfrm>
        </p:grpSpPr>
        <p:sp>
          <p:nvSpPr>
            <p:cNvPr id="16" name="Rounded Rectangle 15"/>
            <p:cNvSpPr/>
            <p:nvPr/>
          </p:nvSpPr>
          <p:spPr>
            <a:xfrm>
              <a:off x="233533" y="1133682"/>
              <a:ext cx="4293202" cy="760804"/>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5"/>
            <p:cNvSpPr/>
            <p:nvPr/>
          </p:nvSpPr>
          <p:spPr>
            <a:xfrm>
              <a:off x="270672" y="1170821"/>
              <a:ext cx="4218924" cy="686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784" tIns="0" rIns="190784" bIns="0" numCol="1" spcCol="1270" anchor="ctr" anchorCtr="0">
              <a:noAutofit/>
            </a:bodyPr>
            <a:lstStyle/>
            <a:p>
              <a:pPr lvl="0" algn="l" defTabSz="977900">
                <a:lnSpc>
                  <a:spcPct val="90000"/>
                </a:lnSpc>
                <a:spcBef>
                  <a:spcPct val="0"/>
                </a:spcBef>
                <a:spcAft>
                  <a:spcPct val="35000"/>
                </a:spcAft>
              </a:pPr>
              <a:r>
                <a:rPr lang="id-ID" sz="2200" kern="1200" dirty="0" smtClean="0"/>
                <a:t>Bab 2 Tinjauan Pustaka</a:t>
              </a:r>
              <a:endParaRPr lang="en-US" sz="2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18" name="Rectangle 17"/>
          <p:cNvSpPr/>
          <p:nvPr/>
        </p:nvSpPr>
        <p:spPr>
          <a:xfrm>
            <a:off x="202357" y="1600200"/>
            <a:ext cx="1969343" cy="1079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b="1" dirty="0" err="1" smtClean="0"/>
              <a:t>Kepuasan</a:t>
            </a:r>
            <a:r>
              <a:rPr lang="en-US" b="1" dirty="0" smtClean="0"/>
              <a:t> </a:t>
            </a:r>
            <a:r>
              <a:rPr lang="en-US" b="1" dirty="0" err="1" smtClean="0"/>
              <a:t>Pasien</a:t>
            </a:r>
            <a:endParaRPr lang="en-US" sz="1600" dirty="0"/>
          </a:p>
        </p:txBody>
      </p:sp>
      <p:sp>
        <p:nvSpPr>
          <p:cNvPr id="19" name="Rectangle 18"/>
          <p:cNvSpPr/>
          <p:nvPr/>
        </p:nvSpPr>
        <p:spPr>
          <a:xfrm>
            <a:off x="3340100" y="1600200"/>
            <a:ext cx="4660900" cy="1168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t>P</a:t>
            </a:r>
            <a:r>
              <a:rPr lang="id-ID" dirty="0" smtClean="0"/>
              <a:t>erasaan </a:t>
            </a:r>
            <a:r>
              <a:rPr lang="id-ID" dirty="0"/>
              <a:t>senang atau kecewa seseorang yang muncul setelah membandingkan antara persepsi atau kesannya terhadap kinerja atau hasil sebuah produk dan harapan-harapannya</a:t>
            </a:r>
            <a:endParaRPr lang="en-US" dirty="0"/>
          </a:p>
        </p:txBody>
      </p:sp>
      <p:sp>
        <p:nvSpPr>
          <p:cNvPr id="20" name="Rectangle 19"/>
          <p:cNvSpPr/>
          <p:nvPr/>
        </p:nvSpPr>
        <p:spPr>
          <a:xfrm>
            <a:off x="158750" y="3022600"/>
            <a:ext cx="5784850" cy="3530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lvl="2" algn="just"/>
            <a:r>
              <a:rPr lang="en-US" sz="1600" dirty="0"/>
              <a:t>I</a:t>
            </a:r>
            <a:r>
              <a:rPr lang="id-ID" sz="1600" dirty="0" smtClean="0"/>
              <a:t>ndikator </a:t>
            </a:r>
            <a:r>
              <a:rPr lang="id-ID" sz="1600" dirty="0"/>
              <a:t>untuk mengukur kepuasan </a:t>
            </a:r>
            <a:r>
              <a:rPr lang="id-ID" sz="1600" dirty="0" smtClean="0"/>
              <a:t>pasien</a:t>
            </a:r>
            <a:endParaRPr lang="en-US" sz="1600" dirty="0" smtClean="0"/>
          </a:p>
          <a:p>
            <a:pPr marL="285750" lvl="2" indent="-285750" algn="just">
              <a:buFont typeface="Arial" pitchFamily="34" charset="0"/>
              <a:buChar char="•"/>
            </a:pPr>
            <a:r>
              <a:rPr lang="en-US" sz="1600" dirty="0"/>
              <a:t>B</a:t>
            </a:r>
            <a:r>
              <a:rPr lang="id-ID" sz="1600" dirty="0" smtClean="0"/>
              <a:t>ukti langsung </a:t>
            </a:r>
            <a:r>
              <a:rPr lang="en-US" sz="1600" dirty="0" smtClean="0"/>
              <a:t>(</a:t>
            </a:r>
            <a:r>
              <a:rPr lang="id-ID" sz="1600" dirty="0" smtClean="0"/>
              <a:t>fasilitas</a:t>
            </a:r>
            <a:r>
              <a:rPr lang="id-ID" sz="1600" dirty="0"/>
              <a:t>, peralatan, kenyamanan ruang, dan sifat </a:t>
            </a:r>
            <a:r>
              <a:rPr lang="id-ID" sz="1600" dirty="0" smtClean="0"/>
              <a:t>petugas</a:t>
            </a:r>
            <a:r>
              <a:rPr lang="en-US" sz="1600" dirty="0" smtClean="0"/>
              <a:t>)</a:t>
            </a:r>
            <a:endParaRPr lang="en-US" sz="1600" dirty="0"/>
          </a:p>
          <a:p>
            <a:pPr marL="285750" lvl="2" indent="-285750" algn="just">
              <a:buFont typeface="Arial" pitchFamily="34" charset="0"/>
              <a:buChar char="•"/>
            </a:pPr>
            <a:r>
              <a:rPr lang="id-ID" sz="1600" dirty="0" smtClean="0"/>
              <a:t>Keandalan </a:t>
            </a:r>
            <a:r>
              <a:rPr lang="en-US" sz="1600" dirty="0" smtClean="0"/>
              <a:t>(</a:t>
            </a:r>
            <a:r>
              <a:rPr lang="id-ID" sz="1600" dirty="0" smtClean="0"/>
              <a:t>kemampuan </a:t>
            </a:r>
            <a:r>
              <a:rPr lang="id-ID" sz="1600" dirty="0"/>
              <a:t>untuk mewujudkan pelayanan yang dapat </a:t>
            </a:r>
            <a:r>
              <a:rPr lang="id-ID" sz="1600" dirty="0" smtClean="0"/>
              <a:t>diandalkan</a:t>
            </a:r>
            <a:r>
              <a:rPr lang="en-US" sz="1600" dirty="0" smtClean="0"/>
              <a:t>)</a:t>
            </a:r>
            <a:endParaRPr lang="en-US" sz="1600" dirty="0"/>
          </a:p>
          <a:p>
            <a:pPr marL="285750" lvl="2" indent="-285750" algn="just">
              <a:buFont typeface="Arial" pitchFamily="34" charset="0"/>
              <a:buChar char="•"/>
            </a:pPr>
            <a:r>
              <a:rPr lang="id-ID" sz="1600" dirty="0" smtClean="0"/>
              <a:t>Daya tanggap</a:t>
            </a:r>
            <a:r>
              <a:rPr lang="en-US" sz="1600" dirty="0" smtClean="0"/>
              <a:t> (</a:t>
            </a:r>
            <a:r>
              <a:rPr lang="id-ID" sz="1600" dirty="0" smtClean="0"/>
              <a:t>kesediaan </a:t>
            </a:r>
            <a:r>
              <a:rPr lang="id-ID" sz="1600" dirty="0"/>
              <a:t>petugas dalam membantu dan memberikan pelayanan yang </a:t>
            </a:r>
            <a:r>
              <a:rPr lang="id-ID" sz="1600" dirty="0" smtClean="0"/>
              <a:t>terbaik</a:t>
            </a:r>
            <a:r>
              <a:rPr lang="en-US" sz="1600" dirty="0" smtClean="0"/>
              <a:t>)</a:t>
            </a:r>
          </a:p>
          <a:p>
            <a:pPr marL="285750" lvl="2" indent="-285750" algn="just">
              <a:buFont typeface="Arial" pitchFamily="34" charset="0"/>
              <a:buChar char="•"/>
            </a:pPr>
            <a:r>
              <a:rPr lang="id-ID" sz="1600" dirty="0" smtClean="0"/>
              <a:t>Jaminan </a:t>
            </a:r>
            <a:r>
              <a:rPr lang="en-US" sz="1600" dirty="0" smtClean="0"/>
              <a:t>(</a:t>
            </a:r>
            <a:r>
              <a:rPr lang="id-ID" sz="1600" dirty="0" smtClean="0"/>
              <a:t>pengetahuan</a:t>
            </a:r>
            <a:r>
              <a:rPr lang="id-ID" sz="1600" dirty="0"/>
              <a:t>, kemampuan, kesopanan dan sifat dapat dipercaya </a:t>
            </a:r>
            <a:r>
              <a:rPr lang="id-ID" sz="1600" dirty="0" smtClean="0"/>
              <a:t>petugas</a:t>
            </a:r>
            <a:r>
              <a:rPr lang="en-US" sz="1600" dirty="0" smtClean="0"/>
              <a:t>)</a:t>
            </a:r>
          </a:p>
          <a:p>
            <a:pPr marL="285750" lvl="2" indent="-285750" algn="just">
              <a:buFont typeface="Arial" pitchFamily="34" charset="0"/>
              <a:buChar char="•"/>
            </a:pPr>
            <a:r>
              <a:rPr lang="id-ID" sz="1600" dirty="0" smtClean="0"/>
              <a:t>Empati </a:t>
            </a:r>
            <a:r>
              <a:rPr lang="en-US" sz="1600" dirty="0" smtClean="0"/>
              <a:t>(</a:t>
            </a:r>
            <a:r>
              <a:rPr lang="id-ID" sz="1600" dirty="0" smtClean="0"/>
              <a:t>perhatian </a:t>
            </a:r>
            <a:r>
              <a:rPr lang="id-ID" sz="1600" dirty="0"/>
              <a:t>pribadi dalam memahami kebutuhan para </a:t>
            </a:r>
            <a:r>
              <a:rPr lang="id-ID" sz="1600" dirty="0" smtClean="0"/>
              <a:t>pasien</a:t>
            </a:r>
            <a:r>
              <a:rPr lang="en-US" sz="1600" dirty="0" smtClean="0"/>
              <a:t>)</a:t>
            </a:r>
            <a:endParaRPr lang="en-US" sz="1600" dirty="0"/>
          </a:p>
          <a:p>
            <a:pPr marL="0" lvl="2" algn="just"/>
            <a:endParaRPr lang="en-US" sz="1600" dirty="0"/>
          </a:p>
        </p:txBody>
      </p:sp>
    </p:spTree>
    <p:extLst>
      <p:ext uri="{BB962C8B-B14F-4D97-AF65-F5344CB8AC3E}">
        <p14:creationId xmlns:p14="http://schemas.microsoft.com/office/powerpoint/2010/main" val="323809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ab Safety Template - blue design.potx" id="{6698E7C4-46F3-4B25-BFA1-E1D6AD3BE9F4}" vid="{1972FE81-5A08-41E9-AFBD-04B7B10F8F5A}"/>
    </a:ext>
  </a:extLst>
</a:theme>
</file>

<file path=docProps/app.xml><?xml version="1.0" encoding="utf-8"?>
<Properties xmlns="http://schemas.openxmlformats.org/officeDocument/2006/extended-properties" xmlns:vt="http://schemas.openxmlformats.org/officeDocument/2006/docPropsVTypes">
  <Template>Lab safety</Template>
  <TotalTime>0</TotalTime>
  <Words>1849</Words>
  <Application>Microsoft Office PowerPoint</Application>
  <PresentationFormat>Custom</PresentationFormat>
  <Paragraphs>308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LAPORAN AKHIR PENELITIAN FUNDAMENTAL    HUBUNGAN PELAKSANAAN MODEL PRAKTIK KEBIDANAN CONTINUITY OF CARE TERHADAP KEPUASAN PASIEN DAN MUTU ASUHAN KEBIDANAN DI SUMATERA BARAT TAHUN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2019-02-04T14:43:11Z</dcterms:created>
  <dcterms:modified xsi:type="dcterms:W3CDTF">2020-12-02T00:09:26Z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2018-08-20T20:18:53.6769504Z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