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611" r:id="rId2"/>
    <p:sldId id="774" r:id="rId3"/>
    <p:sldId id="779" r:id="rId4"/>
    <p:sldId id="775" r:id="rId5"/>
    <p:sldId id="773" r:id="rId6"/>
    <p:sldId id="770" r:id="rId7"/>
    <p:sldId id="765" r:id="rId8"/>
    <p:sldId id="776" r:id="rId9"/>
    <p:sldId id="764" r:id="rId10"/>
    <p:sldId id="777" r:id="rId11"/>
    <p:sldId id="787" r:id="rId12"/>
    <p:sldId id="778" r:id="rId13"/>
    <p:sldId id="786" r:id="rId14"/>
    <p:sldId id="780" r:id="rId15"/>
    <p:sldId id="788" r:id="rId16"/>
    <p:sldId id="781" r:id="rId17"/>
    <p:sldId id="782" r:id="rId18"/>
    <p:sldId id="783" r:id="rId19"/>
    <p:sldId id="784" r:id="rId20"/>
    <p:sldId id="790" r:id="rId21"/>
    <p:sldId id="789" r:id="rId22"/>
  </p:sldIdLst>
  <p:sldSz cx="9144000" cy="7772400"/>
  <p:notesSz cx="9309100" cy="70532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DFD4"/>
    <a:srgbClr val="006600"/>
    <a:srgbClr val="98C4AF"/>
    <a:srgbClr val="ECCB6E"/>
    <a:srgbClr val="E7BE4B"/>
    <a:srgbClr val="D9B51D"/>
    <a:srgbClr val="B09B1C"/>
    <a:srgbClr val="F4BD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278" autoAdjust="0"/>
  </p:normalViewPr>
  <p:slideViewPr>
    <p:cSldViewPr>
      <p:cViewPr varScale="1">
        <p:scale>
          <a:sx n="58" d="100"/>
          <a:sy n="58" d="100"/>
        </p:scale>
        <p:origin x="1520" y="28"/>
      </p:cViewPr>
      <p:guideLst>
        <p:guide orient="horz" pos="2448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BE07CB-4DD1-4D70-95E4-17DA22166FD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4ECA788D-9559-43B6-8424-B91D6ABB125F}">
      <dgm:prSet phldrT="[Text]"/>
      <dgm:spPr>
        <a:solidFill>
          <a:srgbClr val="E27304"/>
        </a:solidFill>
      </dgm:spPr>
      <dgm:t>
        <a:bodyPr/>
        <a:lstStyle/>
        <a:p>
          <a:r>
            <a:rPr lang="id-ID" dirty="0" smtClean="0"/>
            <a:t>3 Prodi Unggul</a:t>
          </a:r>
          <a:endParaRPr lang="en-ID" dirty="0"/>
        </a:p>
      </dgm:t>
    </dgm:pt>
    <dgm:pt modelId="{FCB8D239-9F23-40BC-A756-EBB1561794A0}" type="parTrans" cxnId="{E1BBBACF-CA2A-417C-A982-7630CD04CEBC}">
      <dgm:prSet/>
      <dgm:spPr/>
      <dgm:t>
        <a:bodyPr/>
        <a:lstStyle/>
        <a:p>
          <a:endParaRPr lang="en-ID"/>
        </a:p>
      </dgm:t>
    </dgm:pt>
    <dgm:pt modelId="{EADAC30F-3226-43F6-BE00-56043CF35620}" type="sibTrans" cxnId="{E1BBBACF-CA2A-417C-A982-7630CD04CEBC}">
      <dgm:prSet/>
      <dgm:spPr/>
      <dgm:t>
        <a:bodyPr/>
        <a:lstStyle/>
        <a:p>
          <a:endParaRPr lang="en-ID"/>
        </a:p>
      </dgm:t>
    </dgm:pt>
    <dgm:pt modelId="{E9E63C73-0ED1-48B9-A272-90C1DC7426A4}">
      <dgm:prSet phldrT="[Text]"/>
      <dgm:spPr>
        <a:solidFill>
          <a:srgbClr val="EFA379">
            <a:alpha val="89804"/>
          </a:srgbClr>
        </a:solidFill>
      </dgm:spPr>
      <dgm:t>
        <a:bodyPr/>
        <a:lstStyle/>
        <a:p>
          <a:r>
            <a:rPr lang="id-ID" dirty="0" smtClean="0"/>
            <a:t>Telah terakreditasi</a:t>
          </a:r>
        </a:p>
        <a:p>
          <a:r>
            <a:rPr lang="id-ID" dirty="0" smtClean="0"/>
            <a:t>ABET</a:t>
          </a:r>
          <a:endParaRPr lang="en-ID" dirty="0"/>
        </a:p>
      </dgm:t>
    </dgm:pt>
    <dgm:pt modelId="{CD6D220B-3A9A-42B0-B963-9923089543BA}" type="parTrans" cxnId="{AC08DA2C-843D-4C7A-BCA5-6352D798BFA4}">
      <dgm:prSet/>
      <dgm:spPr/>
      <dgm:t>
        <a:bodyPr/>
        <a:lstStyle/>
        <a:p>
          <a:endParaRPr lang="en-ID"/>
        </a:p>
      </dgm:t>
    </dgm:pt>
    <dgm:pt modelId="{21928506-397F-42CF-9AC1-5B3CB689943B}" type="sibTrans" cxnId="{AC08DA2C-843D-4C7A-BCA5-6352D798BFA4}">
      <dgm:prSet/>
      <dgm:spPr/>
      <dgm:t>
        <a:bodyPr/>
        <a:lstStyle/>
        <a:p>
          <a:endParaRPr lang="en-ID"/>
        </a:p>
      </dgm:t>
    </dgm:pt>
    <dgm:pt modelId="{62CE995E-F6D5-48D6-911D-262E749A9FBC}">
      <dgm:prSet phldrT="[Text]"/>
      <dgm:spPr>
        <a:solidFill>
          <a:srgbClr val="F4BD9E">
            <a:alpha val="89804"/>
          </a:srgbClr>
        </a:solidFill>
      </dgm:spPr>
      <dgm:t>
        <a:bodyPr/>
        <a:lstStyle/>
        <a:p>
          <a:r>
            <a:rPr lang="id-ID" dirty="0" smtClean="0"/>
            <a:t>CQI</a:t>
          </a:r>
          <a:endParaRPr lang="en-ID" dirty="0"/>
        </a:p>
      </dgm:t>
    </dgm:pt>
    <dgm:pt modelId="{676CBF3B-F933-4CE9-A198-09F18F3E072F}" type="parTrans" cxnId="{6C62183E-BA6E-4839-BF6F-8D9FCD6FEAD9}">
      <dgm:prSet/>
      <dgm:spPr/>
      <dgm:t>
        <a:bodyPr/>
        <a:lstStyle/>
        <a:p>
          <a:endParaRPr lang="en-ID"/>
        </a:p>
      </dgm:t>
    </dgm:pt>
    <dgm:pt modelId="{B9653180-4205-4361-8A87-348A7EFB578F}" type="sibTrans" cxnId="{6C62183E-BA6E-4839-BF6F-8D9FCD6FEAD9}">
      <dgm:prSet/>
      <dgm:spPr/>
      <dgm:t>
        <a:bodyPr/>
        <a:lstStyle/>
        <a:p>
          <a:endParaRPr lang="en-ID"/>
        </a:p>
      </dgm:t>
    </dgm:pt>
    <dgm:pt modelId="{551187E0-82C0-4338-999D-4ECDDFA8564E}">
      <dgm:prSet phldrT="[Text]"/>
      <dgm:spPr>
        <a:solidFill>
          <a:srgbClr val="FFC000"/>
        </a:solidFill>
      </dgm:spPr>
      <dgm:t>
        <a:bodyPr/>
        <a:lstStyle/>
        <a:p>
          <a:r>
            <a:rPr lang="id-ID" dirty="0" smtClean="0"/>
            <a:t>52 Prodi A</a:t>
          </a:r>
          <a:endParaRPr lang="en-ID" dirty="0"/>
        </a:p>
      </dgm:t>
    </dgm:pt>
    <dgm:pt modelId="{72ECA59C-5AA1-4530-A593-0679902DC2BC}" type="parTrans" cxnId="{782B351B-056D-4B17-9D6E-415D096F78BE}">
      <dgm:prSet/>
      <dgm:spPr/>
      <dgm:t>
        <a:bodyPr/>
        <a:lstStyle/>
        <a:p>
          <a:endParaRPr lang="en-ID"/>
        </a:p>
      </dgm:t>
    </dgm:pt>
    <dgm:pt modelId="{8C71E69C-8ACB-4041-A037-7022FFAB7AF8}" type="sibTrans" cxnId="{782B351B-056D-4B17-9D6E-415D096F78BE}">
      <dgm:prSet/>
      <dgm:spPr/>
      <dgm:t>
        <a:bodyPr/>
        <a:lstStyle/>
        <a:p>
          <a:endParaRPr lang="en-ID"/>
        </a:p>
      </dgm:t>
    </dgm:pt>
    <dgm:pt modelId="{1A0191DB-59E7-473D-96D0-7B7BC9C17F00}">
      <dgm:prSet phldrT="[Text]"/>
      <dgm:spPr>
        <a:solidFill>
          <a:srgbClr val="D9B51D">
            <a:alpha val="89804"/>
          </a:srgbClr>
        </a:solidFill>
      </dgm:spPr>
      <dgm:t>
        <a:bodyPr/>
        <a:lstStyle/>
        <a:p>
          <a:r>
            <a:rPr lang="id-ID" dirty="0" smtClean="0"/>
            <a:t>8 telah sertifikasi Internasional</a:t>
          </a:r>
          <a:endParaRPr lang="en-ID" dirty="0"/>
        </a:p>
      </dgm:t>
    </dgm:pt>
    <dgm:pt modelId="{EBD0F3CB-F05A-4B42-95D8-533BCCBB9C01}" type="parTrans" cxnId="{0BAE2922-1486-428D-90FE-75DF33D2B7DF}">
      <dgm:prSet/>
      <dgm:spPr/>
      <dgm:t>
        <a:bodyPr/>
        <a:lstStyle/>
        <a:p>
          <a:endParaRPr lang="en-ID"/>
        </a:p>
      </dgm:t>
    </dgm:pt>
    <dgm:pt modelId="{86619A7F-EC4E-498E-80EF-7D4ACAC72DAA}" type="sibTrans" cxnId="{0BAE2922-1486-428D-90FE-75DF33D2B7DF}">
      <dgm:prSet/>
      <dgm:spPr/>
      <dgm:t>
        <a:bodyPr/>
        <a:lstStyle/>
        <a:p>
          <a:endParaRPr lang="en-ID"/>
        </a:p>
      </dgm:t>
    </dgm:pt>
    <dgm:pt modelId="{5F53A64E-5CD0-4815-9E9B-A068C442AE85}">
      <dgm:prSet phldrT="[Text]"/>
      <dgm:spPr>
        <a:solidFill>
          <a:srgbClr val="ECCB6E">
            <a:alpha val="89804"/>
          </a:srgbClr>
        </a:solidFill>
      </dgm:spPr>
      <dgm:t>
        <a:bodyPr/>
        <a:lstStyle/>
        <a:p>
          <a:r>
            <a:rPr lang="id-ID" dirty="0" smtClean="0"/>
            <a:t>Akreditasi Internasional</a:t>
          </a:r>
          <a:endParaRPr lang="en-ID" dirty="0"/>
        </a:p>
      </dgm:t>
    </dgm:pt>
    <dgm:pt modelId="{5E80DD90-1E71-4388-B737-55AA001713CF}" type="parTrans" cxnId="{F54BC447-B8C0-4ECA-8935-1F6DB0793439}">
      <dgm:prSet/>
      <dgm:spPr/>
      <dgm:t>
        <a:bodyPr/>
        <a:lstStyle/>
        <a:p>
          <a:endParaRPr lang="en-ID"/>
        </a:p>
      </dgm:t>
    </dgm:pt>
    <dgm:pt modelId="{4532B602-C4B6-4097-ABC6-BA1B9AF6CC2A}" type="sibTrans" cxnId="{F54BC447-B8C0-4ECA-8935-1F6DB0793439}">
      <dgm:prSet/>
      <dgm:spPr/>
      <dgm:t>
        <a:bodyPr/>
        <a:lstStyle/>
        <a:p>
          <a:endParaRPr lang="en-ID"/>
        </a:p>
      </dgm:t>
    </dgm:pt>
    <dgm:pt modelId="{B1C22AD9-532A-4BA7-A790-B8C53273D7AA}">
      <dgm:prSet phldrT="[Text]"/>
      <dgm:spPr>
        <a:solidFill>
          <a:srgbClr val="00B050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dirty="0" smtClean="0"/>
            <a:t>59 Prodi B</a:t>
          </a:r>
          <a:endParaRPr lang="en-ID" dirty="0" smtClean="0"/>
        </a:p>
      </dgm:t>
    </dgm:pt>
    <dgm:pt modelId="{EEF7D24C-14F2-442F-B73C-7BA27F03AF63}" type="parTrans" cxnId="{0657462F-ABB6-4006-9795-DBA24446248D}">
      <dgm:prSet/>
      <dgm:spPr/>
      <dgm:t>
        <a:bodyPr/>
        <a:lstStyle/>
        <a:p>
          <a:endParaRPr lang="en-ID"/>
        </a:p>
      </dgm:t>
    </dgm:pt>
    <dgm:pt modelId="{537625A2-8B98-421C-8F85-AC07994DC4EC}" type="sibTrans" cxnId="{0657462F-ABB6-4006-9795-DBA24446248D}">
      <dgm:prSet/>
      <dgm:spPr/>
      <dgm:t>
        <a:bodyPr/>
        <a:lstStyle/>
        <a:p>
          <a:endParaRPr lang="en-ID"/>
        </a:p>
      </dgm:t>
    </dgm:pt>
    <dgm:pt modelId="{8E731436-C7F7-4A9A-BAF3-3E1F448D4DE8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id-ID" dirty="0" smtClean="0"/>
            <a:t>A</a:t>
          </a:r>
        </a:p>
        <a:p>
          <a:r>
            <a:rPr lang="id-ID" dirty="0" smtClean="0"/>
            <a:t>Unggul</a:t>
          </a:r>
          <a:endParaRPr lang="en-ID" dirty="0" smtClean="0"/>
        </a:p>
      </dgm:t>
    </dgm:pt>
    <dgm:pt modelId="{02CFE601-7C77-4D58-9388-59ACBB27DBEA}" type="parTrans" cxnId="{3EF9B56D-7739-43E1-A885-6FFE0044303E}">
      <dgm:prSet/>
      <dgm:spPr/>
      <dgm:t>
        <a:bodyPr/>
        <a:lstStyle/>
        <a:p>
          <a:endParaRPr lang="en-ID"/>
        </a:p>
      </dgm:t>
    </dgm:pt>
    <dgm:pt modelId="{FB2E32F6-0A54-4DA8-9819-E357C8251DBA}" type="sibTrans" cxnId="{3EF9B56D-7739-43E1-A885-6FFE0044303E}">
      <dgm:prSet/>
      <dgm:spPr/>
      <dgm:t>
        <a:bodyPr/>
        <a:lstStyle/>
        <a:p>
          <a:endParaRPr lang="en-ID"/>
        </a:p>
      </dgm:t>
    </dgm:pt>
    <dgm:pt modelId="{FB95F05B-D886-422A-9914-42CCD4BD6919}">
      <dgm:prSet phldrT="[Text]"/>
      <dgm:spPr>
        <a:solidFill>
          <a:srgbClr val="98C4AF">
            <a:alpha val="9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d-ID" dirty="0" smtClean="0"/>
            <a:t>Sertifikasi/ Akreditasi Internasional</a:t>
          </a:r>
          <a:endParaRPr lang="en-ID" dirty="0" smtClean="0"/>
        </a:p>
      </dgm:t>
    </dgm:pt>
    <dgm:pt modelId="{DC47407A-82D8-4A0A-A1D7-CC1B810E4414}" type="parTrans" cxnId="{AC38F6BC-A1B1-440B-A7F3-54AD048B66DE}">
      <dgm:prSet/>
      <dgm:spPr/>
      <dgm:t>
        <a:bodyPr/>
        <a:lstStyle/>
        <a:p>
          <a:endParaRPr lang="en-ID"/>
        </a:p>
      </dgm:t>
    </dgm:pt>
    <dgm:pt modelId="{4C39A13F-4BC8-49AA-A600-EE15DABA6E81}" type="sibTrans" cxnId="{AC38F6BC-A1B1-440B-A7F3-54AD048B66DE}">
      <dgm:prSet/>
      <dgm:spPr/>
      <dgm:t>
        <a:bodyPr/>
        <a:lstStyle/>
        <a:p>
          <a:endParaRPr lang="en-ID"/>
        </a:p>
      </dgm:t>
    </dgm:pt>
    <dgm:pt modelId="{5EE55D17-F78B-47B9-93C5-FA6B13175DCC}">
      <dgm:prSet phldrT="[Text]"/>
      <dgm:spPr>
        <a:solidFill>
          <a:srgbClr val="00B0F0"/>
        </a:solidFill>
      </dgm:spPr>
      <dgm:t>
        <a:bodyPr/>
        <a:lstStyle/>
        <a:p>
          <a:pPr>
            <a:lnSpc>
              <a:spcPct val="100000"/>
            </a:lnSpc>
          </a:pPr>
          <a:r>
            <a:rPr lang="id-ID" dirty="0" smtClean="0"/>
            <a:t>1 Prodi C +</a:t>
          </a:r>
        </a:p>
        <a:p>
          <a:pPr>
            <a:lnSpc>
              <a:spcPct val="100000"/>
            </a:lnSpc>
          </a:pPr>
          <a:r>
            <a:rPr lang="id-ID" dirty="0" smtClean="0"/>
            <a:t>11 Akr minimal</a:t>
          </a:r>
          <a:endParaRPr lang="en-ID" dirty="0" smtClean="0"/>
        </a:p>
      </dgm:t>
    </dgm:pt>
    <dgm:pt modelId="{212B6D68-80A5-46C3-AA04-A8A46712F444}" type="parTrans" cxnId="{33A0A1F1-4AFE-4FE0-A39D-5926977E873E}">
      <dgm:prSet/>
      <dgm:spPr/>
      <dgm:t>
        <a:bodyPr/>
        <a:lstStyle/>
        <a:p>
          <a:endParaRPr lang="en-US"/>
        </a:p>
      </dgm:t>
    </dgm:pt>
    <dgm:pt modelId="{4176A7BE-F163-472A-8863-EA48A8C6031F}" type="sibTrans" cxnId="{33A0A1F1-4AFE-4FE0-A39D-5926977E873E}">
      <dgm:prSet/>
      <dgm:spPr/>
      <dgm:t>
        <a:bodyPr/>
        <a:lstStyle/>
        <a:p>
          <a:endParaRPr lang="en-US"/>
        </a:p>
      </dgm:t>
    </dgm:pt>
    <dgm:pt modelId="{71B8C5A8-F020-490B-BA9A-4E68F0564872}">
      <dgm:prSet phldrT="[Text]"/>
      <dgm:spPr>
        <a:solidFill>
          <a:schemeClr val="accent1">
            <a:lumMod val="75000"/>
            <a:alpha val="89804"/>
          </a:schemeClr>
        </a:solidFill>
      </dgm:spPr>
      <dgm:t>
        <a:bodyPr/>
        <a:lstStyle/>
        <a:p>
          <a:r>
            <a:rPr lang="id-ID" dirty="0" smtClean="0"/>
            <a:t>B </a:t>
          </a:r>
        </a:p>
        <a:p>
          <a:r>
            <a:rPr lang="id-ID" dirty="0" smtClean="0"/>
            <a:t>Baik Sekali</a:t>
          </a:r>
          <a:endParaRPr lang="en-ID" dirty="0" smtClean="0"/>
        </a:p>
      </dgm:t>
    </dgm:pt>
    <dgm:pt modelId="{B1E22DFC-8ADE-4EAE-82FE-5FA05B8C1618}" type="parTrans" cxnId="{D296333E-875E-4785-8B8F-CC63785B6B3B}">
      <dgm:prSet/>
      <dgm:spPr/>
      <dgm:t>
        <a:bodyPr/>
        <a:lstStyle/>
        <a:p>
          <a:endParaRPr lang="en-US"/>
        </a:p>
      </dgm:t>
    </dgm:pt>
    <dgm:pt modelId="{C851A0F3-2494-424F-B7C9-7299F9B98735}" type="sibTrans" cxnId="{D296333E-875E-4785-8B8F-CC63785B6B3B}">
      <dgm:prSet/>
      <dgm:spPr/>
      <dgm:t>
        <a:bodyPr/>
        <a:lstStyle/>
        <a:p>
          <a:endParaRPr lang="en-US"/>
        </a:p>
      </dgm:t>
    </dgm:pt>
    <dgm:pt modelId="{B41A3488-27C4-4757-8B50-E7B93A7C0A8D}">
      <dgm:prSet phldrT="[Text]"/>
      <dgm:spPr>
        <a:solidFill>
          <a:schemeClr val="accent1">
            <a:lumMod val="90000"/>
            <a:alpha val="89804"/>
          </a:schemeClr>
        </a:solidFill>
      </dgm:spPr>
      <dgm:t>
        <a:bodyPr/>
        <a:lstStyle/>
        <a:p>
          <a:r>
            <a:rPr lang="id-ID" dirty="0" smtClean="0"/>
            <a:t>A</a:t>
          </a:r>
        </a:p>
        <a:p>
          <a:r>
            <a:rPr lang="id-ID" dirty="0" smtClean="0"/>
            <a:t>Unggul</a:t>
          </a:r>
          <a:endParaRPr lang="en-ID" dirty="0" smtClean="0"/>
        </a:p>
      </dgm:t>
    </dgm:pt>
    <dgm:pt modelId="{7A676F48-CFCF-4D63-B0F5-DE9BB94710C4}" type="parTrans" cxnId="{EE924536-ABAE-4857-BE8B-A5F1994C3E3B}">
      <dgm:prSet/>
      <dgm:spPr/>
      <dgm:t>
        <a:bodyPr/>
        <a:lstStyle/>
        <a:p>
          <a:endParaRPr lang="en-US"/>
        </a:p>
      </dgm:t>
    </dgm:pt>
    <dgm:pt modelId="{BB935269-3583-4310-AE62-E6D7027FE1D7}" type="sibTrans" cxnId="{EE924536-ABAE-4857-BE8B-A5F1994C3E3B}">
      <dgm:prSet/>
      <dgm:spPr/>
      <dgm:t>
        <a:bodyPr/>
        <a:lstStyle/>
        <a:p>
          <a:endParaRPr lang="en-US"/>
        </a:p>
      </dgm:t>
    </dgm:pt>
    <dgm:pt modelId="{B2274B9B-FCA0-40DC-8D21-E9395C6A401B}" type="pres">
      <dgm:prSet presAssocID="{37BE07CB-4DD1-4D70-95E4-17DA22166FD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7956A39-632B-4CB9-8945-8DC204CAB056}" type="pres">
      <dgm:prSet presAssocID="{4ECA788D-9559-43B6-8424-B91D6ABB125F}" presName="horFlow" presStyleCnt="0"/>
      <dgm:spPr/>
    </dgm:pt>
    <dgm:pt modelId="{9732A1A3-D80D-4322-8690-E7D6525F5F44}" type="pres">
      <dgm:prSet presAssocID="{4ECA788D-9559-43B6-8424-B91D6ABB125F}" presName="bigChev" presStyleLbl="node1" presStyleIdx="0" presStyleCnt="4"/>
      <dgm:spPr/>
      <dgm:t>
        <a:bodyPr/>
        <a:lstStyle/>
        <a:p>
          <a:endParaRPr lang="en-US"/>
        </a:p>
      </dgm:t>
    </dgm:pt>
    <dgm:pt modelId="{79F485E7-0539-4EA4-841A-1BE52C8AE5D9}" type="pres">
      <dgm:prSet presAssocID="{CD6D220B-3A9A-42B0-B963-9923089543BA}" presName="parTrans" presStyleCnt="0"/>
      <dgm:spPr/>
    </dgm:pt>
    <dgm:pt modelId="{BE9B76F3-E8DC-40BD-80C4-AB6A14C0A704}" type="pres">
      <dgm:prSet presAssocID="{E9E63C73-0ED1-48B9-A272-90C1DC7426A4}" presName="node" presStyleLbl="align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FDBBCD-AC92-4834-8883-DA318C151FE1}" type="pres">
      <dgm:prSet presAssocID="{21928506-397F-42CF-9AC1-5B3CB689943B}" presName="sibTrans" presStyleCnt="0"/>
      <dgm:spPr/>
    </dgm:pt>
    <dgm:pt modelId="{0522EBFE-0DB0-4737-A4C6-4CAB83231CA7}" type="pres">
      <dgm:prSet presAssocID="{62CE995E-F6D5-48D6-911D-262E749A9FBC}" presName="node" presStyleLbl="align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0202DC-0BFF-4DC9-8D3B-9C727DD9CBCF}" type="pres">
      <dgm:prSet presAssocID="{4ECA788D-9559-43B6-8424-B91D6ABB125F}" presName="vSp" presStyleCnt="0"/>
      <dgm:spPr/>
    </dgm:pt>
    <dgm:pt modelId="{636093E6-F1F3-4088-AD38-1F203FF80708}" type="pres">
      <dgm:prSet presAssocID="{551187E0-82C0-4338-999D-4ECDDFA8564E}" presName="horFlow" presStyleCnt="0"/>
      <dgm:spPr/>
    </dgm:pt>
    <dgm:pt modelId="{77018B72-8BC2-4F67-A2C6-9567364F4227}" type="pres">
      <dgm:prSet presAssocID="{551187E0-82C0-4338-999D-4ECDDFA8564E}" presName="bigChev" presStyleLbl="node1" presStyleIdx="1" presStyleCnt="4"/>
      <dgm:spPr/>
      <dgm:t>
        <a:bodyPr/>
        <a:lstStyle/>
        <a:p>
          <a:endParaRPr lang="en-US"/>
        </a:p>
      </dgm:t>
    </dgm:pt>
    <dgm:pt modelId="{BF4AA9A4-F66C-4D0C-9E26-43236A15CFC8}" type="pres">
      <dgm:prSet presAssocID="{EBD0F3CB-F05A-4B42-95D8-533BCCBB9C01}" presName="parTrans" presStyleCnt="0"/>
      <dgm:spPr/>
    </dgm:pt>
    <dgm:pt modelId="{AE11B935-5E75-4161-BE87-9443CC646F92}" type="pres">
      <dgm:prSet presAssocID="{1A0191DB-59E7-473D-96D0-7B7BC9C17F00}" presName="node" presStyleLbl="align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24DDA6-EE67-4A41-BD16-3D5BD601D702}" type="pres">
      <dgm:prSet presAssocID="{86619A7F-EC4E-498E-80EF-7D4ACAC72DAA}" presName="sibTrans" presStyleCnt="0"/>
      <dgm:spPr/>
    </dgm:pt>
    <dgm:pt modelId="{D6E5A444-A4F1-422C-9C12-44AF2F2D95A9}" type="pres">
      <dgm:prSet presAssocID="{5F53A64E-5CD0-4815-9E9B-A068C442AE85}" presName="node" presStyleLbl="align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CE412A-D546-4CE0-9ADC-B655CCFB1FCD}" type="pres">
      <dgm:prSet presAssocID="{551187E0-82C0-4338-999D-4ECDDFA8564E}" presName="vSp" presStyleCnt="0"/>
      <dgm:spPr/>
    </dgm:pt>
    <dgm:pt modelId="{F6DC59D1-79F1-4C10-8E2F-644A7EED6FD6}" type="pres">
      <dgm:prSet presAssocID="{B1C22AD9-532A-4BA7-A790-B8C53273D7AA}" presName="horFlow" presStyleCnt="0"/>
      <dgm:spPr/>
    </dgm:pt>
    <dgm:pt modelId="{2B3CF168-F2B0-46AB-8C5D-18C1EA7B5570}" type="pres">
      <dgm:prSet presAssocID="{B1C22AD9-532A-4BA7-A790-B8C53273D7AA}" presName="bigChev" presStyleLbl="node1" presStyleIdx="2" presStyleCnt="4"/>
      <dgm:spPr/>
      <dgm:t>
        <a:bodyPr/>
        <a:lstStyle/>
        <a:p>
          <a:endParaRPr lang="en-US"/>
        </a:p>
      </dgm:t>
    </dgm:pt>
    <dgm:pt modelId="{C4A18B61-6B7A-492D-B511-318A9E4BE472}" type="pres">
      <dgm:prSet presAssocID="{02CFE601-7C77-4D58-9388-59ACBB27DBEA}" presName="parTrans" presStyleCnt="0"/>
      <dgm:spPr/>
    </dgm:pt>
    <dgm:pt modelId="{3E4041A7-7357-43D1-8ABA-C2BE8F26B10C}" type="pres">
      <dgm:prSet presAssocID="{8E731436-C7F7-4A9A-BAF3-3E1F448D4DE8}" presName="node" presStyleLbl="align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A49299-8D8E-4CE5-8E33-8E286ED6764C}" type="pres">
      <dgm:prSet presAssocID="{FB2E32F6-0A54-4DA8-9819-E357C8251DBA}" presName="sibTrans" presStyleCnt="0"/>
      <dgm:spPr/>
    </dgm:pt>
    <dgm:pt modelId="{61D6067F-8875-4DD5-9CE1-BA85422974E5}" type="pres">
      <dgm:prSet presAssocID="{FB95F05B-D886-422A-9914-42CCD4BD6919}" presName="node" presStyleLbl="align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444C78-24E7-4B99-9B9F-E00299AD24DF}" type="pres">
      <dgm:prSet presAssocID="{B1C22AD9-532A-4BA7-A790-B8C53273D7AA}" presName="vSp" presStyleCnt="0"/>
      <dgm:spPr/>
    </dgm:pt>
    <dgm:pt modelId="{88A9AFBE-83C7-4859-8FF3-437A0CB80D0A}" type="pres">
      <dgm:prSet presAssocID="{5EE55D17-F78B-47B9-93C5-FA6B13175DCC}" presName="horFlow" presStyleCnt="0"/>
      <dgm:spPr/>
    </dgm:pt>
    <dgm:pt modelId="{52E20C3E-C81E-4B11-9A26-82326F9C7653}" type="pres">
      <dgm:prSet presAssocID="{5EE55D17-F78B-47B9-93C5-FA6B13175DCC}" presName="bigChev" presStyleLbl="node1" presStyleIdx="3" presStyleCnt="4"/>
      <dgm:spPr/>
      <dgm:t>
        <a:bodyPr/>
        <a:lstStyle/>
        <a:p>
          <a:endParaRPr lang="en-US"/>
        </a:p>
      </dgm:t>
    </dgm:pt>
    <dgm:pt modelId="{5DF70125-68BB-467A-BFEC-1DEEDD83023E}" type="pres">
      <dgm:prSet presAssocID="{B1E22DFC-8ADE-4EAE-82FE-5FA05B8C1618}" presName="parTrans" presStyleCnt="0"/>
      <dgm:spPr/>
    </dgm:pt>
    <dgm:pt modelId="{FA225AE0-81D8-4B58-AAA9-400D58F8874C}" type="pres">
      <dgm:prSet presAssocID="{71B8C5A8-F020-490B-BA9A-4E68F0564872}" presName="node" presStyleLbl="align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4B6496-72C1-42E6-9231-BD1C1577BB13}" type="pres">
      <dgm:prSet presAssocID="{C851A0F3-2494-424F-B7C9-7299F9B98735}" presName="sibTrans" presStyleCnt="0"/>
      <dgm:spPr/>
    </dgm:pt>
    <dgm:pt modelId="{4BEC9955-9123-443F-8059-9C84FAEE5BA0}" type="pres">
      <dgm:prSet presAssocID="{B41A3488-27C4-4757-8B50-E7B93A7C0A8D}" presName="node" presStyleLbl="align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BBBACF-CA2A-417C-A982-7630CD04CEBC}" srcId="{37BE07CB-4DD1-4D70-95E4-17DA22166FD0}" destId="{4ECA788D-9559-43B6-8424-B91D6ABB125F}" srcOrd="0" destOrd="0" parTransId="{FCB8D239-9F23-40BC-A756-EBB1561794A0}" sibTransId="{EADAC30F-3226-43F6-BE00-56043CF35620}"/>
    <dgm:cxn modelId="{AC08DA2C-843D-4C7A-BCA5-6352D798BFA4}" srcId="{4ECA788D-9559-43B6-8424-B91D6ABB125F}" destId="{E9E63C73-0ED1-48B9-A272-90C1DC7426A4}" srcOrd="0" destOrd="0" parTransId="{CD6D220B-3A9A-42B0-B963-9923089543BA}" sibTransId="{21928506-397F-42CF-9AC1-5B3CB689943B}"/>
    <dgm:cxn modelId="{B3F569F0-7AB7-4B5A-8E9E-EFE8547965D7}" type="presOf" srcId="{71B8C5A8-F020-490B-BA9A-4E68F0564872}" destId="{FA225AE0-81D8-4B58-AAA9-400D58F8874C}" srcOrd="0" destOrd="0" presId="urn:microsoft.com/office/officeart/2005/8/layout/lProcess3"/>
    <dgm:cxn modelId="{8E176370-C1EF-45B5-A001-9E3C257E3ED8}" type="presOf" srcId="{E9E63C73-0ED1-48B9-A272-90C1DC7426A4}" destId="{BE9B76F3-E8DC-40BD-80C4-AB6A14C0A704}" srcOrd="0" destOrd="0" presId="urn:microsoft.com/office/officeart/2005/8/layout/lProcess3"/>
    <dgm:cxn modelId="{5AC8BF67-B6E6-4933-A248-1DB1AD8F46EE}" type="presOf" srcId="{5F53A64E-5CD0-4815-9E9B-A068C442AE85}" destId="{D6E5A444-A4F1-422C-9C12-44AF2F2D95A9}" srcOrd="0" destOrd="0" presId="urn:microsoft.com/office/officeart/2005/8/layout/lProcess3"/>
    <dgm:cxn modelId="{CE494890-CE4A-4ABA-9489-92B5ACE222DB}" type="presOf" srcId="{4ECA788D-9559-43B6-8424-B91D6ABB125F}" destId="{9732A1A3-D80D-4322-8690-E7D6525F5F44}" srcOrd="0" destOrd="0" presId="urn:microsoft.com/office/officeart/2005/8/layout/lProcess3"/>
    <dgm:cxn modelId="{6C62183E-BA6E-4839-BF6F-8D9FCD6FEAD9}" srcId="{4ECA788D-9559-43B6-8424-B91D6ABB125F}" destId="{62CE995E-F6D5-48D6-911D-262E749A9FBC}" srcOrd="1" destOrd="0" parTransId="{676CBF3B-F933-4CE9-A198-09F18F3E072F}" sibTransId="{B9653180-4205-4361-8A87-348A7EFB578F}"/>
    <dgm:cxn modelId="{EE924536-ABAE-4857-BE8B-A5F1994C3E3B}" srcId="{5EE55D17-F78B-47B9-93C5-FA6B13175DCC}" destId="{B41A3488-27C4-4757-8B50-E7B93A7C0A8D}" srcOrd="1" destOrd="0" parTransId="{7A676F48-CFCF-4D63-B0F5-DE9BB94710C4}" sibTransId="{BB935269-3583-4310-AE62-E6D7027FE1D7}"/>
    <dgm:cxn modelId="{D296333E-875E-4785-8B8F-CC63785B6B3B}" srcId="{5EE55D17-F78B-47B9-93C5-FA6B13175DCC}" destId="{71B8C5A8-F020-490B-BA9A-4E68F0564872}" srcOrd="0" destOrd="0" parTransId="{B1E22DFC-8ADE-4EAE-82FE-5FA05B8C1618}" sibTransId="{C851A0F3-2494-424F-B7C9-7299F9B98735}"/>
    <dgm:cxn modelId="{D8B03980-47A2-459A-81AF-396680ABB945}" type="presOf" srcId="{B41A3488-27C4-4757-8B50-E7B93A7C0A8D}" destId="{4BEC9955-9123-443F-8059-9C84FAEE5BA0}" srcOrd="0" destOrd="0" presId="urn:microsoft.com/office/officeart/2005/8/layout/lProcess3"/>
    <dgm:cxn modelId="{782B351B-056D-4B17-9D6E-415D096F78BE}" srcId="{37BE07CB-4DD1-4D70-95E4-17DA22166FD0}" destId="{551187E0-82C0-4338-999D-4ECDDFA8564E}" srcOrd="1" destOrd="0" parTransId="{72ECA59C-5AA1-4530-A593-0679902DC2BC}" sibTransId="{8C71E69C-8ACB-4041-A037-7022FFAB7AF8}"/>
    <dgm:cxn modelId="{F54BC447-B8C0-4ECA-8935-1F6DB0793439}" srcId="{551187E0-82C0-4338-999D-4ECDDFA8564E}" destId="{5F53A64E-5CD0-4815-9E9B-A068C442AE85}" srcOrd="1" destOrd="0" parTransId="{5E80DD90-1E71-4388-B737-55AA001713CF}" sibTransId="{4532B602-C4B6-4097-ABC6-BA1B9AF6CC2A}"/>
    <dgm:cxn modelId="{0BAE2922-1486-428D-90FE-75DF33D2B7DF}" srcId="{551187E0-82C0-4338-999D-4ECDDFA8564E}" destId="{1A0191DB-59E7-473D-96D0-7B7BC9C17F00}" srcOrd="0" destOrd="0" parTransId="{EBD0F3CB-F05A-4B42-95D8-533BCCBB9C01}" sibTransId="{86619A7F-EC4E-498E-80EF-7D4ACAC72DAA}"/>
    <dgm:cxn modelId="{204FB3A5-D7CE-47AA-96C8-EEA8DD8F5BE7}" type="presOf" srcId="{5EE55D17-F78B-47B9-93C5-FA6B13175DCC}" destId="{52E20C3E-C81E-4B11-9A26-82326F9C7653}" srcOrd="0" destOrd="0" presId="urn:microsoft.com/office/officeart/2005/8/layout/lProcess3"/>
    <dgm:cxn modelId="{8E747A11-59FD-412D-B971-787307C5E619}" type="presOf" srcId="{1A0191DB-59E7-473D-96D0-7B7BC9C17F00}" destId="{AE11B935-5E75-4161-BE87-9443CC646F92}" srcOrd="0" destOrd="0" presId="urn:microsoft.com/office/officeart/2005/8/layout/lProcess3"/>
    <dgm:cxn modelId="{6EF23F51-DDA4-4193-AF0F-C45132E0ACE9}" type="presOf" srcId="{551187E0-82C0-4338-999D-4ECDDFA8564E}" destId="{77018B72-8BC2-4F67-A2C6-9567364F4227}" srcOrd="0" destOrd="0" presId="urn:microsoft.com/office/officeart/2005/8/layout/lProcess3"/>
    <dgm:cxn modelId="{BC7732F3-6A39-4611-BF02-42E03B4A84F2}" type="presOf" srcId="{37BE07CB-4DD1-4D70-95E4-17DA22166FD0}" destId="{B2274B9B-FCA0-40DC-8D21-E9395C6A401B}" srcOrd="0" destOrd="0" presId="urn:microsoft.com/office/officeart/2005/8/layout/lProcess3"/>
    <dgm:cxn modelId="{7C14636A-84A8-407A-9FCB-DC2B121B3A40}" type="presOf" srcId="{B1C22AD9-532A-4BA7-A790-B8C53273D7AA}" destId="{2B3CF168-F2B0-46AB-8C5D-18C1EA7B5570}" srcOrd="0" destOrd="0" presId="urn:microsoft.com/office/officeart/2005/8/layout/lProcess3"/>
    <dgm:cxn modelId="{56DFAB8A-9A23-4AFC-8984-29FF391FAAED}" type="presOf" srcId="{8E731436-C7F7-4A9A-BAF3-3E1F448D4DE8}" destId="{3E4041A7-7357-43D1-8ABA-C2BE8F26B10C}" srcOrd="0" destOrd="0" presId="urn:microsoft.com/office/officeart/2005/8/layout/lProcess3"/>
    <dgm:cxn modelId="{3EF9B56D-7739-43E1-A885-6FFE0044303E}" srcId="{B1C22AD9-532A-4BA7-A790-B8C53273D7AA}" destId="{8E731436-C7F7-4A9A-BAF3-3E1F448D4DE8}" srcOrd="0" destOrd="0" parTransId="{02CFE601-7C77-4D58-9388-59ACBB27DBEA}" sibTransId="{FB2E32F6-0A54-4DA8-9819-E357C8251DBA}"/>
    <dgm:cxn modelId="{AF44186A-298D-4A98-AD99-07F8B67527B9}" type="presOf" srcId="{62CE995E-F6D5-48D6-911D-262E749A9FBC}" destId="{0522EBFE-0DB0-4737-A4C6-4CAB83231CA7}" srcOrd="0" destOrd="0" presId="urn:microsoft.com/office/officeart/2005/8/layout/lProcess3"/>
    <dgm:cxn modelId="{EC18114A-FF44-4BDD-835C-9FF9B134789A}" type="presOf" srcId="{FB95F05B-D886-422A-9914-42CCD4BD6919}" destId="{61D6067F-8875-4DD5-9CE1-BA85422974E5}" srcOrd="0" destOrd="0" presId="urn:microsoft.com/office/officeart/2005/8/layout/lProcess3"/>
    <dgm:cxn modelId="{33A0A1F1-4AFE-4FE0-A39D-5926977E873E}" srcId="{37BE07CB-4DD1-4D70-95E4-17DA22166FD0}" destId="{5EE55D17-F78B-47B9-93C5-FA6B13175DCC}" srcOrd="3" destOrd="0" parTransId="{212B6D68-80A5-46C3-AA04-A8A46712F444}" sibTransId="{4176A7BE-F163-472A-8863-EA48A8C6031F}"/>
    <dgm:cxn modelId="{0657462F-ABB6-4006-9795-DBA24446248D}" srcId="{37BE07CB-4DD1-4D70-95E4-17DA22166FD0}" destId="{B1C22AD9-532A-4BA7-A790-B8C53273D7AA}" srcOrd="2" destOrd="0" parTransId="{EEF7D24C-14F2-442F-B73C-7BA27F03AF63}" sibTransId="{537625A2-8B98-421C-8F85-AC07994DC4EC}"/>
    <dgm:cxn modelId="{AC38F6BC-A1B1-440B-A7F3-54AD048B66DE}" srcId="{B1C22AD9-532A-4BA7-A790-B8C53273D7AA}" destId="{FB95F05B-D886-422A-9914-42CCD4BD6919}" srcOrd="1" destOrd="0" parTransId="{DC47407A-82D8-4A0A-A1D7-CC1B810E4414}" sibTransId="{4C39A13F-4BC8-49AA-A600-EE15DABA6E81}"/>
    <dgm:cxn modelId="{2ED88B4B-113F-4167-98D8-93A109D0CC52}" type="presParOf" srcId="{B2274B9B-FCA0-40DC-8D21-E9395C6A401B}" destId="{77956A39-632B-4CB9-8945-8DC204CAB056}" srcOrd="0" destOrd="0" presId="urn:microsoft.com/office/officeart/2005/8/layout/lProcess3"/>
    <dgm:cxn modelId="{E4497EDC-4224-4C90-8D5B-922B634A38C0}" type="presParOf" srcId="{77956A39-632B-4CB9-8945-8DC204CAB056}" destId="{9732A1A3-D80D-4322-8690-E7D6525F5F44}" srcOrd="0" destOrd="0" presId="urn:microsoft.com/office/officeart/2005/8/layout/lProcess3"/>
    <dgm:cxn modelId="{34F598B4-CCDC-44C7-AE24-1963FF062782}" type="presParOf" srcId="{77956A39-632B-4CB9-8945-8DC204CAB056}" destId="{79F485E7-0539-4EA4-841A-1BE52C8AE5D9}" srcOrd="1" destOrd="0" presId="urn:microsoft.com/office/officeart/2005/8/layout/lProcess3"/>
    <dgm:cxn modelId="{8D792E14-F5C1-4255-A5CD-F7A45132F1B7}" type="presParOf" srcId="{77956A39-632B-4CB9-8945-8DC204CAB056}" destId="{BE9B76F3-E8DC-40BD-80C4-AB6A14C0A704}" srcOrd="2" destOrd="0" presId="urn:microsoft.com/office/officeart/2005/8/layout/lProcess3"/>
    <dgm:cxn modelId="{866F5626-3C56-41A1-A299-4FD888DEEB4B}" type="presParOf" srcId="{77956A39-632B-4CB9-8945-8DC204CAB056}" destId="{7AFDBBCD-AC92-4834-8883-DA318C151FE1}" srcOrd="3" destOrd="0" presId="urn:microsoft.com/office/officeart/2005/8/layout/lProcess3"/>
    <dgm:cxn modelId="{B2CC402A-2DA5-40E4-BFB0-36D4DB0EDE1A}" type="presParOf" srcId="{77956A39-632B-4CB9-8945-8DC204CAB056}" destId="{0522EBFE-0DB0-4737-A4C6-4CAB83231CA7}" srcOrd="4" destOrd="0" presId="urn:microsoft.com/office/officeart/2005/8/layout/lProcess3"/>
    <dgm:cxn modelId="{B76FE623-7190-401D-BB4E-CB58F8055714}" type="presParOf" srcId="{B2274B9B-FCA0-40DC-8D21-E9395C6A401B}" destId="{A70202DC-0BFF-4DC9-8D3B-9C727DD9CBCF}" srcOrd="1" destOrd="0" presId="urn:microsoft.com/office/officeart/2005/8/layout/lProcess3"/>
    <dgm:cxn modelId="{665194AC-B93E-4159-874D-54D1357FDE73}" type="presParOf" srcId="{B2274B9B-FCA0-40DC-8D21-E9395C6A401B}" destId="{636093E6-F1F3-4088-AD38-1F203FF80708}" srcOrd="2" destOrd="0" presId="urn:microsoft.com/office/officeart/2005/8/layout/lProcess3"/>
    <dgm:cxn modelId="{50E0DADF-30CE-4090-BD02-77D2DC8AF318}" type="presParOf" srcId="{636093E6-F1F3-4088-AD38-1F203FF80708}" destId="{77018B72-8BC2-4F67-A2C6-9567364F4227}" srcOrd="0" destOrd="0" presId="urn:microsoft.com/office/officeart/2005/8/layout/lProcess3"/>
    <dgm:cxn modelId="{2A988873-4506-4DAA-8324-418F7FB15B35}" type="presParOf" srcId="{636093E6-F1F3-4088-AD38-1F203FF80708}" destId="{BF4AA9A4-F66C-4D0C-9E26-43236A15CFC8}" srcOrd="1" destOrd="0" presId="urn:microsoft.com/office/officeart/2005/8/layout/lProcess3"/>
    <dgm:cxn modelId="{3691A33E-EC9F-4B44-9742-2820E16DC7AC}" type="presParOf" srcId="{636093E6-F1F3-4088-AD38-1F203FF80708}" destId="{AE11B935-5E75-4161-BE87-9443CC646F92}" srcOrd="2" destOrd="0" presId="urn:microsoft.com/office/officeart/2005/8/layout/lProcess3"/>
    <dgm:cxn modelId="{15EF0913-0371-4A76-A287-6372A2DFF33B}" type="presParOf" srcId="{636093E6-F1F3-4088-AD38-1F203FF80708}" destId="{D824DDA6-EE67-4A41-BD16-3D5BD601D702}" srcOrd="3" destOrd="0" presId="urn:microsoft.com/office/officeart/2005/8/layout/lProcess3"/>
    <dgm:cxn modelId="{B518A095-AA4E-4BB1-AAC7-86F3F2B095DD}" type="presParOf" srcId="{636093E6-F1F3-4088-AD38-1F203FF80708}" destId="{D6E5A444-A4F1-422C-9C12-44AF2F2D95A9}" srcOrd="4" destOrd="0" presId="urn:microsoft.com/office/officeart/2005/8/layout/lProcess3"/>
    <dgm:cxn modelId="{AEC8CB3D-1C8B-467B-BDF2-2FA26BE7E386}" type="presParOf" srcId="{B2274B9B-FCA0-40DC-8D21-E9395C6A401B}" destId="{5ECE412A-D546-4CE0-9ADC-B655CCFB1FCD}" srcOrd="3" destOrd="0" presId="urn:microsoft.com/office/officeart/2005/8/layout/lProcess3"/>
    <dgm:cxn modelId="{75831F71-3A15-4415-884B-37FF0E3C84C4}" type="presParOf" srcId="{B2274B9B-FCA0-40DC-8D21-E9395C6A401B}" destId="{F6DC59D1-79F1-4C10-8E2F-644A7EED6FD6}" srcOrd="4" destOrd="0" presId="urn:microsoft.com/office/officeart/2005/8/layout/lProcess3"/>
    <dgm:cxn modelId="{5B160211-1A5C-49C0-92D0-F19042A3774C}" type="presParOf" srcId="{F6DC59D1-79F1-4C10-8E2F-644A7EED6FD6}" destId="{2B3CF168-F2B0-46AB-8C5D-18C1EA7B5570}" srcOrd="0" destOrd="0" presId="urn:microsoft.com/office/officeart/2005/8/layout/lProcess3"/>
    <dgm:cxn modelId="{8181B349-4A35-4E57-A0EF-C2B8E060839B}" type="presParOf" srcId="{F6DC59D1-79F1-4C10-8E2F-644A7EED6FD6}" destId="{C4A18B61-6B7A-492D-B511-318A9E4BE472}" srcOrd="1" destOrd="0" presId="urn:microsoft.com/office/officeart/2005/8/layout/lProcess3"/>
    <dgm:cxn modelId="{FE9777B9-C84A-4F8A-B507-A0832E9BCE61}" type="presParOf" srcId="{F6DC59D1-79F1-4C10-8E2F-644A7EED6FD6}" destId="{3E4041A7-7357-43D1-8ABA-C2BE8F26B10C}" srcOrd="2" destOrd="0" presId="urn:microsoft.com/office/officeart/2005/8/layout/lProcess3"/>
    <dgm:cxn modelId="{BC6EC6A4-46C6-47D9-A01E-882A6219F802}" type="presParOf" srcId="{F6DC59D1-79F1-4C10-8E2F-644A7EED6FD6}" destId="{87A49299-8D8E-4CE5-8E33-8E286ED6764C}" srcOrd="3" destOrd="0" presId="urn:microsoft.com/office/officeart/2005/8/layout/lProcess3"/>
    <dgm:cxn modelId="{09715BEF-0159-4AD3-BF2A-F236B764BA4F}" type="presParOf" srcId="{F6DC59D1-79F1-4C10-8E2F-644A7EED6FD6}" destId="{61D6067F-8875-4DD5-9CE1-BA85422974E5}" srcOrd="4" destOrd="0" presId="urn:microsoft.com/office/officeart/2005/8/layout/lProcess3"/>
    <dgm:cxn modelId="{4325E1FF-A703-4C7C-A7A1-DB4F5BC71A80}" type="presParOf" srcId="{B2274B9B-FCA0-40DC-8D21-E9395C6A401B}" destId="{D5444C78-24E7-4B99-9B9F-E00299AD24DF}" srcOrd="5" destOrd="0" presId="urn:microsoft.com/office/officeart/2005/8/layout/lProcess3"/>
    <dgm:cxn modelId="{25132744-DC80-4756-8E9B-1A7C5209625F}" type="presParOf" srcId="{B2274B9B-FCA0-40DC-8D21-E9395C6A401B}" destId="{88A9AFBE-83C7-4859-8FF3-437A0CB80D0A}" srcOrd="6" destOrd="0" presId="urn:microsoft.com/office/officeart/2005/8/layout/lProcess3"/>
    <dgm:cxn modelId="{32ED7B8A-52FC-4FB0-B4E8-21DA37173449}" type="presParOf" srcId="{88A9AFBE-83C7-4859-8FF3-437A0CB80D0A}" destId="{52E20C3E-C81E-4B11-9A26-82326F9C7653}" srcOrd="0" destOrd="0" presId="urn:microsoft.com/office/officeart/2005/8/layout/lProcess3"/>
    <dgm:cxn modelId="{048A2307-7E38-42B7-87D6-F03A798105AB}" type="presParOf" srcId="{88A9AFBE-83C7-4859-8FF3-437A0CB80D0A}" destId="{5DF70125-68BB-467A-BFEC-1DEEDD83023E}" srcOrd="1" destOrd="0" presId="urn:microsoft.com/office/officeart/2005/8/layout/lProcess3"/>
    <dgm:cxn modelId="{D9C99350-191B-4FD3-9F7F-76ECE724D5C3}" type="presParOf" srcId="{88A9AFBE-83C7-4859-8FF3-437A0CB80D0A}" destId="{FA225AE0-81D8-4B58-AAA9-400D58F8874C}" srcOrd="2" destOrd="0" presId="urn:microsoft.com/office/officeart/2005/8/layout/lProcess3"/>
    <dgm:cxn modelId="{F612DF1F-83DD-4678-B701-4CC64C988E3C}" type="presParOf" srcId="{88A9AFBE-83C7-4859-8FF3-437A0CB80D0A}" destId="{E24B6496-72C1-42E6-9231-BD1C1577BB13}" srcOrd="3" destOrd="0" presId="urn:microsoft.com/office/officeart/2005/8/layout/lProcess3"/>
    <dgm:cxn modelId="{005D3CC6-1695-45A9-BA77-7C4075E77C5C}" type="presParOf" srcId="{88A9AFBE-83C7-4859-8FF3-437A0CB80D0A}" destId="{4BEC9955-9123-443F-8059-9C84FAEE5BA0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2088" y="0"/>
            <a:ext cx="4035425" cy="352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F764DD4-7772-4E16-8BC4-7D14AFB0F84B}" type="datetimeFigureOut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99250"/>
            <a:ext cx="4033838" cy="352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2088" y="6699250"/>
            <a:ext cx="4035425" cy="352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9F5BF9-52AF-49F7-BDA0-D217F0EE9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48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22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22" tIns="46810" rIns="93622" bIns="46810" numCol="1" anchor="t" anchorCtr="0" compatLnSpc="1">
            <a:prstTxWarp prst="textNoShape">
              <a:avLst/>
            </a:prstTxWarp>
          </a:bodyPr>
          <a:lstStyle>
            <a:lvl1pPr defTabSz="936625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2088" y="0"/>
            <a:ext cx="40354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22" tIns="46810" rIns="93622" bIns="46810" numCol="1" anchor="t" anchorCtr="0" compatLnSpc="1">
            <a:prstTxWarp prst="textNoShape">
              <a:avLst/>
            </a:prstTxWarp>
          </a:bodyPr>
          <a:lstStyle>
            <a:lvl1pPr algn="r" defTabSz="936625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FA2EBF2-D12A-46B6-B357-26F7C9FEA113}" type="datetime1">
              <a:rPr lang="en-US"/>
              <a:pPr>
                <a:defRPr/>
              </a:pPr>
              <a:t>10/22/2020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101975" y="528638"/>
            <a:ext cx="3109913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0" y="3349625"/>
            <a:ext cx="7451725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22" tIns="46810" rIns="93622" bIns="468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00838"/>
            <a:ext cx="40322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22" tIns="46810" rIns="93622" bIns="46810" numCol="1" anchor="b" anchorCtr="0" compatLnSpc="1">
            <a:prstTxWarp prst="textNoShape">
              <a:avLst/>
            </a:prstTxWarp>
          </a:bodyPr>
          <a:lstStyle>
            <a:lvl1pPr defTabSz="936625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2088" y="6700838"/>
            <a:ext cx="40354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22" tIns="46810" rIns="93622" bIns="46810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pPr>
              <a:defRPr/>
            </a:pPr>
            <a:fld id="{E348A61D-5C57-4984-BB10-31CBC00B09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643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4588"/>
            <a:ext cx="7772400" cy="16652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03725"/>
            <a:ext cx="640080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219E7-DD85-48E7-BC3E-7B0B3E92EBBD}" type="datetime1">
              <a:rPr lang="en-US"/>
              <a:pPr>
                <a:defRPr/>
              </a:pPr>
              <a:t>10/22/2020</a:t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110CF-9709-41B7-B4E7-D0CD895538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09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38741-1F7F-4AF6-93E1-645A0D181FCB}" type="datetime1">
              <a:rPr lang="en-US"/>
              <a:pPr>
                <a:defRPr/>
              </a:pPr>
              <a:t>10/22/2020</a:t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BFE06-517B-43F7-855C-EBCB2534E5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653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988" y="703263"/>
            <a:ext cx="2057400" cy="6240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3263"/>
            <a:ext cx="6021388" cy="6240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201EB-AD98-48A8-B28B-C4CB5B49ED9D}" type="datetime1">
              <a:rPr lang="en-US"/>
              <a:pPr>
                <a:defRPr/>
              </a:pPr>
              <a:t>10/22/2020</a:t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D3CBB-F156-4CAE-8265-69FDAA6F5B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578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6643F-11E6-4787-9519-144FDD995BD9}" type="datetime1">
              <a:rPr lang="en-US"/>
              <a:pPr>
                <a:defRPr/>
              </a:pPr>
              <a:t>10/22/2020</a:t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14293-8E4D-4720-B7EA-6FE0A8E8E3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16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994275"/>
            <a:ext cx="7772400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94063"/>
            <a:ext cx="7772400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BD2AA-BBF8-4705-8DCA-10EE7EB6A8D2}" type="datetime1">
              <a:rPr lang="en-US"/>
              <a:pPr>
                <a:defRPr/>
              </a:pPr>
              <a:t>10/22/2020</a:t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D1A63-79E5-4ED7-9BD1-9E5793DDAD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763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90738"/>
            <a:ext cx="4038600" cy="4852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90738"/>
            <a:ext cx="4040188" cy="4852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920D1-4915-4F08-A0BD-642CF2F685F1}" type="datetime1">
              <a:rPr lang="en-US"/>
              <a:pPr>
                <a:defRPr/>
              </a:pPr>
              <a:t>10/22/2020</a:t>
            </a:fld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45D14-2795-45BD-A1FD-D06336714A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396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1150"/>
            <a:ext cx="82296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9900"/>
            <a:ext cx="4040188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65388"/>
            <a:ext cx="4040188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39900"/>
            <a:ext cx="4041775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65388"/>
            <a:ext cx="4041775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E60BF-E7C0-467D-918D-FC3C451CF33C}" type="datetime1">
              <a:rPr lang="en-US"/>
              <a:pPr>
                <a:defRPr/>
              </a:pPr>
              <a:t>10/22/2020</a:t>
            </a:fld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82522-B8F4-48E4-BE21-A428D8F50E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42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EDE36-CD33-49CD-BABF-9E0E83C84940}" type="datetime1">
              <a:rPr lang="en-US"/>
              <a:pPr>
                <a:defRPr/>
              </a:pPr>
              <a:t>10/22/2020</a:t>
            </a:fld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3F605-754A-4E71-A66D-1963A723DD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34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E406D-963D-4BEB-A6AE-AB97FEFD5406}" type="datetime1">
              <a:rPr lang="en-US"/>
              <a:pPr>
                <a:defRPr/>
              </a:pPr>
              <a:t>10/22/2020</a:t>
            </a:fld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8AC94-3653-4578-90F1-F155A2F30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21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9563"/>
            <a:ext cx="3008313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09563"/>
            <a:ext cx="5111750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27188"/>
            <a:ext cx="3008313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C30E0-F1D2-41B9-8E8B-8FCF5C439920}" type="datetime1">
              <a:rPr lang="en-US"/>
              <a:pPr>
                <a:defRPr/>
              </a:pPr>
              <a:t>10/22/2020</a:t>
            </a:fld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18F56-F978-4D75-A539-5E3964A4E6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76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40363"/>
            <a:ext cx="5486400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93738"/>
            <a:ext cx="5486400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6083300"/>
            <a:ext cx="5486400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68D01-F3DB-4700-8460-072415ED4B01}" type="datetime1">
              <a:rPr lang="en-US"/>
              <a:pPr>
                <a:defRPr/>
              </a:pPr>
              <a:t>10/22/2020</a:t>
            </a:fld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3E827-E911-4AD1-B837-EA2629B2A1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94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3263"/>
            <a:ext cx="82311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90738"/>
            <a:ext cx="8231188" cy="485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7078663"/>
            <a:ext cx="21351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CEB90EA2-1CD2-4FC4-85EE-5AF308D566BB}" type="datetime1">
              <a:rPr lang="en-US"/>
              <a:pPr>
                <a:defRPr/>
              </a:pPr>
              <a:t>10/22/2020</a:t>
            </a:fld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7078663"/>
            <a:ext cx="28971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7078663"/>
            <a:ext cx="213518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96FB8E8-06AA-4D9A-8FE0-307F5F7210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80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66725" y="1077913"/>
            <a:ext cx="8208963" cy="621665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4D4D4D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4D4D4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4D4D4D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d-ID" sz="3400" b="1" dirty="0" smtClean="0">
                <a:solidFill>
                  <a:srgbClr val="006600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EVALUASI PROGRAM TAHUN 2020 &amp; </a:t>
            </a:r>
            <a:br>
              <a:rPr lang="id-ID" sz="3400" b="1" dirty="0" smtClean="0">
                <a:solidFill>
                  <a:srgbClr val="006600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</a:br>
            <a:r>
              <a:rPr lang="id-ID" sz="3400" b="1" dirty="0" smtClean="0">
                <a:solidFill>
                  <a:srgbClr val="006600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RENCANA KERJA TAHUN 2021 </a:t>
            </a:r>
            <a:br>
              <a:rPr lang="id-ID" sz="3400" b="1" dirty="0" smtClean="0">
                <a:solidFill>
                  <a:srgbClr val="006600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</a:br>
            <a:r>
              <a:rPr lang="id-ID" sz="3400" b="1" dirty="0" smtClean="0">
                <a:solidFill>
                  <a:srgbClr val="006600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LEMBAGA PENGEMBANGAN PENDIDIKAN DAN PENJAMINAN MUTU</a:t>
            </a:r>
            <a:endParaRPr lang="en-US" altLang="en-US" sz="3400" b="1" dirty="0" smtClean="0">
              <a:solidFill>
                <a:srgbClr val="006600"/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id-ID" altLang="en-US" sz="4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id-ID" altLang="en-US" sz="4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d-ID" altLang="en-US" b="1" dirty="0" smtClean="0">
                <a:solidFill>
                  <a:srgbClr val="006600"/>
                </a:solidFill>
                <a:latin typeface="Arial Rounded MT Bold" panose="020F0704030504030204" pitchFamily="34" charset="0"/>
              </a:rPr>
              <a:t>				   LP3M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id-ID" altLang="en-US" sz="2800" b="1" dirty="0" smtClean="0">
                <a:solidFill>
                  <a:srgbClr val="0066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			UNIVERSITAS ANDALAS</a:t>
            </a:r>
            <a:endParaRPr lang="en-US" altLang="en-US" sz="2800" b="1" dirty="0" smtClean="0">
              <a:solidFill>
                <a:srgbClr val="0000FF"/>
              </a:solid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800" b="1" dirty="0" smtClean="0">
                <a:solidFill>
                  <a:srgbClr val="0000FF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      </a:t>
            </a:r>
            <a:r>
              <a:rPr lang="id-ID" altLang="en-US" sz="2800" b="1" dirty="0" smtClean="0">
                <a:solidFill>
                  <a:srgbClr val="0000FF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			      </a:t>
            </a:r>
            <a:r>
              <a:rPr lang="en-US" altLang="en-US" sz="2800" b="1" dirty="0" smtClean="0">
                <a:solidFill>
                  <a:srgbClr val="0066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2</a:t>
            </a:r>
            <a:r>
              <a:rPr lang="id-ID" altLang="en-US" sz="2800" b="1" dirty="0" smtClean="0">
                <a:solidFill>
                  <a:srgbClr val="0066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0 OKTOBER </a:t>
            </a:r>
            <a:r>
              <a:rPr lang="en-US" altLang="en-US" sz="2800" b="1" dirty="0" smtClean="0">
                <a:solidFill>
                  <a:srgbClr val="0066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20</a:t>
            </a:r>
            <a:r>
              <a:rPr lang="id-ID" altLang="en-US" sz="2800" b="1" dirty="0" smtClean="0">
                <a:solidFill>
                  <a:srgbClr val="0066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20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b="1" dirty="0" smtClean="0">
              <a:solidFill>
                <a:srgbClr val="0000FF"/>
              </a:solidFill>
              <a:latin typeface="Bernard MT Condensed" panose="020508060609050204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id-ID" altLang="en-US" b="1" dirty="0" smtClean="0">
              <a:solidFill>
                <a:srgbClr val="0000FF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 flipV="1">
            <a:off x="0" y="8101013"/>
            <a:ext cx="9144000" cy="4619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4D4D4D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4D4D4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4D4D4D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id-ID" altLang="en-US" sz="2400" b="1" i="1">
              <a:solidFill>
                <a:srgbClr val="FF0066"/>
              </a:solidFill>
            </a:endParaRPr>
          </a:p>
        </p:txBody>
      </p:sp>
      <p:pic>
        <p:nvPicPr>
          <p:cNvPr id="4100" name="Picture 4" descr="logo unand berwar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749800"/>
            <a:ext cx="1617662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03263"/>
            <a:ext cx="8231188" cy="879475"/>
          </a:xfrm>
        </p:spPr>
        <p:txBody>
          <a:bodyPr/>
          <a:lstStyle/>
          <a:p>
            <a:r>
              <a:rPr lang="id-ID" altLang="en-US" sz="3200" smtClean="0">
                <a:latin typeface="Arial Rounded MT Bold" panose="020F0704030504030204" pitchFamily="34" charset="0"/>
              </a:rPr>
              <a:t>EVALUASI KEGIATAN TAHUN 2020</a:t>
            </a:r>
            <a:br>
              <a:rPr lang="id-ID" altLang="en-US" sz="3200" smtClean="0">
                <a:latin typeface="Arial Rounded MT Bold" panose="020F0704030504030204" pitchFamily="34" charset="0"/>
              </a:rPr>
            </a:br>
            <a:r>
              <a:rPr lang="id-ID" altLang="en-US" sz="3200" smtClean="0">
                <a:latin typeface="Arial Rounded MT Bold" panose="020F0704030504030204" pitchFamily="34" charset="0"/>
              </a:rPr>
              <a:t>4. Pusat Penjaminan Mutu Internal</a:t>
            </a:r>
            <a:endParaRPr lang="en-US" altLang="en-US" sz="320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0850" y="1725613"/>
          <a:ext cx="8231188" cy="5857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3384376"/>
                <a:gridCol w="2880320"/>
                <a:gridCol w="1380084"/>
              </a:tblGrid>
              <a:tr h="370829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No.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Nama Kegiatan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Luaran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Ket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006600"/>
                    </a:solidFill>
                  </a:tcPr>
                </a:tc>
              </a:tr>
              <a:tr h="1188864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1.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Penyusunan Standar Mutu UNAND (</a:t>
                      </a:r>
                      <a:r>
                        <a:rPr lang="id-ID" sz="1800" baseline="0" dirty="0" smtClean="0"/>
                        <a:t>Permendikbud No. 3 tahun 2020)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Kebijakan</a:t>
                      </a:r>
                      <a:r>
                        <a:rPr lang="id-ID" sz="1800" baseline="0" dirty="0" smtClean="0"/>
                        <a:t> Mutu dan Standar Mutu UNAND yang mengakomodir MBKM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Tahap</a:t>
                      </a:r>
                      <a:r>
                        <a:rPr lang="id-ID" sz="1800" baseline="0" dirty="0" smtClean="0"/>
                        <a:t> finalisasi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C7DFD4"/>
                    </a:solidFill>
                  </a:tcPr>
                </a:tc>
              </a:tr>
              <a:tr h="1188864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2.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Penyusunan instrumen AMI sesuai standar mutu yang baru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Revisi instrumen</a:t>
                      </a:r>
                      <a:r>
                        <a:rPr lang="id-ID" sz="1800" baseline="0" dirty="0" smtClean="0"/>
                        <a:t> AMI (menjadi </a:t>
                      </a:r>
                      <a:r>
                        <a:rPr lang="id-ID" sz="1800" u="sng" baseline="0" dirty="0" smtClean="0"/>
                        <a:t>+</a:t>
                      </a:r>
                      <a:r>
                        <a:rPr lang="id-ID" sz="1800" baseline="0" dirty="0" smtClean="0"/>
                        <a:t> 90 butir) sesuai standar mutu yang baru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Tahap finalisasi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C7DFD4"/>
                    </a:solidFill>
                  </a:tcPr>
                </a:tc>
              </a:tr>
              <a:tr h="640151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3.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Pembuatan Sistem Informasi AMI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Pangkalan</a:t>
                      </a:r>
                      <a:r>
                        <a:rPr lang="id-ID" sz="1800" baseline="0" dirty="0" smtClean="0"/>
                        <a:t> Data Mutu Prodi se UNAND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Tahap finalisasi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C7DFD4"/>
                    </a:solidFill>
                  </a:tcPr>
                </a:tc>
              </a:tr>
              <a:tr h="914508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4.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Workshop penguatan BAPEM &amp; GKM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Peserta ketua BAPEM (15 fak + PPM Pasca) dan 126</a:t>
                      </a:r>
                      <a:r>
                        <a:rPr lang="id-ID" sz="1800" baseline="0" dirty="0" smtClean="0"/>
                        <a:t> Ketua/anggota GKM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2 tahap, selesai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C7DFD4"/>
                    </a:solidFill>
                  </a:tcPr>
                </a:tc>
              </a:tr>
              <a:tr h="640151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5.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Pelatihan Auditor AMI 2020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Refreshment auditor AMI Unand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Akhir Oktober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C7DFD4"/>
                    </a:solidFill>
                  </a:tcPr>
                </a:tc>
              </a:tr>
              <a:tr h="914508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6.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Pelaksanaan Audit Mutu Internal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Aras Universitas,</a:t>
                      </a:r>
                      <a:r>
                        <a:rPr lang="id-ID" sz="1800" baseline="0" dirty="0" smtClean="0"/>
                        <a:t> Fakultas/Pasca Sarjana dan aras Prodi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November-Desember</a:t>
                      </a:r>
                      <a:endParaRPr lang="en-US" sz="1800" dirty="0"/>
                    </a:p>
                  </a:txBody>
                  <a:tcPr marT="45719" marB="45719">
                    <a:solidFill>
                      <a:srgbClr val="C7DFD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86000"/>
            <a:ext cx="8231188" cy="37590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id-ID" altLang="en-US" sz="6600" b="1" dirty="0">
                <a:latin typeface="Arial Rounded MT Bold" panose="020F0704030504030204" pitchFamily="34" charset="0"/>
              </a:rPr>
              <a:t>Rencana Kerja </a:t>
            </a:r>
            <a:r>
              <a:rPr lang="id-ID" altLang="en-US" sz="6600" b="1" dirty="0" smtClean="0">
                <a:latin typeface="Arial Rounded MT Bold" panose="020F0704030504030204" pitchFamily="34" charset="0"/>
              </a:rPr>
              <a:t/>
            </a:r>
            <a:br>
              <a:rPr lang="id-ID" altLang="en-US" sz="6600" b="1" dirty="0" smtClean="0">
                <a:latin typeface="Arial Rounded MT Bold" panose="020F0704030504030204" pitchFamily="34" charset="0"/>
              </a:rPr>
            </a:br>
            <a:r>
              <a:rPr lang="id-ID" altLang="en-US" sz="6600" b="1" dirty="0" smtClean="0">
                <a:latin typeface="Arial Rounded MT Bold" panose="020F0704030504030204" pitchFamily="34" charset="0"/>
              </a:rPr>
              <a:t>tahun </a:t>
            </a:r>
            <a:r>
              <a:rPr lang="id-ID" altLang="en-US" sz="6600" b="1" dirty="0">
                <a:latin typeface="Arial Rounded MT Bold" panose="020F0704030504030204" pitchFamily="34" charset="0"/>
              </a:rPr>
              <a:t>2021</a:t>
            </a:r>
            <a:endParaRPr lang="en-US" sz="66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260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789856"/>
            <a:ext cx="8856984" cy="676875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id-ID" b="1" dirty="0" smtClean="0"/>
              <a:t>SS1</a:t>
            </a:r>
            <a:r>
              <a:rPr lang="id-ID" dirty="0" smtClean="0"/>
              <a:t>: </a:t>
            </a:r>
            <a:r>
              <a:rPr lang="id-ID" sz="2400" dirty="0" smtClean="0"/>
              <a:t>Meningkatnya kualitas pembelajaran dan kemahasiswaan dalam menghasilkan lulusan yang kompeten, kreatif dan berkarakter</a:t>
            </a:r>
          </a:p>
          <a:p>
            <a:pPr marL="0" indent="0">
              <a:buFontTx/>
              <a:buNone/>
              <a:defRPr/>
            </a:pPr>
            <a:r>
              <a:rPr lang="id-ID" sz="2400" dirty="0" smtClean="0"/>
              <a:t>P1: Pengembangan kapasitas dan kualitas program studi</a:t>
            </a:r>
          </a:p>
          <a:p>
            <a:pPr marL="0" indent="0">
              <a:buFontTx/>
              <a:buNone/>
              <a:defRPr/>
            </a:pPr>
            <a:r>
              <a:rPr lang="id-ID" sz="2400" dirty="0" smtClean="0"/>
              <a:t>K3: Pelaksanaan akreditasi program studi</a:t>
            </a:r>
          </a:p>
          <a:p>
            <a:pPr>
              <a:defRPr/>
            </a:pPr>
            <a:r>
              <a:rPr lang="id-ID" sz="2400" b="1" dirty="0" smtClean="0"/>
              <a:t>Pendampingan akreditasi Prodi untuk peningkatan status akreditasi </a:t>
            </a:r>
          </a:p>
          <a:p>
            <a:pPr>
              <a:defRPr/>
            </a:pPr>
            <a:r>
              <a:rPr lang="id-ID" sz="2400" b="1" dirty="0" smtClean="0"/>
              <a:t>Mengadakan klinik pembuatan instrumen LED dan LKKPS untuk akreditasi 4.0 BAN-PT dan LAM-PTKes</a:t>
            </a:r>
          </a:p>
          <a:p>
            <a:pPr marL="0" indent="0">
              <a:buFontTx/>
              <a:buNone/>
              <a:defRPr/>
            </a:pPr>
            <a:r>
              <a:rPr lang="id-ID" sz="2400" dirty="0" smtClean="0"/>
              <a:t>P4: Peningkatan kualitas dan inovasi pembelajaran Kampus Merdeka</a:t>
            </a:r>
          </a:p>
          <a:p>
            <a:pPr marL="0" indent="0">
              <a:buFontTx/>
              <a:buNone/>
              <a:defRPr/>
            </a:pPr>
            <a:r>
              <a:rPr lang="id-ID" sz="2400" dirty="0" smtClean="0"/>
              <a:t>K12: Pelaksanaan kegiatan/aktifitas Merdeka Belajar bagi mahasiswa di program studi</a:t>
            </a:r>
          </a:p>
          <a:p>
            <a:pPr>
              <a:defRPr/>
            </a:pPr>
            <a:r>
              <a:rPr lang="id-ID" sz="2400" b="1" dirty="0" smtClean="0"/>
              <a:t>Pengembangan Quality Assurance program MBKM</a:t>
            </a:r>
          </a:p>
          <a:p>
            <a:pPr>
              <a:defRPr/>
            </a:pPr>
            <a:r>
              <a:rPr lang="id-ID" sz="2400" b="1" dirty="0" smtClean="0"/>
              <a:t>Penguatan peran BAPEM &amp; GKM utk merekognisi keg MBKM ke dalam kurikulum prodi</a:t>
            </a:r>
            <a:endParaRPr lang="id-ID" sz="2400" b="1" dirty="0"/>
          </a:p>
          <a:p>
            <a:pPr marL="0" indent="0">
              <a:buFontTx/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231188" cy="631031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id-ID" sz="2800" dirty="0" smtClean="0"/>
              <a:t>K13 : Penguatan SCL dan pengembangan proses </a:t>
            </a:r>
            <a:r>
              <a:rPr lang="id-ID" sz="2800" i="1" dirty="0" smtClean="0"/>
              <a:t>blended and cyber learning</a:t>
            </a:r>
          </a:p>
          <a:p>
            <a:pPr>
              <a:defRPr/>
            </a:pPr>
            <a:r>
              <a:rPr lang="id-ID" sz="2800" b="1" dirty="0" smtClean="0"/>
              <a:t>Workshop metoda pembelajaran </a:t>
            </a:r>
            <a:r>
              <a:rPr lang="id-ID" sz="2800" b="1" i="1" dirty="0" smtClean="0"/>
              <a:t>Case Based Method </a:t>
            </a:r>
            <a:r>
              <a:rPr lang="id-ID" sz="2800" b="1" dirty="0" smtClean="0"/>
              <a:t>dan </a:t>
            </a:r>
            <a:r>
              <a:rPr lang="id-ID" sz="2800" b="1" i="1" dirty="0" smtClean="0"/>
              <a:t>Project Based Learning</a:t>
            </a:r>
          </a:p>
          <a:p>
            <a:pPr>
              <a:defRPr/>
            </a:pPr>
            <a:r>
              <a:rPr lang="id-ID" sz="2800" b="1" dirty="0" smtClean="0"/>
              <a:t>Penelitan Tindakan Kelas :Pengembangan Metoda Pembelajaran </a:t>
            </a:r>
            <a:r>
              <a:rPr lang="id-ID" sz="2800" b="1" i="1" dirty="0" smtClean="0"/>
              <a:t>Case Based Method</a:t>
            </a:r>
            <a:r>
              <a:rPr lang="id-ID" sz="2800" b="1" dirty="0" smtClean="0"/>
              <a:t> dan Project Based Learning</a:t>
            </a:r>
          </a:p>
          <a:p>
            <a:pPr>
              <a:defRPr/>
            </a:pPr>
            <a:r>
              <a:rPr lang="id-ID" sz="2800" b="1" dirty="0" smtClean="0"/>
              <a:t>Penelitian Tindakan Kelas: Pengembangan Pembelajaran </a:t>
            </a:r>
            <a:r>
              <a:rPr lang="id-ID" sz="2800" b="1" i="1" dirty="0" smtClean="0"/>
              <a:t>Blended Learning </a:t>
            </a:r>
            <a:r>
              <a:rPr lang="id-ID" sz="2800" b="1" dirty="0" smtClean="0"/>
              <a:t>berbasis</a:t>
            </a:r>
            <a:r>
              <a:rPr lang="id-ID" sz="2800" b="1" i="1" dirty="0" smtClean="0"/>
              <a:t> OBE</a:t>
            </a:r>
          </a:p>
          <a:p>
            <a:pPr>
              <a:defRPr/>
            </a:pPr>
            <a:r>
              <a:rPr lang="id-ID" sz="2800" b="1" dirty="0" smtClean="0"/>
              <a:t>Melaksanakan pelatihan teknologi dan multi media pembelajaran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0575"/>
            <a:ext cx="8231188" cy="68405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id-ID" dirty="0" smtClean="0"/>
              <a:t>K14: Pelaksanaan proses pembelajaran dan operasionalisasi pendidikan sesuai standar nasional pendidikan tinggi</a:t>
            </a:r>
          </a:p>
          <a:p>
            <a:pPr>
              <a:defRPr/>
            </a:pPr>
            <a:r>
              <a:rPr lang="id-ID" b="1" dirty="0" smtClean="0"/>
              <a:t>Penguatan peran BAPEM dan GKM dalam penjaminan mutu internal</a:t>
            </a:r>
          </a:p>
          <a:p>
            <a:pPr>
              <a:defRPr/>
            </a:pPr>
            <a:r>
              <a:rPr lang="id-ID" b="1" dirty="0" smtClean="0"/>
              <a:t>Pemantauan tidak lanjut hasil AMI oleh manajemen</a:t>
            </a:r>
          </a:p>
          <a:p>
            <a:pPr marL="0" indent="0">
              <a:buFontTx/>
              <a:buNone/>
              <a:defRPr/>
            </a:pPr>
            <a:r>
              <a:rPr lang="id-ID" dirty="0" smtClean="0"/>
              <a:t>K16: Penyusunan bahan ajar berstandar nasional dan internasional</a:t>
            </a:r>
          </a:p>
          <a:p>
            <a:pPr>
              <a:defRPr/>
            </a:pPr>
            <a:r>
              <a:rPr lang="id-ID" b="1" dirty="0" smtClean="0"/>
              <a:t>Workshop penulisan Buku Ajar berstandar internasional</a:t>
            </a:r>
          </a:p>
          <a:p>
            <a:pPr>
              <a:defRPr/>
            </a:pPr>
            <a:r>
              <a:rPr lang="id-ID" b="1" dirty="0" smtClean="0"/>
              <a:t>Pengurusan ISBN dan publikasi 27 draft buku ajar hasil hibah tahun 2020</a:t>
            </a:r>
          </a:p>
          <a:p>
            <a:pPr marL="0" indent="0">
              <a:buFontTx/>
              <a:buNone/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61864"/>
            <a:ext cx="8231188" cy="6624736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id-ID" sz="3000" dirty="0"/>
              <a:t>K17: Pengembangan kurikulum berbasis KKNI dan standarisasi nasional/internasional</a:t>
            </a:r>
          </a:p>
          <a:p>
            <a:pPr>
              <a:defRPr/>
            </a:pPr>
            <a:r>
              <a:rPr lang="id-ID" sz="3000" b="1" dirty="0" smtClean="0"/>
              <a:t>Pengembangan kurikulum prodi dengan benchmarking asosiasi internasional</a:t>
            </a:r>
          </a:p>
          <a:p>
            <a:pPr>
              <a:defRPr/>
            </a:pPr>
            <a:r>
              <a:rPr lang="id-ID" sz="3000" b="1" dirty="0" smtClean="0"/>
              <a:t>Workshop </a:t>
            </a:r>
            <a:r>
              <a:rPr lang="id-ID" sz="3000" b="1" dirty="0"/>
              <a:t>kurikulum KKNI dan OBE yang mengakomodir program MBKM</a:t>
            </a:r>
          </a:p>
          <a:p>
            <a:pPr>
              <a:defRPr/>
            </a:pPr>
            <a:r>
              <a:rPr lang="id-ID" sz="3000" b="1" dirty="0"/>
              <a:t>Workshop kurikulum OBE untuk persiapan akreditasi Internasional</a:t>
            </a:r>
          </a:p>
          <a:p>
            <a:pPr marL="0" indent="0">
              <a:buFontTx/>
              <a:buNone/>
              <a:defRPr/>
            </a:pPr>
            <a:r>
              <a:rPr lang="id-ID" sz="3000" dirty="0"/>
              <a:t>K18: </a:t>
            </a:r>
            <a:r>
              <a:rPr lang="nb-NO" sz="3000" dirty="0"/>
              <a:t>Monitoring dan evaluasi proses pembelajaran</a:t>
            </a:r>
            <a:endParaRPr lang="id-ID" sz="3000" dirty="0"/>
          </a:p>
          <a:p>
            <a:pPr>
              <a:defRPr/>
            </a:pPr>
            <a:r>
              <a:rPr lang="id-ID" sz="3000" b="1" dirty="0"/>
              <a:t>Pelaksanaan SPMI yang mendukung SPME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84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717550"/>
            <a:ext cx="8642350" cy="67691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id-ID" sz="2600" dirty="0" smtClean="0"/>
              <a:t>P8. Penguatan Internasionalisasi</a:t>
            </a:r>
          </a:p>
          <a:p>
            <a:pPr marL="0" indent="0">
              <a:buFontTx/>
              <a:buNone/>
              <a:defRPr/>
            </a:pPr>
            <a:r>
              <a:rPr lang="id-ID" sz="2600" dirty="0" smtClean="0"/>
              <a:t>K52: </a:t>
            </a:r>
            <a:r>
              <a:rPr lang="it-IT" sz="2600" dirty="0" smtClean="0"/>
              <a:t>Pengusulan dan visitasi program studi akreditasi internasional</a:t>
            </a:r>
            <a:endParaRPr lang="id-ID" sz="2600" dirty="0" smtClean="0"/>
          </a:p>
          <a:p>
            <a:pPr>
              <a:defRPr/>
            </a:pPr>
            <a:r>
              <a:rPr lang="id-ID" sz="2600" b="1" dirty="0" smtClean="0"/>
              <a:t>Pelatihan pembuatan SER, SAR untuk sertifikasi/akreditasi internasional</a:t>
            </a:r>
          </a:p>
          <a:p>
            <a:pPr>
              <a:defRPr/>
            </a:pPr>
            <a:r>
              <a:rPr lang="id-ID" sz="2600" b="1" dirty="0" smtClean="0"/>
              <a:t>Pendampingan Prodi untuk persiapan akreditasi internasional</a:t>
            </a:r>
          </a:p>
          <a:p>
            <a:pPr>
              <a:defRPr/>
            </a:pPr>
            <a:r>
              <a:rPr lang="id-ID" sz="2600" b="1" dirty="0" smtClean="0"/>
              <a:t>Penyediaan biaya pendaftaran dan/atau biaya asesmen prodi oleh badan akreditasi internasional</a:t>
            </a:r>
          </a:p>
          <a:p>
            <a:pPr marL="0" indent="0">
              <a:buFontTx/>
              <a:buNone/>
              <a:defRPr/>
            </a:pPr>
            <a:r>
              <a:rPr lang="id-ID" sz="2600" dirty="0" smtClean="0"/>
              <a:t>P9: Penguatan Program Pascasarjana</a:t>
            </a:r>
          </a:p>
          <a:p>
            <a:pPr marL="0" indent="0">
              <a:buFontTx/>
              <a:buNone/>
              <a:defRPr/>
            </a:pPr>
            <a:r>
              <a:rPr lang="id-ID" sz="2600" dirty="0" smtClean="0"/>
              <a:t>K57: Pengembangan kurikulum dan evaluasi pembelajaran Pascasarjana</a:t>
            </a:r>
          </a:p>
          <a:p>
            <a:pPr>
              <a:defRPr/>
            </a:pPr>
            <a:r>
              <a:rPr lang="id-ID" sz="2600" b="1" dirty="0" smtClean="0"/>
              <a:t>Berkoordinasi dengan Pusat Penjaminan Mutu Pasca Sarjana dalam hal pengembangan kurikulum dan penjaminan mutu</a:t>
            </a:r>
          </a:p>
          <a:p>
            <a:pPr marL="0" indent="0">
              <a:buFontTx/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9856"/>
            <a:ext cx="8231188" cy="662535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id-ID" sz="2600" b="1" dirty="0" smtClean="0"/>
              <a:t>SS4</a:t>
            </a:r>
            <a:r>
              <a:rPr lang="id-ID" sz="2600" dirty="0" smtClean="0"/>
              <a:t>: Meningkatnya kualitas kelembagaan dengan sistem terintegrasi dan data berbasis ICT</a:t>
            </a:r>
          </a:p>
          <a:p>
            <a:pPr marL="0" indent="0">
              <a:buFontTx/>
              <a:buNone/>
              <a:defRPr/>
            </a:pPr>
            <a:r>
              <a:rPr lang="id-ID" sz="2600" dirty="0" smtClean="0"/>
              <a:t>P17: Peningkatan kualitas tata kelola dan sistem manajemen berbasis ICT</a:t>
            </a:r>
          </a:p>
          <a:p>
            <a:pPr marL="0" indent="0">
              <a:buFontTx/>
              <a:buNone/>
              <a:defRPr/>
            </a:pPr>
            <a:r>
              <a:rPr lang="id-ID" sz="2600" dirty="0" smtClean="0"/>
              <a:t>K90: </a:t>
            </a:r>
            <a:r>
              <a:rPr lang="it-IT" sz="2600" dirty="0" smtClean="0"/>
              <a:t>Pelaksanaan Audit dan Evaluasi Prodi serta monitoring pasca audit</a:t>
            </a:r>
            <a:endParaRPr lang="id-ID" sz="2600" dirty="0" smtClean="0"/>
          </a:p>
          <a:p>
            <a:pPr>
              <a:defRPr/>
            </a:pPr>
            <a:r>
              <a:rPr lang="id-ID" sz="2600" b="1" dirty="0" smtClean="0"/>
              <a:t>Menerapkan Sistem Informasi AMI dalam audit mutu internal</a:t>
            </a:r>
          </a:p>
          <a:p>
            <a:pPr>
              <a:defRPr/>
            </a:pPr>
            <a:r>
              <a:rPr lang="id-ID" sz="2600" b="1" dirty="0" smtClean="0"/>
              <a:t>Pelaksanaan AMI dan monitoring tindak lanjut hasil AMI</a:t>
            </a:r>
            <a:endParaRPr lang="en-US" sz="2600" b="1" dirty="0" smtClean="0"/>
          </a:p>
          <a:p>
            <a:pPr marL="0" indent="0">
              <a:buFontTx/>
              <a:buNone/>
              <a:defRPr/>
            </a:pPr>
            <a:r>
              <a:rPr lang="id-ID" sz="2600" dirty="0" smtClean="0"/>
              <a:t>K91: </a:t>
            </a:r>
            <a:r>
              <a:rPr lang="fi-FI" sz="2600" dirty="0" smtClean="0"/>
              <a:t>Pelaksanaan akreditasi institusi berbasis ICT</a:t>
            </a:r>
            <a:endParaRPr lang="id-ID" sz="2600" dirty="0" smtClean="0"/>
          </a:p>
          <a:p>
            <a:pPr>
              <a:defRPr/>
            </a:pPr>
            <a:r>
              <a:rPr lang="id-ID" altLang="en-US" sz="2600" b="1" dirty="0" smtClean="0"/>
              <a:t>Pengolahan Data </a:t>
            </a:r>
            <a:r>
              <a:rPr lang="id-ID" altLang="en-US" sz="2600" b="1" i="1" dirty="0" smtClean="0"/>
              <a:t>Academic Peer List &amp; Employer List</a:t>
            </a:r>
            <a:r>
              <a:rPr lang="id-ID" altLang="en-US" sz="2600" b="1" dirty="0" smtClean="0"/>
              <a:t> untuk QS Ranking UNAND</a:t>
            </a:r>
          </a:p>
          <a:p>
            <a:pPr>
              <a:defRPr/>
            </a:pPr>
            <a:r>
              <a:rPr lang="id-ID" altLang="en-US" sz="2600" b="1" dirty="0" smtClean="0"/>
              <a:t>Internasionalisasi Unand melalui Asian QS Ranking dan World QS Ranking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2375"/>
            <a:ext cx="8231188" cy="57213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id-ID" sz="2800" dirty="0" smtClean="0"/>
              <a:t>P18: </a:t>
            </a:r>
            <a:r>
              <a:rPr lang="fi-FI" sz="2800" dirty="0" smtClean="0"/>
              <a:t>Penguatan optimalisasi sistem penjaminan mutu akademik </a:t>
            </a:r>
            <a:endParaRPr lang="id-ID" sz="2800" dirty="0" smtClean="0"/>
          </a:p>
          <a:p>
            <a:pPr marL="0" indent="0">
              <a:buFontTx/>
              <a:buNone/>
              <a:defRPr/>
            </a:pPr>
            <a:r>
              <a:rPr lang="id-ID" sz="2800" dirty="0" smtClean="0"/>
              <a:t>K94: Pelaksanaan audit dan tindak lanjut pasca audit sistem </a:t>
            </a:r>
            <a:r>
              <a:rPr lang="id-ID" sz="2800" b="1" dirty="0" smtClean="0"/>
              <a:t>manajemen mutu </a:t>
            </a:r>
            <a:r>
              <a:rPr lang="id-ID" sz="2800" dirty="0" smtClean="0"/>
              <a:t>perguruan tinggi</a:t>
            </a:r>
            <a:endParaRPr lang="en-US" sz="2800" dirty="0" smtClean="0"/>
          </a:p>
          <a:p>
            <a:pPr>
              <a:defRPr/>
            </a:pPr>
            <a:r>
              <a:rPr lang="id-ID" sz="2800" b="1" dirty="0" smtClean="0"/>
              <a:t>Penguatan Laboratorium untuk persiapan akreditasi /sertifikasi (ISO 17025)</a:t>
            </a:r>
            <a:r>
              <a:rPr lang="id-ID" sz="2800" dirty="0" smtClean="0"/>
              <a:t> </a:t>
            </a:r>
          </a:p>
          <a:p>
            <a:pPr>
              <a:defRPr/>
            </a:pPr>
            <a:r>
              <a:rPr lang="id-ID" sz="2800" b="1" dirty="0" smtClean="0"/>
              <a:t>Kalibrasi dan uji banding hasil untuk 2 lab (Peternakan dan JTL sesuai rekomendasi Sucofindo) untuk persiapan ISO 17025</a:t>
            </a:r>
          </a:p>
          <a:p>
            <a:pPr marL="0" indent="0">
              <a:buFontTx/>
              <a:buNone/>
              <a:defRPr/>
            </a:pPr>
            <a:r>
              <a:rPr lang="id-ID" sz="2800" dirty="0" smtClean="0"/>
              <a:t>K95: Evaluasi sistem penjaminan mutu akademik dan kajian pengembangan institusi</a:t>
            </a:r>
          </a:p>
          <a:p>
            <a:pPr>
              <a:defRPr/>
            </a:pPr>
            <a:r>
              <a:rPr lang="id-ID" sz="2800" b="1" dirty="0" smtClean="0"/>
              <a:t>Audit internal ISO 9001 LP3M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0575"/>
            <a:ext cx="8231188" cy="676751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id-ID" b="1" dirty="0" smtClean="0"/>
              <a:t>SS5</a:t>
            </a:r>
            <a:r>
              <a:rPr lang="id-ID" dirty="0" smtClean="0"/>
              <a:t>: </a:t>
            </a:r>
            <a:r>
              <a:rPr lang="id-ID" sz="2600" dirty="0" smtClean="0"/>
              <a:t>Meningkatnya relevansi, kualitas dan kuantitas sumberdaya manusia</a:t>
            </a:r>
          </a:p>
          <a:p>
            <a:pPr marL="0" indent="0">
              <a:buFontTx/>
              <a:buNone/>
              <a:defRPr/>
            </a:pPr>
            <a:r>
              <a:rPr lang="id-ID" sz="2600" dirty="0" smtClean="0"/>
              <a:t>P19: Peningkatan kompetensi dan kualitas tenaga pendidik</a:t>
            </a:r>
          </a:p>
          <a:p>
            <a:pPr marL="0" indent="0">
              <a:buFontTx/>
              <a:buNone/>
              <a:defRPr/>
            </a:pPr>
            <a:r>
              <a:rPr lang="id-ID" sz="2600" dirty="0" smtClean="0"/>
              <a:t>K97: Pelatihan kompetensi teknis/fungsional bagi dosen</a:t>
            </a:r>
          </a:p>
          <a:p>
            <a:pPr>
              <a:defRPr/>
            </a:pPr>
            <a:r>
              <a:rPr lang="id-ID" sz="2600" b="1" dirty="0" smtClean="0"/>
              <a:t>Mengadakan Pelatihan Pekerti / </a:t>
            </a:r>
            <a:r>
              <a:rPr lang="id-ID" sz="2600" b="1" i="1" dirty="0" smtClean="0"/>
              <a:t>Applied Approach </a:t>
            </a:r>
            <a:r>
              <a:rPr lang="id-ID" sz="2600" b="1" dirty="0" smtClean="0"/>
              <a:t>baik internal maupun eksternal</a:t>
            </a:r>
          </a:p>
          <a:p>
            <a:pPr>
              <a:defRPr/>
            </a:pPr>
            <a:r>
              <a:rPr lang="id-ID" sz="2600" b="1" dirty="0" smtClean="0"/>
              <a:t>Melaksanakan </a:t>
            </a:r>
            <a:r>
              <a:rPr lang="id-ID" sz="2600" b="1" i="1" dirty="0" smtClean="0"/>
              <a:t>International Seminar on Educational Development and Quality Assurance</a:t>
            </a:r>
            <a:r>
              <a:rPr lang="id-ID" sz="2600" b="1" dirty="0" smtClean="0"/>
              <a:t> IV (ICED-QA IV): publikasi hasil PTK</a:t>
            </a:r>
          </a:p>
          <a:p>
            <a:pPr marL="0" indent="0">
              <a:buFontTx/>
              <a:buNone/>
              <a:defRPr/>
            </a:pPr>
            <a:r>
              <a:rPr lang="id-ID" sz="2600" dirty="0" smtClean="0"/>
              <a:t>K99: </a:t>
            </a:r>
            <a:r>
              <a:rPr lang="fi-FI" sz="2600" dirty="0" smtClean="0"/>
              <a:t>Pelaksanaan reviu/evaluasi kinerja akademik dan kompetensi dosen</a:t>
            </a:r>
            <a:endParaRPr lang="id-ID" sz="2600" dirty="0" smtClean="0"/>
          </a:p>
          <a:p>
            <a:pPr>
              <a:defRPr/>
            </a:pPr>
            <a:r>
              <a:rPr lang="id-ID" sz="2600" b="1" dirty="0" smtClean="0"/>
              <a:t>Evaluasi BKD dan pengusulan SK Rektor untuk pembayaran sertifikasi dosen</a:t>
            </a:r>
            <a:endParaRPr lang="en-US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>
          <a:xfrm>
            <a:off x="457200" y="703263"/>
            <a:ext cx="8231188" cy="661987"/>
          </a:xfrm>
        </p:spPr>
        <p:txBody>
          <a:bodyPr/>
          <a:lstStyle/>
          <a:p>
            <a:r>
              <a:rPr lang="id-ID" altLang="en-US" smtClean="0"/>
              <a:t>VISI &amp; MISI LP3M</a:t>
            </a:r>
            <a:endParaRPr lang="en-US" altLang="en-US" smtClean="0"/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</p:nvPr>
        </p:nvSpPr>
        <p:spPr>
          <a:xfrm>
            <a:off x="457200" y="1654175"/>
            <a:ext cx="8231188" cy="58324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id-ID" altLang="en-US" sz="2400" dirty="0" smtClean="0"/>
              <a:t>VISI:</a:t>
            </a:r>
          </a:p>
          <a:p>
            <a:pPr marL="0" indent="0" algn="ctr">
              <a:buFontTx/>
              <a:buNone/>
            </a:pPr>
            <a:r>
              <a:rPr lang="id-ID" altLang="en-US" sz="2400" dirty="0" smtClean="0"/>
              <a:t>“Menjadi lembaga pengembangan pendidikan dan penjaminan mutu pendidikan tinggi yang terkemuka di tingkat nasional dan internasional”</a:t>
            </a:r>
          </a:p>
          <a:p>
            <a:pPr marL="0" indent="0">
              <a:buFontTx/>
              <a:buNone/>
            </a:pPr>
            <a:r>
              <a:rPr lang="id-ID" altLang="en-US" sz="2400" dirty="0" smtClean="0"/>
              <a:t>MISI:</a:t>
            </a:r>
          </a:p>
          <a:p>
            <a:pPr marL="457200" indent="-457200">
              <a:buFont typeface="+mj-lt"/>
              <a:buAutoNum type="arabicPeriod"/>
            </a:pPr>
            <a:r>
              <a:rPr lang="id-ID" altLang="en-US" sz="2000" dirty="0" smtClean="0"/>
              <a:t>Mengembangkan sistem pendidikan yang berkualitas, berkarakter serta berkesinambungan sesuai dengan perkembangan teknologi informasi dan komunikasi.</a:t>
            </a:r>
          </a:p>
          <a:p>
            <a:pPr marL="457200" indent="-457200">
              <a:buFont typeface="+mj-lt"/>
              <a:buAutoNum type="arabicPeriod"/>
            </a:pPr>
            <a:r>
              <a:rPr lang="id-ID" altLang="en-US" sz="2000" dirty="0" smtClean="0"/>
              <a:t>Mengembangkan sistem penjaminan mutu yang handal berdasarkan standar nasional, regional dan internasional</a:t>
            </a:r>
          </a:p>
          <a:p>
            <a:pPr marL="457200" indent="-457200">
              <a:buFont typeface="+mj-lt"/>
              <a:buAutoNum type="arabicPeriod"/>
            </a:pPr>
            <a:r>
              <a:rPr lang="id-ID" altLang="en-US" sz="2000" dirty="0" smtClean="0"/>
              <a:t>Mengembangkan sistem tata kelola organisasi yang unggul sehingga mampu beradaptasi dengan perubahan lingkungan strategis.</a:t>
            </a:r>
          </a:p>
          <a:p>
            <a:pPr marL="457200" indent="-457200">
              <a:buFont typeface="+mj-lt"/>
              <a:buAutoNum type="arabicPeriod"/>
            </a:pPr>
            <a:r>
              <a:rPr lang="id-ID" altLang="en-US" sz="2000" dirty="0" smtClean="0"/>
              <a:t>Menjalin kerjasama pengembangan sistem pendidikan dan penjaminan mutu dengan perguruan tinggi dan institusi lain pada level nasional, regional dan internasional</a:t>
            </a:r>
          </a:p>
          <a:p>
            <a:pPr marL="0" indent="0">
              <a:buFontTx/>
              <a:buAutoNum type="arabicPeriod"/>
            </a:pP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41784"/>
            <a:ext cx="6144947" cy="7630616"/>
          </a:xfrm>
        </p:spPr>
      </p:pic>
    </p:spTree>
    <p:extLst>
      <p:ext uri="{BB962C8B-B14F-4D97-AF65-F5344CB8AC3E}">
        <p14:creationId xmlns:p14="http://schemas.microsoft.com/office/powerpoint/2010/main" val="2770380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238128"/>
            <a:ext cx="8231188" cy="1295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id-ID" sz="6600" dirty="0" smtClean="0">
                <a:latin typeface="Arial Rounded MT Bold" panose="020F0704030504030204" pitchFamily="34" charset="0"/>
              </a:rPr>
              <a:t>TERIMA KASIH</a:t>
            </a:r>
            <a:endParaRPr lang="en-US" sz="6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475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6147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80" t="19373" r="29648" b="15384"/>
          <a:stretch>
            <a:fillRect/>
          </a:stretch>
        </p:blipFill>
        <p:spPr>
          <a:xfrm>
            <a:off x="0" y="0"/>
            <a:ext cx="9144000" cy="7772400"/>
          </a:xfrm>
        </p:spPr>
      </p:pic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5580063" y="5830888"/>
            <a:ext cx="3324225" cy="649287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>
            <a:outerShdw dist="53882" dir="135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4D4D4D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4D4D4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4D4D4D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49" name="Oval 6"/>
          <p:cNvSpPr>
            <a:spLocks noChangeArrowheads="1"/>
          </p:cNvSpPr>
          <p:nvPr/>
        </p:nvSpPr>
        <p:spPr bwMode="auto">
          <a:xfrm>
            <a:off x="1258888" y="1725613"/>
            <a:ext cx="4556125" cy="1368425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>
            <a:outerShdw dist="53882" dir="135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4D4D4D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4D4D4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4D4D4D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50" name="Oval 1"/>
          <p:cNvSpPr>
            <a:spLocks noChangeArrowheads="1"/>
          </p:cNvSpPr>
          <p:nvPr/>
        </p:nvSpPr>
        <p:spPr bwMode="auto">
          <a:xfrm>
            <a:off x="5386388" y="2182813"/>
            <a:ext cx="2460625" cy="8382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>
            <a:outerShdw dist="53882" dir="135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4D4D4D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4D4D4D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4D4D4D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703263"/>
            <a:ext cx="8231188" cy="1238250"/>
          </a:xfrm>
        </p:spPr>
        <p:txBody>
          <a:bodyPr/>
          <a:lstStyle/>
          <a:p>
            <a:r>
              <a:rPr lang="id-ID" altLang="en-US" sz="3600" smtClean="0">
                <a:latin typeface="Arial Rounded MT Bold" panose="020F0704030504030204" pitchFamily="34" charset="0"/>
              </a:rPr>
              <a:t>EVALUASI KEGIATAN TAHUN 2020</a:t>
            </a:r>
            <a:br>
              <a:rPr lang="id-ID" altLang="en-US" sz="3600" smtClean="0">
                <a:latin typeface="Arial Rounded MT Bold" panose="020F0704030504030204" pitchFamily="34" charset="0"/>
              </a:rPr>
            </a:br>
            <a:r>
              <a:rPr lang="id-ID" altLang="en-US" sz="3600" smtClean="0">
                <a:latin typeface="Arial Rounded MT Bold" panose="020F0704030504030204" pitchFamily="34" charset="0"/>
              </a:rPr>
              <a:t>1. Pusat Pengembangan Pendidikan</a:t>
            </a:r>
            <a:endParaRPr lang="en-US" altLang="en-US" sz="3600" smtClean="0"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389417"/>
              </p:ext>
            </p:extLst>
          </p:nvPr>
        </p:nvGraphicFramePr>
        <p:xfrm>
          <a:off x="250825" y="1941513"/>
          <a:ext cx="8642350" cy="5583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700"/>
                <a:gridCol w="3402222"/>
                <a:gridCol w="2872987"/>
                <a:gridCol w="1751441"/>
              </a:tblGrid>
              <a:tr h="370861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>
                          <a:solidFill>
                            <a:schemeClr val="bg1"/>
                          </a:solidFill>
                        </a:rPr>
                        <a:t>No.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5" marR="91455" marT="45723" marB="45723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Nama Kegiatan</a:t>
                      </a:r>
                      <a:endParaRPr lang="en-US" sz="1800" dirty="0"/>
                    </a:p>
                  </a:txBody>
                  <a:tcPr marL="91455" marR="91455" marT="45723" marB="45723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Luaran</a:t>
                      </a:r>
                      <a:endParaRPr lang="en-US" sz="1800" dirty="0"/>
                    </a:p>
                  </a:txBody>
                  <a:tcPr marL="91455" marR="91455" marT="45723" marB="45723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Keterangan</a:t>
                      </a:r>
                      <a:endParaRPr lang="en-US" sz="1800" dirty="0"/>
                    </a:p>
                  </a:txBody>
                  <a:tcPr marL="91455" marR="91455" marT="45723" marB="45723">
                    <a:solidFill>
                      <a:srgbClr val="006600"/>
                    </a:solidFill>
                  </a:tcPr>
                </a:tc>
              </a:tr>
              <a:tr h="64011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1.</a:t>
                      </a:r>
                      <a:endParaRPr lang="en-US" sz="1800" dirty="0"/>
                    </a:p>
                  </a:txBody>
                  <a:tcPr marL="91455" marR="91455" marT="45723" marB="45723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Pelatihan AA untuk Dosen UNAND</a:t>
                      </a:r>
                      <a:endParaRPr lang="en-US" sz="1800" dirty="0"/>
                    </a:p>
                  </a:txBody>
                  <a:tcPr marL="91455" marR="91455" marT="45723" marB="45723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2 x pelatihan, 70 orang dosen CPNS</a:t>
                      </a:r>
                      <a:endParaRPr lang="en-US" sz="1800" dirty="0"/>
                    </a:p>
                  </a:txBody>
                  <a:tcPr marL="91455" marR="91455" marT="45723" marB="45723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Off-line; blm terlaksana 1x</a:t>
                      </a:r>
                      <a:endParaRPr lang="en-US" sz="1800" dirty="0"/>
                    </a:p>
                  </a:txBody>
                  <a:tcPr marL="91455" marR="91455" marT="45723" marB="45723">
                    <a:solidFill>
                      <a:srgbClr val="C7DFD4"/>
                    </a:solidFill>
                  </a:tcPr>
                </a:tc>
              </a:tr>
              <a:tr h="1188787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2.</a:t>
                      </a:r>
                      <a:endParaRPr lang="en-US" sz="1800" dirty="0"/>
                    </a:p>
                  </a:txBody>
                  <a:tcPr marL="91455" marR="91455" marT="45723" marB="45723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Hibah Penelitian Tindakan</a:t>
                      </a:r>
                      <a:r>
                        <a:rPr lang="id-ID" sz="1800" baseline="0" dirty="0" smtClean="0"/>
                        <a:t> Kelas</a:t>
                      </a:r>
                      <a:endParaRPr lang="en-US" sz="1800" dirty="0"/>
                    </a:p>
                  </a:txBody>
                  <a:tcPr marL="91455" marR="91455" marT="45723" marB="45723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67 MK /</a:t>
                      </a:r>
                      <a:r>
                        <a:rPr lang="id-ID" sz="1800" baseline="0" dirty="0" smtClean="0"/>
                        <a:t> 67 artikel hsl penelitian dipresentasikan di ICED-QA III</a:t>
                      </a:r>
                      <a:endParaRPr lang="en-US" sz="1800" dirty="0"/>
                    </a:p>
                  </a:txBody>
                  <a:tcPr marL="91455" marR="91455" marT="45723" marB="45723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Prosiding terindeks WoS</a:t>
                      </a:r>
                      <a:r>
                        <a:rPr lang="id-ID" sz="1800" baseline="0" dirty="0" smtClean="0"/>
                        <a:t>/ Scopus</a:t>
                      </a:r>
                      <a:endParaRPr lang="en-US" sz="1800" dirty="0"/>
                    </a:p>
                  </a:txBody>
                  <a:tcPr marL="91455" marR="91455" marT="45723" marB="45723">
                    <a:solidFill>
                      <a:srgbClr val="C7DFD4"/>
                    </a:solidFill>
                  </a:tcPr>
                </a:tc>
              </a:tr>
              <a:tr h="914452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3.</a:t>
                      </a:r>
                      <a:endParaRPr lang="en-US" sz="1800" dirty="0"/>
                    </a:p>
                  </a:txBody>
                  <a:tcPr marL="91455" marR="91455" marT="45723" marB="45723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Pelatihan Buku Ajar dan Hibah Penulisan Buku Ajar</a:t>
                      </a:r>
                      <a:endParaRPr lang="en-US" sz="1800" dirty="0"/>
                    </a:p>
                  </a:txBody>
                  <a:tcPr marL="91455" marR="91455" marT="45723" marB="45723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27 draft Buku Ajar siap cetak</a:t>
                      </a:r>
                      <a:endParaRPr lang="en-US" sz="1800" dirty="0"/>
                    </a:p>
                  </a:txBody>
                  <a:tcPr marL="91455" marR="91455" marT="45723" marB="45723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ISBN &amp; publish th 2021</a:t>
                      </a:r>
                      <a:endParaRPr lang="en-US" sz="1800" dirty="0"/>
                    </a:p>
                  </a:txBody>
                  <a:tcPr marL="91455" marR="91455" marT="45723" marB="45723">
                    <a:solidFill>
                      <a:srgbClr val="C7DFD4"/>
                    </a:solidFill>
                  </a:tcPr>
                </a:tc>
              </a:tr>
              <a:tr h="64011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4.</a:t>
                      </a:r>
                      <a:endParaRPr lang="en-US" sz="1800" dirty="0"/>
                    </a:p>
                  </a:txBody>
                  <a:tcPr marL="91455" marR="91455" marT="45723" marB="45723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Workshop kurikulum OBE 2x &amp; sosialisasi</a:t>
                      </a:r>
                      <a:r>
                        <a:rPr lang="id-ID" sz="1800" baseline="0" dirty="0" smtClean="0"/>
                        <a:t> kurikulum OBE</a:t>
                      </a:r>
                      <a:endParaRPr lang="en-US" sz="1800" dirty="0"/>
                    </a:p>
                  </a:txBody>
                  <a:tcPr marL="91455" marR="91455" marT="45723" marB="45723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Peserta</a:t>
                      </a:r>
                      <a:r>
                        <a:rPr lang="id-ID" sz="1800" baseline="0" dirty="0" smtClean="0"/>
                        <a:t> : 126 Ka Prodi &amp; bbrp fakultas</a:t>
                      </a:r>
                      <a:endParaRPr lang="en-US" sz="1800" dirty="0"/>
                    </a:p>
                  </a:txBody>
                  <a:tcPr marL="91455" marR="91455" marT="45723" marB="45723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On-line</a:t>
                      </a:r>
                      <a:endParaRPr lang="en-US" sz="1800" dirty="0"/>
                    </a:p>
                  </a:txBody>
                  <a:tcPr marL="91455" marR="91455" marT="45723" marB="45723">
                    <a:solidFill>
                      <a:srgbClr val="C7DFD4"/>
                    </a:solidFill>
                  </a:tcPr>
                </a:tc>
              </a:tr>
              <a:tr h="64011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5.</a:t>
                      </a:r>
                      <a:endParaRPr lang="en-US" sz="1800" dirty="0"/>
                    </a:p>
                  </a:txBody>
                  <a:tcPr marL="91455" marR="91455" marT="45723" marB="45723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Hibah Penyusunan Kurikulum MBKM dari DIKTI</a:t>
                      </a:r>
                      <a:endParaRPr lang="en-US" sz="1800" dirty="0"/>
                    </a:p>
                  </a:txBody>
                  <a:tcPr marL="91455" marR="91455" marT="45723" marB="45723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7 prodi</a:t>
                      </a:r>
                      <a:endParaRPr lang="en-US" sz="1800" dirty="0"/>
                    </a:p>
                  </a:txBody>
                  <a:tcPr marL="91455" marR="91455" marT="45723" marB="45723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Pendampingan</a:t>
                      </a:r>
                      <a:r>
                        <a:rPr lang="id-ID" sz="1800" baseline="0" dirty="0" smtClean="0"/>
                        <a:t> prodi </a:t>
                      </a:r>
                      <a:endParaRPr lang="en-US" sz="1800" dirty="0"/>
                    </a:p>
                  </a:txBody>
                  <a:tcPr marL="91455" marR="91455" marT="45723" marB="45723">
                    <a:solidFill>
                      <a:srgbClr val="C7DFD4"/>
                    </a:solidFill>
                  </a:tcPr>
                </a:tc>
              </a:tr>
              <a:tr h="1188787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6.</a:t>
                      </a:r>
                      <a:endParaRPr lang="en-US" sz="1800" dirty="0"/>
                    </a:p>
                  </a:txBody>
                  <a:tcPr marL="91455" marR="91455" marT="45723" marB="45723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International Conference on</a:t>
                      </a:r>
                      <a:r>
                        <a:rPr lang="id-ID" sz="1800" baseline="0" dirty="0" smtClean="0"/>
                        <a:t> Educational Development &amp; Quality Assurance III (ICED-QA III)</a:t>
                      </a:r>
                      <a:endParaRPr lang="en-US" sz="1800" dirty="0"/>
                    </a:p>
                  </a:txBody>
                  <a:tcPr marL="91455" marR="91455" marT="45723" marB="45723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u="sng" dirty="0" smtClean="0"/>
                        <a:t>+</a:t>
                      </a:r>
                      <a:r>
                        <a:rPr lang="id-ID" sz="1800" baseline="0" dirty="0" smtClean="0"/>
                        <a:t> 120 artikel yang dipresentasikan dan dimuat di prosiding terindeks</a:t>
                      </a:r>
                      <a:endParaRPr lang="en-US" sz="1800" dirty="0"/>
                    </a:p>
                  </a:txBody>
                  <a:tcPr marL="91455" marR="91455" marT="45723" marB="45723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baseline="0" dirty="0" smtClean="0"/>
                        <a:t>27-28 Oktober 2020</a:t>
                      </a:r>
                      <a:endParaRPr lang="en-US" sz="1800" dirty="0"/>
                    </a:p>
                  </a:txBody>
                  <a:tcPr marL="91455" marR="91455" marT="45723" marB="45723">
                    <a:solidFill>
                      <a:srgbClr val="C7DFD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 noChangeArrowheads="1"/>
          </p:cNvSpPr>
          <p:nvPr>
            <p:ph type="title"/>
          </p:nvPr>
        </p:nvSpPr>
        <p:spPr>
          <a:xfrm>
            <a:off x="455613" y="573088"/>
            <a:ext cx="8232775" cy="720725"/>
          </a:xfrm>
        </p:spPr>
        <p:txBody>
          <a:bodyPr/>
          <a:lstStyle/>
          <a:p>
            <a:r>
              <a:rPr lang="id-ID" altLang="en-US" sz="2800" smtClean="0">
                <a:latin typeface="Arial Rounded MT Bold" panose="020F0704030504030204" pitchFamily="34" charset="0"/>
              </a:rPr>
              <a:t>EVALUASI KEGIATAN TAHUN 2020</a:t>
            </a:r>
            <a:br>
              <a:rPr lang="id-ID" altLang="en-US" sz="2800" smtClean="0">
                <a:latin typeface="Arial Rounded MT Bold" panose="020F0704030504030204" pitchFamily="34" charset="0"/>
              </a:rPr>
            </a:br>
            <a:r>
              <a:rPr lang="id-ID" altLang="en-US" sz="2800" smtClean="0">
                <a:latin typeface="Arial Rounded MT Bold" panose="020F0704030504030204" pitchFamily="34" charset="0"/>
              </a:rPr>
              <a:t>2. Pusat Pembelajaran Daring</a:t>
            </a:r>
            <a:endParaRPr lang="en-US" altLang="en-US" sz="2800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059409"/>
              </p:ext>
            </p:extLst>
          </p:nvPr>
        </p:nvGraphicFramePr>
        <p:xfrm>
          <a:off x="107950" y="1436688"/>
          <a:ext cx="8928100" cy="6040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646"/>
                <a:gridCol w="3227488"/>
                <a:gridCol w="3150644"/>
                <a:gridCol w="1851322"/>
              </a:tblGrid>
              <a:tr h="370859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No.</a:t>
                      </a:r>
                      <a:endParaRPr lang="en-US" sz="1800" dirty="0"/>
                    </a:p>
                  </a:txBody>
                  <a:tcPr marL="91431" marR="91431" marT="45722" marB="45722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Nama Kegiatan</a:t>
                      </a:r>
                      <a:endParaRPr lang="en-US" sz="1800" dirty="0"/>
                    </a:p>
                  </a:txBody>
                  <a:tcPr marL="91431" marR="91431" marT="45722" marB="45722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Luaran</a:t>
                      </a:r>
                      <a:endParaRPr lang="en-US" sz="1800" dirty="0"/>
                    </a:p>
                  </a:txBody>
                  <a:tcPr marL="91431" marR="91431" marT="45722" marB="45722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Keterangan</a:t>
                      </a:r>
                      <a:endParaRPr lang="en-US" sz="1800" dirty="0"/>
                    </a:p>
                  </a:txBody>
                  <a:tcPr marL="91431" marR="91431" marT="45722" marB="45722">
                    <a:solidFill>
                      <a:srgbClr val="006600"/>
                    </a:solidFill>
                  </a:tcPr>
                </a:tc>
              </a:tr>
              <a:tr h="1463117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1.</a:t>
                      </a:r>
                      <a:endParaRPr lang="en-US" sz="1800" dirty="0"/>
                    </a:p>
                  </a:txBody>
                  <a:tcPr marL="91431" marR="91431" marT="45722" marB="4572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Hibah PPBL Dosen, kompetitif</a:t>
                      </a:r>
                      <a:endParaRPr lang="en-US" sz="1800" dirty="0"/>
                    </a:p>
                  </a:txBody>
                  <a:tcPr marL="91431" marR="91431" marT="45722" marB="4572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20 dosen eksakta</a:t>
                      </a:r>
                      <a:r>
                        <a:rPr lang="id-ID" sz="1800" baseline="0" dirty="0" smtClean="0"/>
                        <a:t> + 20 dosen soshum; 40 MK Blended Learning, min 160 video pembelajaran; 40 artikel ICED-QA III</a:t>
                      </a:r>
                      <a:endParaRPr lang="en-US" sz="1800" dirty="0"/>
                    </a:p>
                  </a:txBody>
                  <a:tcPr marL="91431" marR="91431" marT="45722" marB="4572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Selesai</a:t>
                      </a:r>
                      <a:endParaRPr lang="en-US" sz="1800" dirty="0"/>
                    </a:p>
                  </a:txBody>
                  <a:tcPr marL="91431" marR="91431" marT="45722" marB="45722">
                    <a:solidFill>
                      <a:srgbClr val="C7DFD4"/>
                    </a:solidFill>
                  </a:tcPr>
                </a:tc>
              </a:tr>
              <a:tr h="1737451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2.</a:t>
                      </a:r>
                      <a:endParaRPr lang="en-US" sz="1800" dirty="0"/>
                    </a:p>
                  </a:txBody>
                  <a:tcPr marL="91431" marR="91431" marT="45722" marB="4572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Hibah PPBL berbasis Prodi</a:t>
                      </a:r>
                      <a:endParaRPr lang="en-US" sz="1800" dirty="0"/>
                    </a:p>
                  </a:txBody>
                  <a:tcPr marL="91431" marR="91431" marT="45722" marB="4572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34</a:t>
                      </a:r>
                      <a:r>
                        <a:rPr lang="id-ID" sz="1800" baseline="0" dirty="0" smtClean="0"/>
                        <a:t> Prodi D3/S1 + 9 Prodi Profesi/S2/S3; 219 MK siap utk Blended Learning + video pembelajaran</a:t>
                      </a:r>
                      <a:endParaRPr lang="en-US" sz="1800" dirty="0"/>
                    </a:p>
                  </a:txBody>
                  <a:tcPr marL="91431" marR="91431" marT="45722" marB="4572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Perlu upaya agar 219</a:t>
                      </a:r>
                      <a:r>
                        <a:rPr lang="id-ID" sz="1800" baseline="0" dirty="0" smtClean="0"/>
                        <a:t> MK bisa terdata di DIKTI utk penilaian klasterisasi PT</a:t>
                      </a:r>
                      <a:endParaRPr lang="en-US" sz="1800" dirty="0"/>
                    </a:p>
                  </a:txBody>
                  <a:tcPr marL="91431" marR="91431" marT="45722" marB="45722">
                    <a:solidFill>
                      <a:srgbClr val="C7DFD4"/>
                    </a:solidFill>
                  </a:tcPr>
                </a:tc>
              </a:tr>
              <a:tr h="914448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3.</a:t>
                      </a:r>
                      <a:endParaRPr lang="en-US" sz="1800" dirty="0"/>
                    </a:p>
                  </a:txBody>
                  <a:tcPr marL="91431" marR="91431" marT="45722" marB="4572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Pelatihan</a:t>
                      </a:r>
                      <a:r>
                        <a:rPr lang="id-ID" sz="1800" baseline="0" dirty="0" smtClean="0"/>
                        <a:t> Desain Pembelajaran Blended Learning </a:t>
                      </a:r>
                      <a:endParaRPr lang="en-US" sz="1800" dirty="0"/>
                    </a:p>
                  </a:txBody>
                  <a:tcPr marL="91431" marR="91431" marT="45722" marB="4572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8 kegiatan di berbagai prodi</a:t>
                      </a:r>
                      <a:endParaRPr lang="en-US" sz="1800" dirty="0"/>
                    </a:p>
                  </a:txBody>
                  <a:tcPr marL="91431" marR="91431" marT="45722" marB="4572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1" marR="91431" marT="45722" marB="45722">
                    <a:solidFill>
                      <a:srgbClr val="C7DFD4"/>
                    </a:solidFill>
                  </a:tcPr>
                </a:tc>
              </a:tr>
              <a:tr h="914448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4. </a:t>
                      </a:r>
                      <a:endParaRPr lang="en-US" sz="1800" dirty="0"/>
                    </a:p>
                  </a:txBody>
                  <a:tcPr marL="91431" marR="91431" marT="45722" marB="4572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Melakukan monitoring</a:t>
                      </a:r>
                      <a:r>
                        <a:rPr lang="id-ID" sz="1800" baseline="0" dirty="0" smtClean="0"/>
                        <a:t> dan evaluasi pelaksanaan kuliah daring selama COVID-19</a:t>
                      </a:r>
                      <a:endParaRPr lang="en-US" sz="1800" dirty="0"/>
                    </a:p>
                  </a:txBody>
                  <a:tcPr marL="91431" marR="91431" marT="45722" marB="4572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Hasil survey</a:t>
                      </a:r>
                      <a:endParaRPr lang="en-US" sz="1800" dirty="0"/>
                    </a:p>
                  </a:txBody>
                  <a:tcPr marL="91431" marR="91431" marT="45722" marB="4572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1" marR="91431" marT="45722" marB="45722">
                    <a:solidFill>
                      <a:srgbClr val="C7DFD4"/>
                    </a:solidFill>
                  </a:tcPr>
                </a:tc>
              </a:tr>
              <a:tr h="640114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5.</a:t>
                      </a:r>
                      <a:endParaRPr lang="en-US" sz="1800" dirty="0"/>
                    </a:p>
                  </a:txBody>
                  <a:tcPr marL="91431" marR="91431" marT="45722" marB="4572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Membuat Buku Pedoman Blended</a:t>
                      </a:r>
                      <a:r>
                        <a:rPr lang="id-ID" sz="1800" baseline="0" dirty="0" smtClean="0"/>
                        <a:t> Learning</a:t>
                      </a:r>
                      <a:endParaRPr lang="en-US" sz="1800" dirty="0"/>
                    </a:p>
                  </a:txBody>
                  <a:tcPr marL="91431" marR="91431" marT="45722" marB="4572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1" marR="91431" marT="45722" marB="4572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Finalisasi</a:t>
                      </a:r>
                      <a:endParaRPr lang="en-US" sz="1800" dirty="0"/>
                    </a:p>
                  </a:txBody>
                  <a:tcPr marL="91431" marR="91431" marT="45722" marB="45722">
                    <a:solidFill>
                      <a:srgbClr val="C7DFD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 noChangeArrowheads="1"/>
          </p:cNvSpPr>
          <p:nvPr>
            <p:ph type="title"/>
          </p:nvPr>
        </p:nvSpPr>
        <p:spPr>
          <a:xfrm>
            <a:off x="457200" y="703263"/>
            <a:ext cx="8231188" cy="1095375"/>
          </a:xfrm>
        </p:spPr>
        <p:txBody>
          <a:bodyPr/>
          <a:lstStyle/>
          <a:p>
            <a:r>
              <a:rPr lang="id-ID" altLang="en-US" sz="3200" smtClean="0">
                <a:latin typeface="Arial Rounded MT Bold" panose="020F0704030504030204" pitchFamily="34" charset="0"/>
              </a:rPr>
              <a:t>EVALUASI KEGIATAN TAHUN 2020</a:t>
            </a:r>
            <a:br>
              <a:rPr lang="id-ID" altLang="en-US" sz="3200" smtClean="0">
                <a:latin typeface="Arial Rounded MT Bold" panose="020F0704030504030204" pitchFamily="34" charset="0"/>
              </a:rPr>
            </a:br>
            <a:r>
              <a:rPr lang="id-ID" altLang="en-US" sz="3200" smtClean="0">
                <a:latin typeface="Arial Rounded MT Bold" panose="020F0704030504030204" pitchFamily="34" charset="0"/>
              </a:rPr>
              <a:t>3. Pusat Penjaminan Mutu Eksternal</a:t>
            </a:r>
            <a:endParaRPr lang="en-US" altLang="en-US" sz="3200" smtClean="0"/>
          </a:p>
        </p:txBody>
      </p:sp>
      <p:graphicFrame>
        <p:nvGraphicFramePr>
          <p:cNvPr id="4" name="Content Placeholder 10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013992"/>
          <a:ext cx="8231188" cy="5401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 noChangeArrowheads="1"/>
          </p:cNvSpPr>
          <p:nvPr>
            <p:ph type="title"/>
          </p:nvPr>
        </p:nvSpPr>
        <p:spPr>
          <a:xfrm>
            <a:off x="457200" y="790575"/>
            <a:ext cx="8229600" cy="815975"/>
          </a:xfrm>
        </p:spPr>
        <p:txBody>
          <a:bodyPr/>
          <a:lstStyle/>
          <a:p>
            <a:r>
              <a:rPr lang="id-ID" altLang="en-US" sz="3200" smtClean="0">
                <a:latin typeface="Arial Rounded MT Bold" panose="020F0704030504030204" pitchFamily="34" charset="0"/>
              </a:rPr>
              <a:t>3. Pusat Penjaminan Mutu Eksternal; Kondisi terkini</a:t>
            </a:r>
            <a:endParaRPr lang="en-US" altLang="en-US" sz="5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altLang="en-US" smtClean="0"/>
              <a:t>Akreditasi Internasional</a:t>
            </a:r>
            <a:endParaRPr lang="en-US" altLang="en-US" smtClean="0"/>
          </a:p>
        </p:txBody>
      </p:sp>
      <p:sp>
        <p:nvSpPr>
          <p:cNvPr id="1024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2465388"/>
            <a:ext cx="4245868" cy="4478337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id-ID" altLang="en-US" dirty="0" smtClean="0"/>
              <a:t>ABET : 3 Prodi (Teknik Mesin, Teknik Industri, Teknik Lingkungan)</a:t>
            </a:r>
          </a:p>
          <a:p>
            <a:pPr marL="457200" indent="-457200">
              <a:buFontTx/>
              <a:buAutoNum type="arabicPeriod"/>
            </a:pPr>
            <a:r>
              <a:rPr lang="id-ID" altLang="en-US" dirty="0" smtClean="0"/>
              <a:t>ABEST 21 : 1 Prodi (Magister Manajemen)</a:t>
            </a:r>
          </a:p>
          <a:p>
            <a:pPr marL="457200" indent="-457200">
              <a:buFontTx/>
              <a:buAutoNum type="arabicPeriod"/>
            </a:pPr>
            <a:r>
              <a:rPr lang="id-ID" altLang="en-US" dirty="0" smtClean="0"/>
              <a:t>IABEE : 4 Prodi </a:t>
            </a:r>
            <a:r>
              <a:rPr lang="id-ID" altLang="en-US" i="1" dirty="0" smtClean="0"/>
              <a:t>Professional Accreditation </a:t>
            </a:r>
            <a:r>
              <a:rPr lang="id-ID" altLang="en-US" dirty="0" smtClean="0"/>
              <a:t>(Teknik Mesin, T Lingkungan, T Elektro, T Industri); 2 Prodi akan </a:t>
            </a:r>
            <a:r>
              <a:rPr lang="id-ID" altLang="en-US" i="1" dirty="0" smtClean="0"/>
              <a:t>General Accreditation</a:t>
            </a:r>
            <a:endParaRPr lang="en-US" altLang="en-US" i="1" dirty="0" smtClean="0"/>
          </a:p>
        </p:txBody>
      </p:sp>
      <p:sp>
        <p:nvSpPr>
          <p:cNvPr id="1024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d-ID" altLang="en-US" smtClean="0"/>
              <a:t>Sertifikasi Internasional</a:t>
            </a:r>
            <a:endParaRPr lang="en-US" altLang="en-US" smtClean="0"/>
          </a:p>
        </p:txBody>
      </p:sp>
      <p:sp>
        <p:nvSpPr>
          <p:cNvPr id="1024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65388"/>
            <a:ext cx="4041775" cy="4660900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id-ID" altLang="en-US" dirty="0" smtClean="0"/>
              <a:t>ISO 9001: 2015 LP3M</a:t>
            </a:r>
          </a:p>
          <a:p>
            <a:pPr marL="457200" indent="-457200">
              <a:buFontTx/>
              <a:buAutoNum type="arabicPeriod"/>
            </a:pPr>
            <a:r>
              <a:rPr lang="id-ID" altLang="en-US" dirty="0" smtClean="0"/>
              <a:t>AUN-QA: 7 Prodi (Akuntansi, Kedokteran, Biologi, Manajemen, Ilmu Ekonomi, Farmasi &amp; Fisika); 4 prodi mengusulkan utk tahun 2021 (sudah terdaftar)</a:t>
            </a:r>
          </a:p>
          <a:p>
            <a:pPr marL="457200" indent="-457200">
              <a:buFontTx/>
              <a:buAutoNum type="arabicPeriod"/>
            </a:pPr>
            <a:r>
              <a:rPr lang="id-ID" altLang="en-US" dirty="0" smtClean="0"/>
              <a:t>30 Prodi telah setuju untuk mengikuti akreditasi internasional tahun 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en-US" sz="3600" smtClean="0">
                <a:latin typeface="Arial Rounded MT Bold" panose="020F0704030504030204" pitchFamily="34" charset="0"/>
              </a:rPr>
              <a:t>EVALUASI KEGIATAN TAHUN 2020</a:t>
            </a:r>
            <a:br>
              <a:rPr lang="id-ID" altLang="en-US" sz="3600" smtClean="0">
                <a:latin typeface="Arial Rounded MT Bold" panose="020F0704030504030204" pitchFamily="34" charset="0"/>
              </a:rPr>
            </a:br>
            <a:r>
              <a:rPr lang="id-ID" altLang="en-US" sz="3600" smtClean="0">
                <a:latin typeface="Arial Rounded MT Bold" panose="020F0704030504030204" pitchFamily="34" charset="0"/>
              </a:rPr>
              <a:t>3. Pusat Penjaminan Mutu Eksternal</a:t>
            </a:r>
            <a:endParaRPr lang="en-US" altLang="en-US" sz="360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207329"/>
              </p:ext>
            </p:extLst>
          </p:nvPr>
        </p:nvGraphicFramePr>
        <p:xfrm>
          <a:off x="463878" y="2230016"/>
          <a:ext cx="8231188" cy="521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3096344"/>
                <a:gridCol w="3024336"/>
                <a:gridCol w="1452092"/>
              </a:tblGrid>
              <a:tr h="370700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No.</a:t>
                      </a:r>
                      <a:endParaRPr lang="en-US" sz="1800" dirty="0"/>
                    </a:p>
                  </a:txBody>
                  <a:tcPr marT="45702" marB="45702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Nama Kegiatan</a:t>
                      </a:r>
                      <a:endParaRPr lang="en-US" sz="1800" dirty="0"/>
                    </a:p>
                  </a:txBody>
                  <a:tcPr marT="45702" marB="45702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Luaran</a:t>
                      </a:r>
                      <a:endParaRPr lang="en-US" sz="1800" dirty="0"/>
                    </a:p>
                  </a:txBody>
                  <a:tcPr marT="45702" marB="45702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Keterangan</a:t>
                      </a:r>
                      <a:endParaRPr lang="en-US" sz="1800" dirty="0"/>
                    </a:p>
                  </a:txBody>
                  <a:tcPr marT="45702" marB="45702">
                    <a:solidFill>
                      <a:srgbClr val="006600"/>
                    </a:solidFill>
                  </a:tcPr>
                </a:tc>
              </a:tr>
              <a:tr h="914305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1.</a:t>
                      </a:r>
                      <a:endParaRPr lang="en-US" sz="1800" dirty="0"/>
                    </a:p>
                  </a:txBody>
                  <a:tcPr marT="45702" marB="4570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Pendampingan</a:t>
                      </a:r>
                      <a:r>
                        <a:rPr lang="id-ID" sz="1800" baseline="0" dirty="0" smtClean="0"/>
                        <a:t> asesmen lapangan daring oleh BAN-PT/LAM-PTKes</a:t>
                      </a:r>
                      <a:endParaRPr lang="en-US" sz="1800" dirty="0"/>
                    </a:p>
                  </a:txBody>
                  <a:tcPr marT="45702" marB="4570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7 Prodi : 6 prodi sdh keluar hasilnya </a:t>
                      </a:r>
                      <a:r>
                        <a:rPr lang="id-ID" sz="1800" baseline="0" dirty="0" smtClean="0"/>
                        <a:t>dan 1 Prodi menunggu hasil</a:t>
                      </a:r>
                      <a:endParaRPr lang="en-US" sz="1800" dirty="0"/>
                    </a:p>
                  </a:txBody>
                  <a:tcPr marT="45702" marB="4570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2" marB="45702">
                    <a:solidFill>
                      <a:srgbClr val="C7DFD4"/>
                    </a:solidFill>
                  </a:tcPr>
                </a:tc>
              </a:tr>
              <a:tr h="914305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2.</a:t>
                      </a:r>
                      <a:endParaRPr lang="en-US" sz="1800" dirty="0"/>
                    </a:p>
                  </a:txBody>
                  <a:tcPr marT="45702" marB="4570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Pendampingan</a:t>
                      </a:r>
                      <a:r>
                        <a:rPr lang="id-ID" sz="1800" baseline="0" dirty="0" smtClean="0"/>
                        <a:t> asesmen lapangan daring oleh AUN-QA</a:t>
                      </a:r>
                      <a:endParaRPr lang="en-US" sz="1800" dirty="0"/>
                    </a:p>
                  </a:txBody>
                  <a:tcPr marT="45702" marB="4570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4 Prodi tersertiikasi</a:t>
                      </a:r>
                      <a:endParaRPr lang="en-US" sz="1800" dirty="0"/>
                    </a:p>
                  </a:txBody>
                  <a:tcPr marT="45702" marB="4570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2" marB="45702">
                    <a:solidFill>
                      <a:srgbClr val="C7DFD4"/>
                    </a:solidFill>
                  </a:tcPr>
                </a:tc>
              </a:tr>
              <a:tr h="914305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3.</a:t>
                      </a:r>
                      <a:endParaRPr lang="en-US" sz="1800" dirty="0"/>
                    </a:p>
                  </a:txBody>
                  <a:tcPr marT="45702" marB="4570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Pendampingan pembuatan Instrumen Kriteria 9 BAN-PT / LAM-PTKes</a:t>
                      </a:r>
                      <a:endParaRPr lang="en-US" sz="1800" dirty="0"/>
                    </a:p>
                  </a:txBody>
                  <a:tcPr marT="45702" marB="4570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1</a:t>
                      </a:r>
                      <a:r>
                        <a:rPr lang="id-ID" sz="1800" baseline="0" dirty="0" smtClean="0"/>
                        <a:t> Prodi C dan 11 Prodi akreditasi minimal</a:t>
                      </a:r>
                      <a:endParaRPr lang="en-US" sz="1800" dirty="0"/>
                    </a:p>
                  </a:txBody>
                  <a:tcPr marT="45702" marB="4570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2" marB="45702">
                    <a:solidFill>
                      <a:srgbClr val="C7DFD4"/>
                    </a:solidFill>
                  </a:tcPr>
                </a:tc>
              </a:tr>
              <a:tr h="914305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4.</a:t>
                      </a:r>
                      <a:endParaRPr lang="en-US" sz="1800" dirty="0"/>
                    </a:p>
                  </a:txBody>
                  <a:tcPr marT="45702" marB="4570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Persiapan Prodi untuk Akreditasi Internasional</a:t>
                      </a:r>
                      <a:endParaRPr lang="en-US" sz="1800" dirty="0"/>
                    </a:p>
                  </a:txBody>
                  <a:tcPr marT="45702" marB="4570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34 Prodi</a:t>
                      </a:r>
                      <a:endParaRPr lang="en-US" sz="1800" dirty="0"/>
                    </a:p>
                  </a:txBody>
                  <a:tcPr marT="45702" marB="4570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Prioritas</a:t>
                      </a:r>
                      <a:r>
                        <a:rPr lang="id-ID" sz="1800" baseline="0" dirty="0" smtClean="0"/>
                        <a:t> program tahun 2021</a:t>
                      </a:r>
                      <a:endParaRPr lang="en-US" sz="1800" dirty="0"/>
                    </a:p>
                  </a:txBody>
                  <a:tcPr marT="45702" marB="45702">
                    <a:solidFill>
                      <a:srgbClr val="C7DFD4"/>
                    </a:solidFill>
                  </a:tcPr>
                </a:tc>
              </a:tr>
              <a:tr h="1188605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5.</a:t>
                      </a:r>
                      <a:endParaRPr lang="en-US" sz="1800" dirty="0"/>
                    </a:p>
                  </a:txBody>
                  <a:tcPr marT="45702" marB="4570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Persiapan Konversi akreditasi: Instrumen ISK</a:t>
                      </a:r>
                      <a:endParaRPr lang="en-US" sz="1800" dirty="0"/>
                    </a:p>
                  </a:txBody>
                  <a:tcPr marT="45702" marB="4570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1 Prodi (S2 Teknik Industri) sudah</a:t>
                      </a:r>
                      <a:r>
                        <a:rPr lang="id-ID" sz="1800" baseline="0" dirty="0" smtClean="0"/>
                        <a:t> mengajukan dan 1 prodi (S1 Fisika) sedang pendampingan</a:t>
                      </a:r>
                      <a:endParaRPr lang="en-US" sz="1800" dirty="0"/>
                    </a:p>
                  </a:txBody>
                  <a:tcPr marT="45702" marB="45702">
                    <a:solidFill>
                      <a:srgbClr val="C7DF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2" marB="45702">
                    <a:solidFill>
                      <a:srgbClr val="C7DFD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 noChangeArrowheads="1"/>
          </p:cNvSpPr>
          <p:nvPr>
            <p:ph type="title"/>
          </p:nvPr>
        </p:nvSpPr>
        <p:spPr>
          <a:xfrm>
            <a:off x="457200" y="703263"/>
            <a:ext cx="8231188" cy="879475"/>
          </a:xfrm>
        </p:spPr>
        <p:txBody>
          <a:bodyPr/>
          <a:lstStyle/>
          <a:p>
            <a:r>
              <a:rPr lang="id-ID" altLang="en-US" sz="3200" smtClean="0">
                <a:latin typeface="Arial Rounded MT Bold" panose="020F0704030504030204" pitchFamily="34" charset="0"/>
              </a:rPr>
              <a:t>EVALUASI KEGIATAN TAHUN 2020</a:t>
            </a:r>
            <a:br>
              <a:rPr lang="id-ID" altLang="en-US" sz="3200" smtClean="0">
                <a:latin typeface="Arial Rounded MT Bold" panose="020F0704030504030204" pitchFamily="34" charset="0"/>
              </a:rPr>
            </a:br>
            <a:r>
              <a:rPr lang="id-ID" altLang="en-US" sz="3200" smtClean="0">
                <a:latin typeface="Arial Rounded MT Bold" panose="020F0704030504030204" pitchFamily="34" charset="0"/>
              </a:rPr>
              <a:t>3. Pusat Penjaminan Mutu Eksternal</a:t>
            </a:r>
            <a:endParaRPr lang="en-US" altLang="en-US" sz="3200" smtClean="0"/>
          </a:p>
        </p:txBody>
      </p:sp>
      <p:sp>
        <p:nvSpPr>
          <p:cNvPr id="12291" name="Content Placeholder 3"/>
          <p:cNvSpPr>
            <a:spLocks noGrp="1" noChangeArrowheads="1"/>
          </p:cNvSpPr>
          <p:nvPr>
            <p:ph idx="1"/>
          </p:nvPr>
        </p:nvSpPr>
        <p:spPr>
          <a:xfrm>
            <a:off x="457200" y="1725613"/>
            <a:ext cx="8231188" cy="59055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id-ID" altLang="en-US" sz="2000" b="1" dirty="0" smtClean="0"/>
              <a:t>Kegiatan yang belum terlaksana</a:t>
            </a:r>
            <a:r>
              <a:rPr lang="id-ID" altLang="en-US" sz="20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id-ID" altLang="en-US" sz="2000" dirty="0" smtClean="0"/>
              <a:t>Sertifikasi Labor (ISO 17025) Lab di F Peternakan dan Lab di J T Lingkungan, terkendala: uji kalibrasi, uji banding dan kurangnya tenaga laboran yang terlatih (skilled); blm ada penanganan limbah</a:t>
            </a:r>
          </a:p>
          <a:p>
            <a:pPr marL="457200" indent="-457200">
              <a:buFont typeface="+mj-lt"/>
              <a:buAutoNum type="arabicPeriod"/>
            </a:pPr>
            <a:r>
              <a:rPr lang="id-ID" altLang="en-US" sz="2000" dirty="0" smtClean="0"/>
              <a:t>Benchmarking persiapan akreditasi Internasional (krn COVID-19)</a:t>
            </a:r>
          </a:p>
          <a:p>
            <a:pPr marL="457200" indent="-457200">
              <a:buFont typeface="+mj-lt"/>
              <a:buAutoNum type="arabicPeriod"/>
            </a:pPr>
            <a:r>
              <a:rPr lang="id-ID" altLang="en-US" sz="2000" dirty="0" smtClean="0"/>
              <a:t>Pendataan Academic Peer List &amp; Employer List untuk QS Ranking (menjadi Crash Program untuk bulan Oktober-Desember 2020)</a:t>
            </a:r>
          </a:p>
          <a:p>
            <a:pPr marL="0" indent="0">
              <a:buFontTx/>
              <a:buAutoNum type="arabicPeriod"/>
            </a:pPr>
            <a:endParaRPr lang="id-ID" altLang="en-US" sz="2000" dirty="0" smtClean="0"/>
          </a:p>
          <a:p>
            <a:pPr marL="0" indent="0">
              <a:buFontTx/>
              <a:buNone/>
            </a:pPr>
            <a:r>
              <a:rPr lang="id-ID" altLang="en-US" sz="2000" b="1" dirty="0" smtClean="0"/>
              <a:t>Akreditasi Prodi yang perlu menjadi perhatian</a:t>
            </a:r>
            <a:r>
              <a:rPr lang="id-ID" altLang="en-US" sz="20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id-ID" altLang="en-US" sz="2000" dirty="0" smtClean="0"/>
              <a:t>Prodi S2 Ilmu Ekonomi Pertanian: sudah dalam proses reakreditasi (status di SAPTO)</a:t>
            </a:r>
          </a:p>
          <a:p>
            <a:pPr marL="457200" indent="-457200">
              <a:buFont typeface="+mj-lt"/>
              <a:buAutoNum type="arabicPeriod"/>
            </a:pPr>
            <a:r>
              <a:rPr lang="id-ID" altLang="en-US" sz="2000" dirty="0" smtClean="0"/>
              <a:t>Prodi Profesi Insinyur: status tidak dapat ditelusuri di SAPTO karena dokumen akreditasi diserahkan secara </a:t>
            </a:r>
            <a:r>
              <a:rPr lang="id-ID" altLang="en-US" sz="2000" i="1" dirty="0" smtClean="0"/>
              <a:t>off-line</a:t>
            </a:r>
          </a:p>
          <a:p>
            <a:pPr marL="457200" indent="-457200">
              <a:buFont typeface="+mj-lt"/>
              <a:buAutoNum type="arabicPeriod"/>
            </a:pPr>
            <a:r>
              <a:rPr lang="id-ID" altLang="en-US" sz="2000" dirty="0" smtClean="0"/>
              <a:t>Prodi S2 Ilmu Lingkungan: menunggu verifikasi up-date data dosen di PD DIKTI, untuk perpanjangan akreditasi</a:t>
            </a:r>
          </a:p>
          <a:p>
            <a:pPr marL="457200" indent="-457200">
              <a:buFont typeface="+mj-lt"/>
              <a:buAutoNum type="arabicPeriod"/>
            </a:pPr>
            <a:r>
              <a:rPr lang="id-ID" altLang="en-US" sz="2000" dirty="0" smtClean="0"/>
              <a:t> Sejumlah 11 Prodi baru (akreditasi minimal): sudah diundang utk rapat, sebagian sdh submit borang akreditasi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53882" dir="13500000" algn="ctr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53882" dir="13500000" algn="ctr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2429</TotalTime>
  <Pages>0</Pages>
  <Words>1385</Words>
  <Characters>0</Characters>
  <Application>Microsoft Office PowerPoint</Application>
  <DocSecurity>0</DocSecurity>
  <PresentationFormat>Custom</PresentationFormat>
  <Lines>0</Lines>
  <Paragraphs>210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Rounded MT Bold</vt:lpstr>
      <vt:lpstr>Bernard MT Condensed</vt:lpstr>
      <vt:lpstr>Calibri</vt:lpstr>
      <vt:lpstr>Times New Roman</vt:lpstr>
      <vt:lpstr>Default Design</vt:lpstr>
      <vt:lpstr>PowerPoint Presentation</vt:lpstr>
      <vt:lpstr>VISI &amp; MISI LP3M</vt:lpstr>
      <vt:lpstr>PowerPoint Presentation</vt:lpstr>
      <vt:lpstr>EVALUASI KEGIATAN TAHUN 2020 1. Pusat Pengembangan Pendidikan</vt:lpstr>
      <vt:lpstr>EVALUASI KEGIATAN TAHUN 2020 2. Pusat Pembelajaran Daring</vt:lpstr>
      <vt:lpstr>EVALUASI KEGIATAN TAHUN 2020 3. Pusat Penjaminan Mutu Eksternal</vt:lpstr>
      <vt:lpstr>3. Pusat Penjaminan Mutu Eksternal; Kondisi terkini</vt:lpstr>
      <vt:lpstr>EVALUASI KEGIATAN TAHUN 2020 3. Pusat Penjaminan Mutu Eksternal</vt:lpstr>
      <vt:lpstr>EVALUASI KEGIATAN TAHUN 2020 3. Pusat Penjaminan Mutu Eksternal</vt:lpstr>
      <vt:lpstr>EVALUASI KEGIATAN TAHUN 2020 4. Pusat Penjaminan Mutu Internal</vt:lpstr>
      <vt:lpstr>Rencana Kerja  tahun 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Company>Faterna_Unand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Unand Outstanding Program</dc:title>
  <dc:creator>Rusmana Ningrat</dc:creator>
  <dc:description>material to present in Higher Education Dept, Jakarta 2 Dec 2008</dc:description>
  <cp:lastModifiedBy>ASUS</cp:lastModifiedBy>
  <cp:revision>1549</cp:revision>
  <cp:lastPrinted>2015-06-19T05:08:37Z</cp:lastPrinted>
  <dcterms:created xsi:type="dcterms:W3CDTF">2006-11-23T05:52:34Z</dcterms:created>
  <dcterms:modified xsi:type="dcterms:W3CDTF">2020-10-22T13:59:36Z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1033-8.1.0.3385</vt:lpwstr>
  </property>
</Properties>
</file>