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2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5" r:id="rId15"/>
    <p:sldId id="314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2612E"/>
    <a:srgbClr val="FFFF66"/>
    <a:srgbClr val="FFFFCC"/>
    <a:srgbClr val="24F7FC"/>
    <a:srgbClr val="09A2E7"/>
    <a:srgbClr val="075AD3"/>
    <a:srgbClr val="76F0ED"/>
    <a:srgbClr val="F2240E"/>
    <a:srgbClr val="FFB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5" autoAdjust="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Mahasiswa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531</c:v>
                </c:pt>
                <c:pt idx="1">
                  <c:v>487</c:v>
                </c:pt>
                <c:pt idx="2">
                  <c:v>356</c:v>
                </c:pt>
                <c:pt idx="3">
                  <c:v>385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8C-463D-AAF7-3C69814572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Mahasiswa baru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62</c:v>
                </c:pt>
                <c:pt idx="1">
                  <c:v>47</c:v>
                </c:pt>
                <c:pt idx="2">
                  <c:v>106</c:v>
                </c:pt>
                <c:pt idx="3">
                  <c:v>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8C-463D-AAF7-3C69814572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38C-463D-AAF7-3C6981457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849072"/>
        <c:axId val="291845936"/>
      </c:lineChart>
      <c:catAx>
        <c:axId val="29184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91845936"/>
        <c:crosses val="autoZero"/>
        <c:auto val="1"/>
        <c:lblAlgn val="ctr"/>
        <c:lblOffset val="100"/>
        <c:noMultiLvlLbl val="0"/>
      </c:catAx>
      <c:valAx>
        <c:axId val="29184593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918490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9C151-4DBA-47C0-BF43-2253DAFD121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7425FC-7984-4AC7-A4AE-8CF5D083442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200" dirty="0" err="1"/>
            <a:t>Dosen</a:t>
          </a:r>
          <a:endParaRPr lang="en-US" sz="3200" dirty="0"/>
        </a:p>
      </dgm:t>
    </dgm:pt>
    <dgm:pt modelId="{53751E26-7D66-4E1F-BB3D-CAF0757908D9}" type="parTrans" cxnId="{108B31AB-82BC-481C-BB1F-E00E2F240AC7}">
      <dgm:prSet/>
      <dgm:spPr/>
      <dgm:t>
        <a:bodyPr/>
        <a:lstStyle/>
        <a:p>
          <a:endParaRPr lang="en-US"/>
        </a:p>
      </dgm:t>
    </dgm:pt>
    <dgm:pt modelId="{CFCA335F-EF2E-4263-B08D-4593A5731AF9}" type="sibTrans" cxnId="{108B31AB-82BC-481C-BB1F-E00E2F240AC7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5DF8588B-1954-4620-9486-F2C17CAECB8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 err="1"/>
            <a:t>Mahasiswa</a:t>
          </a:r>
          <a:endParaRPr lang="en-US" sz="2400" dirty="0"/>
        </a:p>
      </dgm:t>
    </dgm:pt>
    <dgm:pt modelId="{C5572678-59C6-4EDB-A5FD-157C8F5167DC}" type="parTrans" cxnId="{D8D7DB50-A3DC-4DCB-A587-D919FDCDEC6E}">
      <dgm:prSet/>
      <dgm:spPr/>
      <dgm:t>
        <a:bodyPr/>
        <a:lstStyle/>
        <a:p>
          <a:endParaRPr lang="en-US"/>
        </a:p>
      </dgm:t>
    </dgm:pt>
    <dgm:pt modelId="{F0F10712-1547-41B7-B1D1-96BC23C7D59E}" type="sibTrans" cxnId="{D8D7DB50-A3DC-4DCB-A587-D919FDCDEC6E}">
      <dgm:prSet/>
      <dgm:spPr/>
      <dgm:t>
        <a:bodyPr/>
        <a:lstStyle/>
        <a:p>
          <a:endParaRPr lang="en-US"/>
        </a:p>
      </dgm:t>
    </dgm:pt>
    <dgm:pt modelId="{63E7CD1A-3A37-43D5-AAFF-C0122761C5D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err="1"/>
            <a:t>Asosiasi</a:t>
          </a:r>
          <a:r>
            <a:rPr lang="en-US" sz="1800" dirty="0"/>
            <a:t> </a:t>
          </a:r>
          <a:r>
            <a:rPr lang="en-US" sz="1800" dirty="0" err="1"/>
            <a:t>Akademisi</a:t>
          </a:r>
          <a:endParaRPr lang="en-US" sz="1800" dirty="0"/>
        </a:p>
        <a:p>
          <a:r>
            <a:rPr lang="en-US" sz="1800" dirty="0"/>
            <a:t>(</a:t>
          </a:r>
          <a:r>
            <a:rPr lang="en-US" sz="1800" dirty="0" err="1"/>
            <a:t>Nasional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Internasional</a:t>
          </a:r>
          <a:r>
            <a:rPr lang="en-US" sz="1800" dirty="0"/>
            <a:t>)</a:t>
          </a:r>
        </a:p>
      </dgm:t>
    </dgm:pt>
    <dgm:pt modelId="{22538908-2D35-4D33-8E98-3BF215755288}" type="parTrans" cxnId="{4F4306E9-B43F-4169-8D29-1B13D1C68F4E}">
      <dgm:prSet/>
      <dgm:spPr/>
      <dgm:t>
        <a:bodyPr/>
        <a:lstStyle/>
        <a:p>
          <a:endParaRPr lang="en-US"/>
        </a:p>
      </dgm:t>
    </dgm:pt>
    <dgm:pt modelId="{9672107C-7A94-4CF1-B7E4-28AD9DB5BE39}" type="sibTrans" cxnId="{4F4306E9-B43F-4169-8D29-1B13D1C68F4E}">
      <dgm:prSet/>
      <dgm:spPr/>
      <dgm:t>
        <a:bodyPr/>
        <a:lstStyle/>
        <a:p>
          <a:endParaRPr lang="en-US"/>
        </a:p>
      </dgm:t>
    </dgm:pt>
    <dgm:pt modelId="{26457B25-8D0E-459F-997E-D742E48BB37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/>
            <a:t>Sistem</a:t>
          </a:r>
          <a:r>
            <a:rPr lang="en-US" dirty="0"/>
            <a:t> ICT</a:t>
          </a:r>
        </a:p>
      </dgm:t>
    </dgm:pt>
    <dgm:pt modelId="{4B002A14-1047-4D4C-8FB7-921803502623}" type="parTrans" cxnId="{3B07FFEF-5378-4F1A-BF8C-4086184A9F23}">
      <dgm:prSet/>
      <dgm:spPr/>
      <dgm:t>
        <a:bodyPr/>
        <a:lstStyle/>
        <a:p>
          <a:endParaRPr lang="en-US"/>
        </a:p>
      </dgm:t>
    </dgm:pt>
    <dgm:pt modelId="{CC1A0C8E-E7F0-4C30-9244-ED6D34003F76}" type="sibTrans" cxnId="{3B07FFEF-5378-4F1A-BF8C-4086184A9F23}">
      <dgm:prSet/>
      <dgm:spPr/>
      <dgm:t>
        <a:bodyPr/>
        <a:lstStyle/>
        <a:p>
          <a:endParaRPr lang="en-US"/>
        </a:p>
      </dgm:t>
    </dgm:pt>
    <dgm:pt modelId="{813DF938-A789-4B2B-8C38-F38B055A8E2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dirty="0" err="1"/>
            <a:t>Produk</a:t>
          </a:r>
          <a:r>
            <a:rPr lang="en-US" sz="2400" dirty="0"/>
            <a:t> </a:t>
          </a:r>
          <a:r>
            <a:rPr lang="en-US" sz="2400" dirty="0" err="1"/>
            <a:t>Ilmiah</a:t>
          </a:r>
          <a:endParaRPr lang="en-US" sz="1800" dirty="0"/>
        </a:p>
      </dgm:t>
    </dgm:pt>
    <dgm:pt modelId="{CFB84D4D-99E0-4AD0-A277-473C7E0EB9D5}" type="parTrans" cxnId="{D4A25C29-D78C-4C7F-AA5C-534898E3A273}">
      <dgm:prSet/>
      <dgm:spPr/>
      <dgm:t>
        <a:bodyPr/>
        <a:lstStyle/>
        <a:p>
          <a:endParaRPr lang="en-US"/>
        </a:p>
      </dgm:t>
    </dgm:pt>
    <dgm:pt modelId="{07F37D7B-B6E0-4DCB-8F5A-647C25FA315A}" type="sibTrans" cxnId="{D4A25C29-D78C-4C7F-AA5C-534898E3A273}">
      <dgm:prSet/>
      <dgm:spPr/>
      <dgm:t>
        <a:bodyPr/>
        <a:lstStyle/>
        <a:p>
          <a:endParaRPr lang="en-US"/>
        </a:p>
      </dgm:t>
    </dgm:pt>
    <dgm:pt modelId="{A55AC1C3-A253-462C-8B0C-8F90A842216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/>
            <a:t>Institusi</a:t>
          </a:r>
          <a:r>
            <a:rPr lang="en-US" dirty="0"/>
            <a:t> </a:t>
          </a:r>
          <a:r>
            <a:rPr lang="en-US" dirty="0" err="1"/>
            <a:t>Rekognisi</a:t>
          </a:r>
          <a:endParaRPr lang="en-US" dirty="0"/>
        </a:p>
      </dgm:t>
    </dgm:pt>
    <dgm:pt modelId="{A520795A-BFC2-42BE-99A3-238E886E1E0E}" type="parTrans" cxnId="{A4FC2E3F-D4AC-4FD6-811E-860543D591A0}">
      <dgm:prSet/>
      <dgm:spPr/>
      <dgm:t>
        <a:bodyPr/>
        <a:lstStyle/>
        <a:p>
          <a:endParaRPr lang="en-US"/>
        </a:p>
      </dgm:t>
    </dgm:pt>
    <dgm:pt modelId="{C0816072-CE33-488A-B41B-04B56F81BE88}" type="sibTrans" cxnId="{A4FC2E3F-D4AC-4FD6-811E-860543D591A0}">
      <dgm:prSet/>
      <dgm:spPr/>
      <dgm:t>
        <a:bodyPr/>
        <a:lstStyle/>
        <a:p>
          <a:endParaRPr lang="en-US"/>
        </a:p>
      </dgm:t>
    </dgm:pt>
    <dgm:pt modelId="{193A91A3-BC9F-44DC-907B-0529BEF98257}" type="pres">
      <dgm:prSet presAssocID="{9159C151-4DBA-47C0-BF43-2253DAFD12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E1FB1-F92C-4749-AE44-40E5D012E019}" type="pres">
      <dgm:prSet presAssocID="{9159C151-4DBA-47C0-BF43-2253DAFD121E}" presName="cycle" presStyleCnt="0"/>
      <dgm:spPr/>
    </dgm:pt>
    <dgm:pt modelId="{11D50E57-0F6C-4A5B-B86A-9F70D05058CC}" type="pres">
      <dgm:prSet presAssocID="{207425FC-7984-4AC7-A4AE-8CF5D0834423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3FFFB-EB4D-450A-B121-C505294866C2}" type="pres">
      <dgm:prSet presAssocID="{CFCA335F-EF2E-4263-B08D-4593A5731AF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E90D371-8B1E-49FB-BC7D-4F30B9C847A3}" type="pres">
      <dgm:prSet presAssocID="{5DF8588B-1954-4620-9486-F2C17CAECB8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BF1B0-A43F-4E3D-A43D-B6DE5F6BEBF7}" type="pres">
      <dgm:prSet presAssocID="{63E7CD1A-3A37-43D5-AAFF-C0122761C5DF}" presName="nodeFollowingNodes" presStyleLbl="node1" presStyleIdx="2" presStyleCnt="6" custScaleX="135966" custScaleY="117236" custRadScaleRad="105426" custRadScaleInc="-17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E16BB-8ABE-4898-8FDF-FC5EF26B588C}" type="pres">
      <dgm:prSet presAssocID="{813DF938-A789-4B2B-8C38-F38B055A8E21}" presName="nodeFollowingNodes" presStyleLbl="node1" presStyleIdx="3" presStyleCnt="6" custRadScaleRad="101394" custRadScaleInc="10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D68CC-4C79-4D47-90B5-0F39AC99DB88}" type="pres">
      <dgm:prSet presAssocID="{26457B25-8D0E-459F-997E-D742E48BB372}" presName="nodeFollowingNodes" presStyleLbl="node1" presStyleIdx="4" presStyleCnt="6" custRadScaleRad="107412" custRadScaleInc="22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5548-C6D1-4BF4-B6B8-3C2E2F252E79}" type="pres">
      <dgm:prSet presAssocID="{A55AC1C3-A253-462C-8B0C-8F90A842216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7FFEF-5378-4F1A-BF8C-4086184A9F23}" srcId="{9159C151-4DBA-47C0-BF43-2253DAFD121E}" destId="{26457B25-8D0E-459F-997E-D742E48BB372}" srcOrd="4" destOrd="0" parTransId="{4B002A14-1047-4D4C-8FB7-921803502623}" sibTransId="{CC1A0C8E-E7F0-4C30-9244-ED6D34003F76}"/>
    <dgm:cxn modelId="{5C29A4A3-0BE0-4606-B189-E11AD9A46DE5}" type="presOf" srcId="{207425FC-7984-4AC7-A4AE-8CF5D0834423}" destId="{11D50E57-0F6C-4A5B-B86A-9F70D05058CC}" srcOrd="0" destOrd="0" presId="urn:microsoft.com/office/officeart/2005/8/layout/cycle3"/>
    <dgm:cxn modelId="{4F4306E9-B43F-4169-8D29-1B13D1C68F4E}" srcId="{9159C151-4DBA-47C0-BF43-2253DAFD121E}" destId="{63E7CD1A-3A37-43D5-AAFF-C0122761C5DF}" srcOrd="2" destOrd="0" parTransId="{22538908-2D35-4D33-8E98-3BF215755288}" sibTransId="{9672107C-7A94-4CF1-B7E4-28AD9DB5BE39}"/>
    <dgm:cxn modelId="{108B31AB-82BC-481C-BB1F-E00E2F240AC7}" srcId="{9159C151-4DBA-47C0-BF43-2253DAFD121E}" destId="{207425FC-7984-4AC7-A4AE-8CF5D0834423}" srcOrd="0" destOrd="0" parTransId="{53751E26-7D66-4E1F-BB3D-CAF0757908D9}" sibTransId="{CFCA335F-EF2E-4263-B08D-4593A5731AF9}"/>
    <dgm:cxn modelId="{D8D7DB50-A3DC-4DCB-A587-D919FDCDEC6E}" srcId="{9159C151-4DBA-47C0-BF43-2253DAFD121E}" destId="{5DF8588B-1954-4620-9486-F2C17CAECB85}" srcOrd="1" destOrd="0" parTransId="{C5572678-59C6-4EDB-A5FD-157C8F5167DC}" sibTransId="{F0F10712-1547-41B7-B1D1-96BC23C7D59E}"/>
    <dgm:cxn modelId="{D4A25C29-D78C-4C7F-AA5C-534898E3A273}" srcId="{9159C151-4DBA-47C0-BF43-2253DAFD121E}" destId="{813DF938-A789-4B2B-8C38-F38B055A8E21}" srcOrd="3" destOrd="0" parTransId="{CFB84D4D-99E0-4AD0-A277-473C7E0EB9D5}" sibTransId="{07F37D7B-B6E0-4DCB-8F5A-647C25FA315A}"/>
    <dgm:cxn modelId="{5D49FAF5-D137-4EE0-A758-ADA828EBACE4}" type="presOf" srcId="{26457B25-8D0E-459F-997E-D742E48BB372}" destId="{360D68CC-4C79-4D47-90B5-0F39AC99DB88}" srcOrd="0" destOrd="0" presId="urn:microsoft.com/office/officeart/2005/8/layout/cycle3"/>
    <dgm:cxn modelId="{3B4EDF1C-09FE-449C-B156-D161F05A634C}" type="presOf" srcId="{9159C151-4DBA-47C0-BF43-2253DAFD121E}" destId="{193A91A3-BC9F-44DC-907B-0529BEF98257}" srcOrd="0" destOrd="0" presId="urn:microsoft.com/office/officeart/2005/8/layout/cycle3"/>
    <dgm:cxn modelId="{0F4B52A2-449D-4950-A6FE-3A18EE51DE94}" type="presOf" srcId="{A55AC1C3-A253-462C-8B0C-8F90A842216A}" destId="{DCEB5548-C6D1-4BF4-B6B8-3C2E2F252E79}" srcOrd="0" destOrd="0" presId="urn:microsoft.com/office/officeart/2005/8/layout/cycle3"/>
    <dgm:cxn modelId="{04F3F137-7434-4333-A1CD-226F8AE69768}" type="presOf" srcId="{813DF938-A789-4B2B-8C38-F38B055A8E21}" destId="{9EEE16BB-8ABE-4898-8FDF-FC5EF26B588C}" srcOrd="0" destOrd="0" presId="urn:microsoft.com/office/officeart/2005/8/layout/cycle3"/>
    <dgm:cxn modelId="{A4FC2E3F-D4AC-4FD6-811E-860543D591A0}" srcId="{9159C151-4DBA-47C0-BF43-2253DAFD121E}" destId="{A55AC1C3-A253-462C-8B0C-8F90A842216A}" srcOrd="5" destOrd="0" parTransId="{A520795A-BFC2-42BE-99A3-238E886E1E0E}" sibTransId="{C0816072-CE33-488A-B41B-04B56F81BE88}"/>
    <dgm:cxn modelId="{0E2CB9CB-BC6C-4F59-B567-C0EA849FE52B}" type="presOf" srcId="{CFCA335F-EF2E-4263-B08D-4593A5731AF9}" destId="{2983FFFB-EB4D-450A-B121-C505294866C2}" srcOrd="0" destOrd="0" presId="urn:microsoft.com/office/officeart/2005/8/layout/cycle3"/>
    <dgm:cxn modelId="{EC45459C-DB0E-41AC-8196-D030D61A229C}" type="presOf" srcId="{5DF8588B-1954-4620-9486-F2C17CAECB85}" destId="{CE90D371-8B1E-49FB-BC7D-4F30B9C847A3}" srcOrd="0" destOrd="0" presId="urn:microsoft.com/office/officeart/2005/8/layout/cycle3"/>
    <dgm:cxn modelId="{A9BE86C1-8AD0-4D36-AD41-6BBDC8B1002A}" type="presOf" srcId="{63E7CD1A-3A37-43D5-AAFF-C0122761C5DF}" destId="{860BF1B0-A43F-4E3D-A43D-B6DE5F6BEBF7}" srcOrd="0" destOrd="0" presId="urn:microsoft.com/office/officeart/2005/8/layout/cycle3"/>
    <dgm:cxn modelId="{089AB58E-CB9F-41E4-ADC0-3495B172AE6A}" type="presParOf" srcId="{193A91A3-BC9F-44DC-907B-0529BEF98257}" destId="{C1AE1FB1-F92C-4749-AE44-40E5D012E019}" srcOrd="0" destOrd="0" presId="urn:microsoft.com/office/officeart/2005/8/layout/cycle3"/>
    <dgm:cxn modelId="{133F67F2-8E21-467F-8C02-FE78F0CB51A4}" type="presParOf" srcId="{C1AE1FB1-F92C-4749-AE44-40E5D012E019}" destId="{11D50E57-0F6C-4A5B-B86A-9F70D05058CC}" srcOrd="0" destOrd="0" presId="urn:microsoft.com/office/officeart/2005/8/layout/cycle3"/>
    <dgm:cxn modelId="{AFD9240B-D697-4B92-A0BC-69EF3F965210}" type="presParOf" srcId="{C1AE1FB1-F92C-4749-AE44-40E5D012E019}" destId="{2983FFFB-EB4D-450A-B121-C505294866C2}" srcOrd="1" destOrd="0" presId="urn:microsoft.com/office/officeart/2005/8/layout/cycle3"/>
    <dgm:cxn modelId="{EEA9CDF6-98ED-4728-87BB-0C9344F2ACFC}" type="presParOf" srcId="{C1AE1FB1-F92C-4749-AE44-40E5D012E019}" destId="{CE90D371-8B1E-49FB-BC7D-4F30B9C847A3}" srcOrd="2" destOrd="0" presId="urn:microsoft.com/office/officeart/2005/8/layout/cycle3"/>
    <dgm:cxn modelId="{D4A6A224-B2EF-4702-9E70-AE54B5E14DEB}" type="presParOf" srcId="{C1AE1FB1-F92C-4749-AE44-40E5D012E019}" destId="{860BF1B0-A43F-4E3D-A43D-B6DE5F6BEBF7}" srcOrd="3" destOrd="0" presId="urn:microsoft.com/office/officeart/2005/8/layout/cycle3"/>
    <dgm:cxn modelId="{75F0FEA7-07F4-4077-88D1-7259E5ACB3E9}" type="presParOf" srcId="{C1AE1FB1-F92C-4749-AE44-40E5D012E019}" destId="{9EEE16BB-8ABE-4898-8FDF-FC5EF26B588C}" srcOrd="4" destOrd="0" presId="urn:microsoft.com/office/officeart/2005/8/layout/cycle3"/>
    <dgm:cxn modelId="{E67E25AA-5C4E-408A-ADD9-DB9A224B9962}" type="presParOf" srcId="{C1AE1FB1-F92C-4749-AE44-40E5D012E019}" destId="{360D68CC-4C79-4D47-90B5-0F39AC99DB88}" srcOrd="5" destOrd="0" presId="urn:microsoft.com/office/officeart/2005/8/layout/cycle3"/>
    <dgm:cxn modelId="{7C425686-6BB7-438A-94AE-8ADA514E5F29}" type="presParOf" srcId="{C1AE1FB1-F92C-4749-AE44-40E5D012E019}" destId="{DCEB5548-C6D1-4BF4-B6B8-3C2E2F252E7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B73BF-84AD-448C-9419-1BC7F0A390F8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A8150-0819-4CCF-AEC0-0DD6229998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Program </a:t>
          </a:r>
          <a:r>
            <a:rPr lang="en-US" dirty="0" err="1"/>
            <a:t>Kerja</a:t>
          </a:r>
          <a:r>
            <a:rPr lang="en-US" dirty="0"/>
            <a:t> 2021</a:t>
          </a:r>
        </a:p>
      </dgm:t>
    </dgm:pt>
    <dgm:pt modelId="{E1BC13E6-85D6-4A34-987D-BCF28D8BBC6E}" type="parTrans" cxnId="{75D296CA-F49A-451D-B882-A01D9D167005}">
      <dgm:prSet/>
      <dgm:spPr/>
      <dgm:t>
        <a:bodyPr/>
        <a:lstStyle/>
        <a:p>
          <a:endParaRPr lang="en-US"/>
        </a:p>
      </dgm:t>
    </dgm:pt>
    <dgm:pt modelId="{FC5A0E69-9237-4D00-A568-E42258D59091}" type="sibTrans" cxnId="{75D296CA-F49A-451D-B882-A01D9D167005}">
      <dgm:prSet/>
      <dgm:spPr/>
      <dgm:t>
        <a:bodyPr/>
        <a:lstStyle/>
        <a:p>
          <a:endParaRPr lang="en-US"/>
        </a:p>
      </dgm:t>
    </dgm:pt>
    <dgm:pt modelId="{0D7D5C69-A765-4F93-BE16-AC3E3B5A5DD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Renstra Bisnis Unand</a:t>
          </a:r>
        </a:p>
        <a:p>
          <a:r>
            <a:rPr lang="en-US"/>
            <a:t>2020-2024 (1)</a:t>
          </a:r>
          <a:endParaRPr lang="en-US" dirty="0"/>
        </a:p>
      </dgm:t>
    </dgm:pt>
    <dgm:pt modelId="{4354F832-930F-4977-BE2B-733B9AA78750}" type="parTrans" cxnId="{5ADDDE13-B37B-4FCD-ACF2-CC3CBA075D89}">
      <dgm:prSet/>
      <dgm:spPr/>
      <dgm:t>
        <a:bodyPr/>
        <a:lstStyle/>
        <a:p>
          <a:endParaRPr lang="en-US"/>
        </a:p>
      </dgm:t>
    </dgm:pt>
    <dgm:pt modelId="{BC20FF07-CA19-4CE4-8139-23DD10395604}" type="sibTrans" cxnId="{5ADDDE13-B37B-4FCD-ACF2-CC3CBA075D89}">
      <dgm:prSet/>
      <dgm:spPr/>
      <dgm:t>
        <a:bodyPr/>
        <a:lstStyle/>
        <a:p>
          <a:endParaRPr lang="en-US"/>
        </a:p>
      </dgm:t>
    </dgm:pt>
    <dgm:pt modelId="{3146DCEC-6C37-481E-90A9-23639F855F5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IKU Kemendikbud</a:t>
          </a:r>
        </a:p>
        <a:p>
          <a:r>
            <a:rPr lang="en-US"/>
            <a:t>2021(2)</a:t>
          </a:r>
          <a:endParaRPr lang="en-US" dirty="0"/>
        </a:p>
      </dgm:t>
    </dgm:pt>
    <dgm:pt modelId="{43F28251-30BA-4FF8-8A96-AC88E029F991}" type="parTrans" cxnId="{8FFC7CCA-27AF-4DF4-8725-966D905FAE59}">
      <dgm:prSet/>
      <dgm:spPr/>
      <dgm:t>
        <a:bodyPr/>
        <a:lstStyle/>
        <a:p>
          <a:endParaRPr lang="en-US"/>
        </a:p>
      </dgm:t>
    </dgm:pt>
    <dgm:pt modelId="{F8C48A51-6758-4E00-ADBF-F26FF65F4BEF}" type="sibTrans" cxnId="{8FFC7CCA-27AF-4DF4-8725-966D905FAE59}">
      <dgm:prSet/>
      <dgm:spPr/>
      <dgm:t>
        <a:bodyPr/>
        <a:lstStyle/>
        <a:p>
          <a:endParaRPr lang="en-US"/>
        </a:p>
      </dgm:t>
    </dgm:pt>
    <dgm:pt modelId="{71C7E118-ED07-4281-8384-A7984B0BCAA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Renstra Pascasarjana</a:t>
          </a:r>
        </a:p>
        <a:p>
          <a:r>
            <a:rPr lang="en-US"/>
            <a:t>2020-2024*</a:t>
          </a:r>
        </a:p>
        <a:p>
          <a:r>
            <a:rPr lang="en-US"/>
            <a:t>(3)</a:t>
          </a:r>
          <a:endParaRPr lang="en-US" dirty="0"/>
        </a:p>
      </dgm:t>
    </dgm:pt>
    <dgm:pt modelId="{EF3820C8-3888-4DDE-8D7C-5B52D1447287}" type="parTrans" cxnId="{8DE3D6DD-40F2-45A7-9840-DE737FA27F2D}">
      <dgm:prSet/>
      <dgm:spPr/>
      <dgm:t>
        <a:bodyPr/>
        <a:lstStyle/>
        <a:p>
          <a:endParaRPr lang="en-US"/>
        </a:p>
      </dgm:t>
    </dgm:pt>
    <dgm:pt modelId="{D907DD4E-30B6-4ABA-8ABE-43D1BF7F20DB}" type="sibTrans" cxnId="{8DE3D6DD-40F2-45A7-9840-DE737FA27F2D}">
      <dgm:prSet/>
      <dgm:spPr/>
      <dgm:t>
        <a:bodyPr/>
        <a:lstStyle/>
        <a:p>
          <a:endParaRPr lang="en-US"/>
        </a:p>
      </dgm:t>
    </dgm:pt>
    <dgm:pt modelId="{2D90CF18-6816-49C6-8969-BB68539A1D7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Standar Akreditasi Nasional (4)</a:t>
          </a:r>
          <a:endParaRPr lang="en-US" dirty="0"/>
        </a:p>
      </dgm:t>
    </dgm:pt>
    <dgm:pt modelId="{383289A4-FB5F-4438-94B4-86C56DBBA089}" type="parTrans" cxnId="{BB16C3EC-A075-4B46-ABB2-9C717944DBFC}">
      <dgm:prSet/>
      <dgm:spPr/>
      <dgm:t>
        <a:bodyPr/>
        <a:lstStyle/>
        <a:p>
          <a:endParaRPr lang="en-US"/>
        </a:p>
      </dgm:t>
    </dgm:pt>
    <dgm:pt modelId="{6D962004-E3F5-4DC3-BFDD-E196A0AFE1AB}" type="sibTrans" cxnId="{BB16C3EC-A075-4B46-ABB2-9C717944DBFC}">
      <dgm:prSet/>
      <dgm:spPr/>
      <dgm:t>
        <a:bodyPr/>
        <a:lstStyle/>
        <a:p>
          <a:endParaRPr lang="en-US"/>
        </a:p>
      </dgm:t>
    </dgm:pt>
    <dgm:pt modelId="{8982DDA4-A813-4999-8A4D-506273EB7D52}" type="pres">
      <dgm:prSet presAssocID="{1A8B73BF-84AD-448C-9419-1BC7F0A390F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6389B3-5468-4ED0-95DC-76DA6BEF762C}" type="pres">
      <dgm:prSet presAssocID="{57AA8150-0819-4CCF-AEC0-0DD622999834}" presName="singleCycle" presStyleCnt="0"/>
      <dgm:spPr/>
    </dgm:pt>
    <dgm:pt modelId="{125C9A45-1563-4E49-8C42-967B4F786EA8}" type="pres">
      <dgm:prSet presAssocID="{57AA8150-0819-4CCF-AEC0-0DD622999834}" presName="singleCenter" presStyleLbl="node1" presStyleIdx="0" presStyleCnt="5" custScaleX="114257" custScaleY="124939" custLinFactNeighborX="503" custLinFactNeighborY="-42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A681F36-9BEF-479E-B00C-9453C37C18C9}" type="pres">
      <dgm:prSet presAssocID="{4354F832-930F-4977-BE2B-733B9AA78750}" presName="Name56" presStyleLbl="parChTrans1D2" presStyleIdx="0" presStyleCnt="4"/>
      <dgm:spPr/>
      <dgm:t>
        <a:bodyPr/>
        <a:lstStyle/>
        <a:p>
          <a:endParaRPr lang="en-US"/>
        </a:p>
      </dgm:t>
    </dgm:pt>
    <dgm:pt modelId="{B12E6AC4-AA3B-4E09-9D90-532588026445}" type="pres">
      <dgm:prSet presAssocID="{0D7D5C69-A765-4F93-BE16-AC3E3B5A5DDE}" presName="text0" presStyleLbl="node1" presStyleIdx="1" presStyleCnt="5" custScaleX="187624" custScaleY="150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F6153-37A9-4C15-8E3F-4AB6E73E9494}" type="pres">
      <dgm:prSet presAssocID="{43F28251-30BA-4FF8-8A96-AC88E029F991}" presName="Name56" presStyleLbl="parChTrans1D2" presStyleIdx="1" presStyleCnt="4"/>
      <dgm:spPr/>
      <dgm:t>
        <a:bodyPr/>
        <a:lstStyle/>
        <a:p>
          <a:endParaRPr lang="en-US"/>
        </a:p>
      </dgm:t>
    </dgm:pt>
    <dgm:pt modelId="{7E3FEC54-70FC-45FA-9476-3B2EA4B1E797}" type="pres">
      <dgm:prSet presAssocID="{3146DCEC-6C37-481E-90A9-23639F855F52}" presName="text0" presStyleLbl="node1" presStyleIdx="2" presStyleCnt="5" custScaleX="182979" custScaleY="145960" custRadScaleRad="142678" custRadScaleInc="40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01E37-F7DA-4277-B6B0-942B191948C9}" type="pres">
      <dgm:prSet presAssocID="{EF3820C8-3888-4DDE-8D7C-5B52D1447287}" presName="Name56" presStyleLbl="parChTrans1D2" presStyleIdx="2" presStyleCnt="4"/>
      <dgm:spPr/>
      <dgm:t>
        <a:bodyPr/>
        <a:lstStyle/>
        <a:p>
          <a:endParaRPr lang="en-US"/>
        </a:p>
      </dgm:t>
    </dgm:pt>
    <dgm:pt modelId="{42632DD9-11F6-42C9-B5F7-CCDD4835D7CE}" type="pres">
      <dgm:prSet presAssocID="{71C7E118-ED07-4281-8384-A7984B0BCAA9}" presName="text0" presStyleLbl="node1" presStyleIdx="3" presStyleCnt="5" custScaleX="188326" custScaleY="158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6A99E-7C83-42F5-AECE-44E8F43AAE68}" type="pres">
      <dgm:prSet presAssocID="{383289A4-FB5F-4438-94B4-86C56DBBA089}" presName="Name56" presStyleLbl="parChTrans1D2" presStyleIdx="3" presStyleCnt="4"/>
      <dgm:spPr/>
      <dgm:t>
        <a:bodyPr/>
        <a:lstStyle/>
        <a:p>
          <a:endParaRPr lang="en-US"/>
        </a:p>
      </dgm:t>
    </dgm:pt>
    <dgm:pt modelId="{1AEA457B-006D-4A75-B437-B02E39931A59}" type="pres">
      <dgm:prSet presAssocID="{2D90CF18-6816-49C6-8969-BB68539A1D7C}" presName="text0" presStyleLbl="node1" presStyleIdx="4" presStyleCnt="5" custScaleX="160488" custScaleY="130564" custRadScaleRad="136292" custRadScaleInc="-42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3D6DD-40F2-45A7-9840-DE737FA27F2D}" srcId="{57AA8150-0819-4CCF-AEC0-0DD622999834}" destId="{71C7E118-ED07-4281-8384-A7984B0BCAA9}" srcOrd="2" destOrd="0" parTransId="{EF3820C8-3888-4DDE-8D7C-5B52D1447287}" sibTransId="{D907DD4E-30B6-4ABA-8ABE-43D1BF7F20DB}"/>
    <dgm:cxn modelId="{6F8FA22A-E833-4323-B350-8688687E62AA}" type="presOf" srcId="{57AA8150-0819-4CCF-AEC0-0DD622999834}" destId="{125C9A45-1563-4E49-8C42-967B4F786EA8}" srcOrd="0" destOrd="0" presId="urn:microsoft.com/office/officeart/2008/layout/RadialCluster"/>
    <dgm:cxn modelId="{99B1D17F-DECB-4FCE-8B22-1E19C0CFF5FA}" type="presOf" srcId="{0D7D5C69-A765-4F93-BE16-AC3E3B5A5DDE}" destId="{B12E6AC4-AA3B-4E09-9D90-532588026445}" srcOrd="0" destOrd="0" presId="urn:microsoft.com/office/officeart/2008/layout/RadialCluster"/>
    <dgm:cxn modelId="{0385A003-7F7E-4042-814D-42063CF7B586}" type="presOf" srcId="{1A8B73BF-84AD-448C-9419-1BC7F0A390F8}" destId="{8982DDA4-A813-4999-8A4D-506273EB7D52}" srcOrd="0" destOrd="0" presId="urn:microsoft.com/office/officeart/2008/layout/RadialCluster"/>
    <dgm:cxn modelId="{75D296CA-F49A-451D-B882-A01D9D167005}" srcId="{1A8B73BF-84AD-448C-9419-1BC7F0A390F8}" destId="{57AA8150-0819-4CCF-AEC0-0DD622999834}" srcOrd="0" destOrd="0" parTransId="{E1BC13E6-85D6-4A34-987D-BCF28D8BBC6E}" sibTransId="{FC5A0E69-9237-4D00-A568-E42258D59091}"/>
    <dgm:cxn modelId="{81D811B8-9A7E-4FE9-BAFC-B3A8652B1EE0}" type="presOf" srcId="{43F28251-30BA-4FF8-8A96-AC88E029F991}" destId="{FA9F6153-37A9-4C15-8E3F-4AB6E73E9494}" srcOrd="0" destOrd="0" presId="urn:microsoft.com/office/officeart/2008/layout/RadialCluster"/>
    <dgm:cxn modelId="{02299E6E-C4E3-48EB-823D-6EA9764F69A1}" type="presOf" srcId="{71C7E118-ED07-4281-8384-A7984B0BCAA9}" destId="{42632DD9-11F6-42C9-B5F7-CCDD4835D7CE}" srcOrd="0" destOrd="0" presId="urn:microsoft.com/office/officeart/2008/layout/RadialCluster"/>
    <dgm:cxn modelId="{BB16C3EC-A075-4B46-ABB2-9C717944DBFC}" srcId="{57AA8150-0819-4CCF-AEC0-0DD622999834}" destId="{2D90CF18-6816-49C6-8969-BB68539A1D7C}" srcOrd="3" destOrd="0" parTransId="{383289A4-FB5F-4438-94B4-86C56DBBA089}" sibTransId="{6D962004-E3F5-4DC3-BFDD-E196A0AFE1AB}"/>
    <dgm:cxn modelId="{C47B3434-36E6-4D93-841D-33419BC5025C}" type="presOf" srcId="{383289A4-FB5F-4438-94B4-86C56DBBA089}" destId="{2C06A99E-7C83-42F5-AECE-44E8F43AAE68}" srcOrd="0" destOrd="0" presId="urn:microsoft.com/office/officeart/2008/layout/RadialCluster"/>
    <dgm:cxn modelId="{3FA2AD14-1B13-4AF7-8F8C-A6C935FE3DBF}" type="presOf" srcId="{4354F832-930F-4977-BE2B-733B9AA78750}" destId="{8A681F36-9BEF-479E-B00C-9453C37C18C9}" srcOrd="0" destOrd="0" presId="urn:microsoft.com/office/officeart/2008/layout/RadialCluster"/>
    <dgm:cxn modelId="{8FFC7CCA-27AF-4DF4-8725-966D905FAE59}" srcId="{57AA8150-0819-4CCF-AEC0-0DD622999834}" destId="{3146DCEC-6C37-481E-90A9-23639F855F52}" srcOrd="1" destOrd="0" parTransId="{43F28251-30BA-4FF8-8A96-AC88E029F991}" sibTransId="{F8C48A51-6758-4E00-ADBF-F26FF65F4BEF}"/>
    <dgm:cxn modelId="{E5DE28C7-0111-4F9B-A847-D6D787BB03BF}" type="presOf" srcId="{EF3820C8-3888-4DDE-8D7C-5B52D1447287}" destId="{10801E37-F7DA-4277-B6B0-942B191948C9}" srcOrd="0" destOrd="0" presId="urn:microsoft.com/office/officeart/2008/layout/RadialCluster"/>
    <dgm:cxn modelId="{730CF13B-385E-4D0B-AB97-0C8EA2FE455B}" type="presOf" srcId="{3146DCEC-6C37-481E-90A9-23639F855F52}" destId="{7E3FEC54-70FC-45FA-9476-3B2EA4B1E797}" srcOrd="0" destOrd="0" presId="urn:microsoft.com/office/officeart/2008/layout/RadialCluster"/>
    <dgm:cxn modelId="{5ADDDE13-B37B-4FCD-ACF2-CC3CBA075D89}" srcId="{57AA8150-0819-4CCF-AEC0-0DD622999834}" destId="{0D7D5C69-A765-4F93-BE16-AC3E3B5A5DDE}" srcOrd="0" destOrd="0" parTransId="{4354F832-930F-4977-BE2B-733B9AA78750}" sibTransId="{BC20FF07-CA19-4CE4-8139-23DD10395604}"/>
    <dgm:cxn modelId="{8DEE3CFB-2F81-4F3A-92AA-E1DE22A8E32C}" type="presOf" srcId="{2D90CF18-6816-49C6-8969-BB68539A1D7C}" destId="{1AEA457B-006D-4A75-B437-B02E39931A59}" srcOrd="0" destOrd="0" presId="urn:microsoft.com/office/officeart/2008/layout/RadialCluster"/>
    <dgm:cxn modelId="{C4C3BA97-A704-4B3A-A7C1-64F53C77EBF7}" type="presParOf" srcId="{8982DDA4-A813-4999-8A4D-506273EB7D52}" destId="{496389B3-5468-4ED0-95DC-76DA6BEF762C}" srcOrd="0" destOrd="0" presId="urn:microsoft.com/office/officeart/2008/layout/RadialCluster"/>
    <dgm:cxn modelId="{6F9B1EFA-66CF-449A-A535-00BA2C119158}" type="presParOf" srcId="{496389B3-5468-4ED0-95DC-76DA6BEF762C}" destId="{125C9A45-1563-4E49-8C42-967B4F786EA8}" srcOrd="0" destOrd="0" presId="urn:microsoft.com/office/officeart/2008/layout/RadialCluster"/>
    <dgm:cxn modelId="{21394C05-D4A5-4CD6-835A-649629F3015B}" type="presParOf" srcId="{496389B3-5468-4ED0-95DC-76DA6BEF762C}" destId="{8A681F36-9BEF-479E-B00C-9453C37C18C9}" srcOrd="1" destOrd="0" presId="urn:microsoft.com/office/officeart/2008/layout/RadialCluster"/>
    <dgm:cxn modelId="{2F6228BC-A670-43EE-8DBD-974F72A4796B}" type="presParOf" srcId="{496389B3-5468-4ED0-95DC-76DA6BEF762C}" destId="{B12E6AC4-AA3B-4E09-9D90-532588026445}" srcOrd="2" destOrd="0" presId="urn:microsoft.com/office/officeart/2008/layout/RadialCluster"/>
    <dgm:cxn modelId="{EECA3E56-8DEA-49EF-82C1-C04F5C460237}" type="presParOf" srcId="{496389B3-5468-4ED0-95DC-76DA6BEF762C}" destId="{FA9F6153-37A9-4C15-8E3F-4AB6E73E9494}" srcOrd="3" destOrd="0" presId="urn:microsoft.com/office/officeart/2008/layout/RadialCluster"/>
    <dgm:cxn modelId="{444FF7DA-6D57-4D13-95EC-E8446346B05E}" type="presParOf" srcId="{496389B3-5468-4ED0-95DC-76DA6BEF762C}" destId="{7E3FEC54-70FC-45FA-9476-3B2EA4B1E797}" srcOrd="4" destOrd="0" presId="urn:microsoft.com/office/officeart/2008/layout/RadialCluster"/>
    <dgm:cxn modelId="{4A9422F8-42ED-491D-82C0-7426F0D009BC}" type="presParOf" srcId="{496389B3-5468-4ED0-95DC-76DA6BEF762C}" destId="{10801E37-F7DA-4277-B6B0-942B191948C9}" srcOrd="5" destOrd="0" presId="urn:microsoft.com/office/officeart/2008/layout/RadialCluster"/>
    <dgm:cxn modelId="{68A54435-566C-4812-A283-2C1E4D036B54}" type="presParOf" srcId="{496389B3-5468-4ED0-95DC-76DA6BEF762C}" destId="{42632DD9-11F6-42C9-B5F7-CCDD4835D7CE}" srcOrd="6" destOrd="0" presId="urn:microsoft.com/office/officeart/2008/layout/RadialCluster"/>
    <dgm:cxn modelId="{3F450132-4829-4AC5-BB20-57D40AC5F345}" type="presParOf" srcId="{496389B3-5468-4ED0-95DC-76DA6BEF762C}" destId="{2C06A99E-7C83-42F5-AECE-44E8F43AAE68}" srcOrd="7" destOrd="0" presId="urn:microsoft.com/office/officeart/2008/layout/RadialCluster"/>
    <dgm:cxn modelId="{E0AB567C-EB7C-4787-99C8-65F0349060F0}" type="presParOf" srcId="{496389B3-5468-4ED0-95DC-76DA6BEF762C}" destId="{1AEA457B-006D-4A75-B437-B02E39931A5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8F4F-3044-464C-801F-E5622F44F7F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68700-F684-4548-BF64-5CBD2A0B2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8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56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8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2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1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9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6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91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53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66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15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8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6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68700-F684-4548-BF64-5CBD2A0B23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0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4C7BF69-FFB5-4B19-8738-CC68BCEC41E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658D31-6F9A-4B06-A71F-BE97ADEE3ADC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8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43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285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14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4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66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658D31-6F9A-4B06-A71F-BE97ADEE3AD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2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378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843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C7BF69-FFB5-4B19-8738-CC68BCEC41EC}" type="datetimeFigureOut">
              <a:rPr lang="en-US" smtClean="0">
                <a:solidFill>
                  <a:srgbClr val="775F55"/>
                </a:solidFill>
              </a:rPr>
              <a:pPr/>
              <a:t>10/21/2020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658D31-6F9A-4B06-A71F-BE97ADEE3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7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20.jpe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png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C31789-7205-4747-BDF5-0ED49C5E5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16"/>
            <a:ext cx="9144000" cy="6688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828A21-D369-4D33-95FC-342BB4048D8E}"/>
              </a:ext>
            </a:extLst>
          </p:cNvPr>
          <p:cNvSpPr txBox="1"/>
          <p:nvPr/>
        </p:nvSpPr>
        <p:spPr>
          <a:xfrm>
            <a:off x="3046617" y="762000"/>
            <a:ext cx="57912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dirty="0">
                <a:solidFill>
                  <a:srgbClr val="D2612E"/>
                </a:solidFill>
              </a:rPr>
              <a:t>PROGRAM KERJA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B897C9-FBF3-4E8E-97C8-0F7D2DA75654}"/>
              </a:ext>
            </a:extLst>
          </p:cNvPr>
          <p:cNvSpPr txBox="1"/>
          <p:nvPr/>
        </p:nvSpPr>
        <p:spPr>
          <a:xfrm>
            <a:off x="3124200" y="1376939"/>
            <a:ext cx="558338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B0F0"/>
                </a:solidFill>
              </a:rPr>
              <a:t>PROGRAM PASCASARAJANA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A4D64-0A50-4A1A-A227-ACC896AD1DC9}"/>
              </a:ext>
            </a:extLst>
          </p:cNvPr>
          <p:cNvSpPr txBox="1"/>
          <p:nvPr/>
        </p:nvSpPr>
        <p:spPr>
          <a:xfrm>
            <a:off x="3320932" y="1879431"/>
            <a:ext cx="5356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(Multi </a:t>
            </a:r>
            <a:r>
              <a:rPr lang="en-US" sz="2800" dirty="0" err="1">
                <a:solidFill>
                  <a:srgbClr val="00B0F0"/>
                </a:solidFill>
              </a:rPr>
              <a:t>Disiplin</a:t>
            </a:r>
            <a:r>
              <a:rPr lang="en-US" sz="28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7721D0-4F6D-4A02-9EE2-22C646B7E1BF}"/>
              </a:ext>
            </a:extLst>
          </p:cNvPr>
          <p:cNvSpPr txBox="1"/>
          <p:nvPr/>
        </p:nvSpPr>
        <p:spPr>
          <a:xfrm>
            <a:off x="1219200" y="2601000"/>
            <a:ext cx="7259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Pemaparan dalam Raker  Universitas Andalas</a:t>
            </a:r>
          </a:p>
          <a:p>
            <a:pPr algn="r"/>
            <a:r>
              <a:rPr lang="sv-SE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– 23 Oktober 2020</a:t>
            </a:r>
            <a:endParaRPr lang="en-US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7D55B9-52D5-4479-A8EE-958412B00231}"/>
              </a:ext>
            </a:extLst>
          </p:cNvPr>
          <p:cNvSpPr/>
          <p:nvPr/>
        </p:nvSpPr>
        <p:spPr>
          <a:xfrm>
            <a:off x="2895600" y="4175591"/>
            <a:ext cx="5403270" cy="85360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1E5CCF-FFFF-412F-BA33-B5194A047343}"/>
              </a:ext>
            </a:extLst>
          </p:cNvPr>
          <p:cNvSpPr txBox="1"/>
          <p:nvPr/>
        </p:nvSpPr>
        <p:spPr>
          <a:xfrm>
            <a:off x="4442459" y="3599569"/>
            <a:ext cx="3818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Oleh: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45B8AE-0FFC-4D02-BC0C-C4798D4EB71E}"/>
              </a:ext>
            </a:extLst>
          </p:cNvPr>
          <p:cNvSpPr txBox="1"/>
          <p:nvPr/>
        </p:nvSpPr>
        <p:spPr>
          <a:xfrm>
            <a:off x="2781992" y="4210840"/>
            <a:ext cx="5455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Dr.rer.soz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Nursyirwan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Effendi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B1C0D3-B891-44FA-BB24-F7FA1E4C2924}"/>
              </a:ext>
            </a:extLst>
          </p:cNvPr>
          <p:cNvSpPr txBox="1"/>
          <p:nvPr/>
        </p:nvSpPr>
        <p:spPr>
          <a:xfrm>
            <a:off x="3505200" y="4602395"/>
            <a:ext cx="4732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Direktur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Program Pascasarjana </a:t>
            </a:r>
          </a:p>
        </p:txBody>
      </p:sp>
    </p:spTree>
    <p:extLst>
      <p:ext uri="{BB962C8B-B14F-4D97-AF65-F5344CB8AC3E}">
        <p14:creationId xmlns:p14="http://schemas.microsoft.com/office/powerpoint/2010/main" val="195395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9F3148C-DA7B-46B8-95AA-CA4D0B15D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3" y="1531645"/>
            <a:ext cx="3984394" cy="47456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991B644-FB65-4459-8BAE-67798AFA254F}"/>
              </a:ext>
            </a:extLst>
          </p:cNvPr>
          <p:cNvSpPr txBox="1">
            <a:spLocks/>
          </p:cNvSpPr>
          <p:nvPr/>
        </p:nvSpPr>
        <p:spPr>
          <a:xfrm>
            <a:off x="361950" y="1792992"/>
            <a:ext cx="84201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"/>
            </a:pPr>
            <a:r>
              <a:rPr lang="en-US" sz="2000" dirty="0">
                <a:solidFill>
                  <a:srgbClr val="002060"/>
                </a:solidFill>
              </a:rPr>
              <a:t>Program </a:t>
            </a:r>
            <a:r>
              <a:rPr lang="en-US" sz="2000" dirty="0" err="1">
                <a:solidFill>
                  <a:srgbClr val="002060"/>
                </a:solidFill>
              </a:rPr>
              <a:t>Peningkatan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Kualitas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aktivitas</a:t>
            </a:r>
            <a:r>
              <a:rPr lang="en-US" sz="2000" dirty="0">
                <a:solidFill>
                  <a:srgbClr val="002060"/>
                </a:solidFill>
              </a:rPr>
              <a:t> PBM dan </a:t>
            </a:r>
            <a:r>
              <a:rPr lang="en-US" sz="2000" dirty="0" err="1">
                <a:solidFill>
                  <a:srgbClr val="002060"/>
                </a:solidFill>
              </a:rPr>
              <a:t>sarana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ruang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kuliah</a:t>
            </a:r>
            <a:r>
              <a:rPr lang="en-US" sz="2000" dirty="0">
                <a:solidFill>
                  <a:srgbClr val="002060"/>
                </a:solidFill>
              </a:rPr>
              <a:t> yang </a:t>
            </a:r>
            <a:r>
              <a:rPr lang="en-US" sz="2000" dirty="0" err="1">
                <a:solidFill>
                  <a:srgbClr val="002060"/>
                </a:solidFill>
              </a:rPr>
              <a:t>berkualitas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398463" indent="-398463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"/>
            </a:pPr>
            <a:r>
              <a:rPr lang="en-US" sz="2000" dirty="0">
                <a:solidFill>
                  <a:srgbClr val="002060"/>
                </a:solidFill>
              </a:rPr>
              <a:t>Program </a:t>
            </a:r>
            <a:r>
              <a:rPr lang="en-US" sz="2000" dirty="0" err="1">
                <a:solidFill>
                  <a:srgbClr val="002060"/>
                </a:solidFill>
              </a:rPr>
              <a:t>Penelitian</a:t>
            </a:r>
            <a:r>
              <a:rPr lang="en-US" sz="2000" dirty="0">
                <a:solidFill>
                  <a:srgbClr val="002060"/>
                </a:solidFill>
              </a:rPr>
              <a:t> dan </a:t>
            </a:r>
            <a:r>
              <a:rPr lang="en-US" sz="2000" dirty="0" err="1">
                <a:solidFill>
                  <a:srgbClr val="002060"/>
                </a:solidFill>
              </a:rPr>
              <a:t>Pengabdian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kepada</a:t>
            </a:r>
            <a:r>
              <a:rPr lang="en-US" sz="2000" dirty="0">
                <a:solidFill>
                  <a:srgbClr val="002060"/>
                </a:solidFill>
              </a:rPr>
              <a:t> Masyarakat </a:t>
            </a:r>
            <a:r>
              <a:rPr lang="en-US" sz="2000" dirty="0" err="1">
                <a:solidFill>
                  <a:srgbClr val="002060"/>
                </a:solidFill>
              </a:rPr>
              <a:t>Multidisiplin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berbasis</a:t>
            </a:r>
            <a:r>
              <a:rPr lang="en-US" sz="2000" dirty="0">
                <a:solidFill>
                  <a:srgbClr val="002060"/>
                </a:solidFill>
              </a:rPr>
              <a:t> partnership.</a:t>
            </a:r>
          </a:p>
          <a:p>
            <a:pPr marL="398463" indent="-398463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"/>
            </a:pPr>
            <a:r>
              <a:rPr lang="en-US" sz="2000" dirty="0">
                <a:solidFill>
                  <a:srgbClr val="002060"/>
                </a:solidFill>
              </a:rPr>
              <a:t>Program </a:t>
            </a:r>
            <a:r>
              <a:rPr lang="en-US" sz="2000" dirty="0" err="1">
                <a:solidFill>
                  <a:srgbClr val="002060"/>
                </a:solidFill>
              </a:rPr>
              <a:t>Internasionalisasi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Aktivitas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Akademik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berbasis</a:t>
            </a:r>
            <a:r>
              <a:rPr lang="en-US" sz="2000" dirty="0">
                <a:solidFill>
                  <a:srgbClr val="002060"/>
                </a:solidFill>
              </a:rPr>
              <a:t> Prodi.</a:t>
            </a:r>
          </a:p>
          <a:p>
            <a:pPr marL="398463" indent="-398463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"/>
            </a:pPr>
            <a:r>
              <a:rPr lang="en-US" sz="2000" dirty="0" err="1">
                <a:solidFill>
                  <a:srgbClr val="002060"/>
                </a:solidFill>
              </a:rPr>
              <a:t>Pembentukan</a:t>
            </a:r>
            <a:r>
              <a:rPr lang="en-US" sz="2000" dirty="0">
                <a:solidFill>
                  <a:srgbClr val="002060"/>
                </a:solidFill>
              </a:rPr>
              <a:t> Prodi </a:t>
            </a:r>
            <a:r>
              <a:rPr lang="en-US" sz="2000" dirty="0" err="1">
                <a:solidFill>
                  <a:srgbClr val="002060"/>
                </a:solidFill>
              </a:rPr>
              <a:t>baru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berbasis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multidisiplin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398463" indent="-398463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"/>
            </a:pPr>
            <a:r>
              <a:rPr lang="en-US" sz="2000" dirty="0" err="1">
                <a:solidFill>
                  <a:srgbClr val="002060"/>
                </a:solidFill>
              </a:rPr>
              <a:t>Pengembangan</a:t>
            </a:r>
            <a:r>
              <a:rPr lang="en-US" sz="2000" dirty="0">
                <a:solidFill>
                  <a:srgbClr val="002060"/>
                </a:solidFill>
              </a:rPr>
              <a:t> dan </a:t>
            </a:r>
            <a:r>
              <a:rPr lang="en-US" sz="2000" dirty="0" err="1">
                <a:solidFill>
                  <a:srgbClr val="002060"/>
                </a:solidFill>
              </a:rPr>
              <a:t>Penguatan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hilirisasi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Penelitian</a:t>
            </a:r>
            <a:r>
              <a:rPr lang="en-US" sz="2000" dirty="0">
                <a:solidFill>
                  <a:srgbClr val="002060"/>
                </a:solidFill>
              </a:rPr>
              <a:t> dan </a:t>
            </a:r>
            <a:r>
              <a:rPr lang="en-US" sz="2000" dirty="0" err="1">
                <a:solidFill>
                  <a:srgbClr val="002060"/>
                </a:solidFill>
              </a:rPr>
              <a:t>Pengabdian</a:t>
            </a:r>
            <a:r>
              <a:rPr lang="en-US" sz="2000" dirty="0">
                <a:solidFill>
                  <a:srgbClr val="002060"/>
                </a:solidFill>
              </a:rPr>
              <a:t> pada Masyarakat </a:t>
            </a:r>
            <a:r>
              <a:rPr lang="en-US" sz="2000" dirty="0" err="1">
                <a:solidFill>
                  <a:srgbClr val="002060"/>
                </a:solidFill>
              </a:rPr>
              <a:t>bersifat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multidisiplin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398463" indent="-398463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"/>
            </a:pPr>
            <a:r>
              <a:rPr lang="en-US" sz="2000" dirty="0" err="1">
                <a:solidFill>
                  <a:srgbClr val="002060"/>
                </a:solidFill>
              </a:rPr>
              <a:t>Penguatan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Tatakelola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Akademik</a:t>
            </a:r>
            <a:r>
              <a:rPr lang="en-US" sz="2000" dirty="0">
                <a:solidFill>
                  <a:srgbClr val="002060"/>
                </a:solidFill>
              </a:rPr>
              <a:t> dan </a:t>
            </a:r>
            <a:r>
              <a:rPr lang="en-US" sz="2000" dirty="0" err="1">
                <a:solidFill>
                  <a:srgbClr val="002060"/>
                </a:solidFill>
              </a:rPr>
              <a:t>Administrasi</a:t>
            </a:r>
            <a:r>
              <a:rPr lang="en-US" sz="2000" dirty="0">
                <a:solidFill>
                  <a:srgbClr val="002060"/>
                </a:solidFill>
              </a:rPr>
              <a:t> Pascasarjana </a:t>
            </a:r>
            <a:r>
              <a:rPr lang="en-US" sz="2000" dirty="0" err="1">
                <a:solidFill>
                  <a:srgbClr val="002060"/>
                </a:solidFill>
              </a:rPr>
              <a:t>berbasis</a:t>
            </a:r>
            <a:r>
              <a:rPr lang="en-US" sz="2000" dirty="0">
                <a:solidFill>
                  <a:srgbClr val="002060"/>
                </a:solidFill>
              </a:rPr>
              <a:t> full ICT </a:t>
            </a:r>
          </a:p>
          <a:p>
            <a:pPr marL="398463" indent="-398463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"/>
            </a:pPr>
            <a:r>
              <a:rPr lang="en-US" sz="2000" dirty="0" err="1">
                <a:solidFill>
                  <a:srgbClr val="002060"/>
                </a:solidFill>
              </a:rPr>
              <a:t>Peningkatan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Kualitas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keahlian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Tendik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398463" indent="-398463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"/>
            </a:pPr>
            <a:r>
              <a:rPr lang="en-US" sz="2000" dirty="0" err="1">
                <a:solidFill>
                  <a:srgbClr val="002060"/>
                </a:solidFill>
              </a:rPr>
              <a:t>Peningkatan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frekuensi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Atmosfer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Akademik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berskala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nasional</a:t>
            </a:r>
            <a:r>
              <a:rPr lang="en-US" sz="2000" dirty="0">
                <a:solidFill>
                  <a:srgbClr val="002060"/>
                </a:solidFill>
              </a:rPr>
              <a:t> dan </a:t>
            </a:r>
            <a:r>
              <a:rPr lang="en-US" sz="2000" dirty="0" err="1">
                <a:solidFill>
                  <a:srgbClr val="002060"/>
                </a:solidFill>
              </a:rPr>
              <a:t>Internasional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398463" indent="-398463">
              <a:spcBef>
                <a:spcPts val="5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"/>
            </a:pP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717204B-7199-4370-A640-43E8F1F125AE}"/>
              </a:ext>
            </a:extLst>
          </p:cNvPr>
          <p:cNvGrpSpPr/>
          <p:nvPr/>
        </p:nvGrpSpPr>
        <p:grpSpPr>
          <a:xfrm flipH="1">
            <a:off x="13854" y="6288791"/>
            <a:ext cx="1586346" cy="598303"/>
            <a:chOff x="6400800" y="6157706"/>
            <a:chExt cx="2725615" cy="685800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xmlns="" id="{30265883-4AAA-4298-A24C-7906343B9F40}"/>
                </a:ext>
              </a:extLst>
            </p:cNvPr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xmlns="" id="{C8565BD3-A069-426A-894F-A6A18AA92ED6}"/>
                </a:ext>
              </a:extLst>
            </p:cNvPr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61CFBAA-B706-4BCB-BBA2-D64581027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D8415F6-A0B2-45B0-8D6B-6249F685FB63}"/>
              </a:ext>
            </a:extLst>
          </p:cNvPr>
          <p:cNvSpPr/>
          <p:nvPr/>
        </p:nvSpPr>
        <p:spPr>
          <a:xfrm>
            <a:off x="-11084" y="765822"/>
            <a:ext cx="8420100" cy="5395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2B75EE1-BE99-4B68-BA42-868C7D1BE95D}"/>
              </a:ext>
            </a:extLst>
          </p:cNvPr>
          <p:cNvSpPr txBox="1">
            <a:spLocks/>
          </p:cNvSpPr>
          <p:nvPr/>
        </p:nvSpPr>
        <p:spPr>
          <a:xfrm>
            <a:off x="1461936" y="765823"/>
            <a:ext cx="7529664" cy="8320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solidFill>
                  <a:schemeClr val="tx1"/>
                </a:solidFill>
              </a:rPr>
              <a:t>Skala </a:t>
            </a:r>
            <a:r>
              <a:rPr lang="en-US" sz="2700" b="1" dirty="0" err="1">
                <a:solidFill>
                  <a:schemeClr val="tx1"/>
                </a:solidFill>
              </a:rPr>
              <a:t>Prioritas</a:t>
            </a:r>
            <a:r>
              <a:rPr lang="en-US" sz="2700" b="1" dirty="0">
                <a:solidFill>
                  <a:schemeClr val="tx1"/>
                </a:solidFill>
              </a:rPr>
              <a:t> Program </a:t>
            </a:r>
            <a:r>
              <a:rPr lang="en-US" sz="2700" b="1" dirty="0" err="1">
                <a:solidFill>
                  <a:schemeClr val="tx1"/>
                </a:solidFill>
              </a:rPr>
              <a:t>Jangka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Pendek</a:t>
            </a:r>
            <a:r>
              <a:rPr lang="en-US" sz="2700" b="1" dirty="0">
                <a:solidFill>
                  <a:schemeClr val="tx1"/>
                </a:solidFill>
              </a:rPr>
              <a:t> (2021)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69DBFF-8D12-4A70-A7D9-078BF748D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681"/>
            <a:ext cx="1146052" cy="14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16" y="1691273"/>
            <a:ext cx="4310647" cy="513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0673"/>
            <a:ext cx="9144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129335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09F099E-7A6B-4333-853E-3E82A516CD95}"/>
              </a:ext>
            </a:extLst>
          </p:cNvPr>
          <p:cNvSpPr txBox="1">
            <a:spLocks/>
          </p:cNvSpPr>
          <p:nvPr/>
        </p:nvSpPr>
        <p:spPr>
          <a:xfrm>
            <a:off x="1326161" y="580454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Kondisi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Eksisting</a:t>
            </a:r>
            <a:r>
              <a:rPr lang="en-US" dirty="0">
                <a:solidFill>
                  <a:schemeClr val="tx1"/>
                </a:solidFill>
              </a:rPr>
              <a:t> Pascasarjana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EDCBDBE-CC63-4F08-8DB4-F1EDE5862C3E}"/>
              </a:ext>
            </a:extLst>
          </p:cNvPr>
          <p:cNvSpPr txBox="1">
            <a:spLocks/>
          </p:cNvSpPr>
          <p:nvPr/>
        </p:nvSpPr>
        <p:spPr>
          <a:xfrm>
            <a:off x="667363" y="1691273"/>
            <a:ext cx="8440615" cy="4495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err="1"/>
              <a:t>Pagu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2020 : Rp. 2.280.950.000,-</a:t>
            </a:r>
          </a:p>
          <a:p>
            <a:pPr marL="747713" lvl="1" indent="-273050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BOPTN 	: Rp. 297.403.200,-</a:t>
            </a:r>
          </a:p>
          <a:p>
            <a:pPr marL="747713" lvl="1" indent="-273050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PNBP	: Rp. 1.983.546.800,-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/>
              <a:t>S2: 6 Prodi ; S3: 1 Prodi; 1 Prodi </a:t>
            </a:r>
            <a:r>
              <a:rPr lang="en-US" sz="2400" dirty="0" err="1"/>
              <a:t>Profesi</a:t>
            </a:r>
            <a:endParaRPr lang="en-US" sz="2400" dirty="0"/>
          </a:p>
          <a:p>
            <a:pPr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/>
              <a:t>2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berbahasa</a:t>
            </a:r>
            <a:r>
              <a:rPr lang="en-US" sz="2400" dirty="0"/>
              <a:t> </a:t>
            </a:r>
            <a:r>
              <a:rPr lang="en-US" sz="2400" dirty="0" err="1"/>
              <a:t>Inggris</a:t>
            </a:r>
            <a:r>
              <a:rPr lang="en-US" sz="2400" dirty="0"/>
              <a:t>: 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International Journal of Agricultural Sciences (ISSN online 2598-1145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Journal of Sustainability Science and Development (</a:t>
            </a:r>
            <a:r>
              <a:rPr lang="en-US" sz="2400" dirty="0" err="1"/>
              <a:t>sedang</a:t>
            </a:r>
            <a:r>
              <a:rPr lang="en-US" sz="2400" dirty="0"/>
              <a:t> proses)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Prodi 79 orang, </a:t>
            </a:r>
            <a:r>
              <a:rPr lang="en-US" sz="2400" dirty="0" err="1"/>
              <a:t>komposisi</a:t>
            </a:r>
            <a:endParaRPr lang="en-US" sz="2400" dirty="0"/>
          </a:p>
          <a:p>
            <a:pPr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/>
              <a:t>Profesor</a:t>
            </a:r>
            <a:r>
              <a:rPr lang="en-US" sz="2400" dirty="0"/>
              <a:t>: 22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/>
              <a:t>Doktor</a:t>
            </a:r>
            <a:r>
              <a:rPr lang="en-US" sz="2400" dirty="0"/>
              <a:t> : 57</a:t>
            </a:r>
          </a:p>
          <a:p>
            <a:pPr marL="0" lvl="1" indent="0">
              <a:buFont typeface="Wingdings 2"/>
              <a:buNone/>
            </a:pPr>
            <a:endParaRPr lang="en-US" sz="2500" dirty="0"/>
          </a:p>
          <a:p>
            <a:pPr marL="365760" lvl="1" indent="0">
              <a:buFont typeface="Wingdings 2"/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9450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0673"/>
            <a:ext cx="70866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129335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85422BF-8981-43E5-8C81-C2DF9499327A}"/>
              </a:ext>
            </a:extLst>
          </p:cNvPr>
          <p:cNvSpPr txBox="1">
            <a:spLocks/>
          </p:cNvSpPr>
          <p:nvPr/>
        </p:nvSpPr>
        <p:spPr>
          <a:xfrm>
            <a:off x="1495188" y="640564"/>
            <a:ext cx="5362812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tx1"/>
                </a:solidFill>
              </a:rPr>
              <a:t>Mahasiswa</a:t>
            </a:r>
            <a:r>
              <a:rPr lang="en-US" sz="3600" dirty="0">
                <a:solidFill>
                  <a:schemeClr val="tx1"/>
                </a:solidFill>
              </a:rPr>
              <a:t> Pascasarjana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A35E176F-1737-418F-A881-CC04B312A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622905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6575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58" y="139704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0185"/>
            <a:ext cx="6469842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129335"/>
            <a:ext cx="973974" cy="12252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85422BF-8981-43E5-8C81-C2DF9499327A}"/>
              </a:ext>
            </a:extLst>
          </p:cNvPr>
          <p:cNvSpPr txBox="1">
            <a:spLocks/>
          </p:cNvSpPr>
          <p:nvPr/>
        </p:nvSpPr>
        <p:spPr>
          <a:xfrm>
            <a:off x="1484104" y="527864"/>
            <a:ext cx="5972412" cy="6446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Data Program </a:t>
            </a:r>
            <a:r>
              <a:rPr lang="en-US" sz="3000" dirty="0" err="1">
                <a:solidFill>
                  <a:schemeClr val="tx1"/>
                </a:solidFill>
              </a:rPr>
              <a:t>Studi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Tahun</a:t>
            </a:r>
            <a:r>
              <a:rPr lang="en-US" sz="3000" dirty="0">
                <a:solidFill>
                  <a:schemeClr val="tx1"/>
                </a:solidFill>
              </a:rPr>
              <a:t> 2020</a:t>
            </a:r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xmlns="" id="{1D4A2292-F196-4737-A3FF-686659D05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33849"/>
              </p:ext>
            </p:extLst>
          </p:nvPr>
        </p:nvGraphicFramePr>
        <p:xfrm>
          <a:off x="169026" y="1446461"/>
          <a:ext cx="8822574" cy="509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45574">
                  <a:extLst>
                    <a:ext uri="{9D8B030D-6E8A-4147-A177-3AD203B41FA5}">
                      <a16:colId xmlns:a16="http://schemas.microsoft.com/office/drawing/2014/main" xmlns="" val="422262197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67211255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49909928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7600814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91446386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696810945"/>
                    </a:ext>
                  </a:extLst>
                </a:gridCol>
              </a:tblGrid>
              <a:tr h="507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Julah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Lulusn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Mahasisa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Terdaftar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Publiksi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Mahasiswa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Akreditasi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Tanggal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Akreditasi</a:t>
                      </a:r>
                      <a:endParaRPr lang="en-US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472090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/>
                        <a:t>S2 Pembangunan Wilayah dan </a:t>
                      </a:r>
                      <a:r>
                        <a:rPr lang="en-US" sz="1700" dirty="0" err="1"/>
                        <a:t>Pedesaan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610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7-10-2020 S.D 7-10-2025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86264067"/>
                  </a:ext>
                </a:extLst>
              </a:tr>
              <a:tr h="341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/>
                        <a:t>S2 </a:t>
                      </a:r>
                      <a:r>
                        <a:rPr lang="en-US" sz="1700" dirty="0" err="1"/>
                        <a:t>Ilmu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Lingkungan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5-5-2020 S.D 5-5-2025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0497641"/>
                  </a:ext>
                </a:extLst>
              </a:tr>
              <a:tr h="290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/>
                        <a:t>S2 PSDA/ INRM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5-5-2020 S.D 5-5-2025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1778890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/>
                        <a:t>S2 Pembangunan </a:t>
                      </a:r>
                      <a:r>
                        <a:rPr lang="en-US" sz="1700" dirty="0" err="1"/>
                        <a:t>Perumahan</a:t>
                      </a:r>
                      <a:r>
                        <a:rPr lang="en-US" sz="1700" dirty="0"/>
                        <a:t> dan </a:t>
                      </a:r>
                      <a:r>
                        <a:rPr lang="en-US" sz="1700" dirty="0" err="1"/>
                        <a:t>Permukiman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3 - 1-2018 S.D 3 -1- 2023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89833473"/>
                  </a:ext>
                </a:extLst>
              </a:tr>
              <a:tr h="285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/>
                        <a:t>S2 </a:t>
                      </a:r>
                      <a:r>
                        <a:rPr lang="en-US" sz="1700" dirty="0" err="1"/>
                        <a:t>Bioteknologi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27-12-2017 S.D 27-12-2022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2094299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/>
                        <a:t>S2 </a:t>
                      </a:r>
                      <a:r>
                        <a:rPr lang="en-US" sz="1700" dirty="0" err="1"/>
                        <a:t>Ilmu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Penyuluhan</a:t>
                      </a:r>
                      <a:r>
                        <a:rPr lang="en-US" sz="1700" dirty="0"/>
                        <a:t> dan </a:t>
                      </a:r>
                      <a:r>
                        <a:rPr lang="en-US" sz="1700" dirty="0" err="1"/>
                        <a:t>Komunikasi</a:t>
                      </a:r>
                      <a:r>
                        <a:rPr lang="en-US" sz="1700" dirty="0"/>
                        <a:t> Pembangunan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29 – 3-2017 S.D 29 – 3 -2022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7599114"/>
                  </a:ext>
                </a:extLst>
              </a:tr>
              <a:tr h="204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/>
                        <a:t>S3 </a:t>
                      </a:r>
                      <a:r>
                        <a:rPr lang="en-US" sz="1700" dirty="0" err="1"/>
                        <a:t>Studi</a:t>
                      </a:r>
                      <a:r>
                        <a:rPr lang="en-US" sz="1700" dirty="0"/>
                        <a:t> Pembangunan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18-8-2020 S.D 18-8-2025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45275095"/>
                  </a:ext>
                </a:extLst>
              </a:tr>
              <a:tr h="507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err="1"/>
                        <a:t>Profesi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Insinyur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/>
                        <a:t>Proses </a:t>
                      </a:r>
                      <a:r>
                        <a:rPr lang="en-US" sz="1700" dirty="0" err="1"/>
                        <a:t>Akreditasi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708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23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6959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348430"/>
            <a:ext cx="1146052" cy="14417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17011B9-14CF-4393-A1FE-2409144D0A0A}"/>
              </a:ext>
            </a:extLst>
          </p:cNvPr>
          <p:cNvSpPr txBox="1">
            <a:spLocks/>
          </p:cNvSpPr>
          <p:nvPr/>
        </p:nvSpPr>
        <p:spPr>
          <a:xfrm>
            <a:off x="1315078" y="696079"/>
            <a:ext cx="6381122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1"/>
                </a:solidFill>
              </a:rPr>
              <a:t>Sarana dan </a:t>
            </a:r>
            <a:r>
              <a:rPr lang="en-US" sz="3300" dirty="0" err="1">
                <a:solidFill>
                  <a:schemeClr val="tx1"/>
                </a:solidFill>
              </a:rPr>
              <a:t>Prasarana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Akademik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76977B3-222F-46E0-B74D-84E4E071D2D2}"/>
              </a:ext>
            </a:extLst>
          </p:cNvPr>
          <p:cNvSpPr txBox="1">
            <a:spLocks/>
          </p:cNvSpPr>
          <p:nvPr/>
        </p:nvSpPr>
        <p:spPr>
          <a:xfrm>
            <a:off x="675542" y="1908679"/>
            <a:ext cx="7450015" cy="4495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Gedung </a:t>
            </a:r>
            <a:r>
              <a:rPr lang="en-US" dirty="0" err="1"/>
              <a:t>permanen</a:t>
            </a:r>
            <a:r>
              <a:rPr lang="en-US" dirty="0"/>
              <a:t> 3 </a:t>
            </a:r>
            <a:r>
              <a:rPr lang="en-US" dirty="0" err="1"/>
              <a:t>lantai</a:t>
            </a:r>
            <a:r>
              <a:rPr lang="en-US" dirty="0"/>
              <a:t>: 8.326,24 M2</a:t>
            </a:r>
          </a:p>
          <a:p>
            <a:r>
              <a:rPr lang="en-US" dirty="0"/>
              <a:t>Ruang </a:t>
            </a:r>
            <a:r>
              <a:rPr lang="en-US" dirty="0" err="1"/>
              <a:t>kuliah</a:t>
            </a:r>
            <a:r>
              <a:rPr lang="en-US" dirty="0"/>
              <a:t> : 8 </a:t>
            </a:r>
            <a:r>
              <a:rPr lang="en-US" dirty="0" err="1"/>
              <a:t>ruang</a:t>
            </a:r>
            <a:endParaRPr lang="en-US" dirty="0"/>
          </a:p>
          <a:p>
            <a:r>
              <a:rPr lang="en-US" dirty="0"/>
              <a:t>Ruang Aula</a:t>
            </a:r>
          </a:p>
          <a:p>
            <a:r>
              <a:rPr lang="en-US" dirty="0"/>
              <a:t>Ruang </a:t>
            </a:r>
            <a:r>
              <a:rPr lang="en-US" dirty="0" err="1"/>
              <a:t>Ujian</a:t>
            </a:r>
            <a:r>
              <a:rPr lang="en-US" dirty="0"/>
              <a:t> Seminar: 2</a:t>
            </a:r>
          </a:p>
          <a:p>
            <a:r>
              <a:rPr lang="en-US" dirty="0"/>
              <a:t>Ruang </a:t>
            </a:r>
            <a:r>
              <a:rPr lang="en-US" dirty="0" err="1"/>
              <a:t>Kaprodi</a:t>
            </a:r>
            <a:r>
              <a:rPr lang="en-US" dirty="0"/>
              <a:t> : 4 unit</a:t>
            </a:r>
          </a:p>
          <a:p>
            <a:r>
              <a:rPr lang="en-US" dirty="0"/>
              <a:t>Ruang PPM</a:t>
            </a:r>
          </a:p>
          <a:p>
            <a:r>
              <a:rPr lang="en-US" dirty="0"/>
              <a:t>Ruang Pusat </a:t>
            </a:r>
            <a:r>
              <a:rPr lang="en-US" dirty="0" err="1"/>
              <a:t>Studi</a:t>
            </a:r>
            <a:endParaRPr lang="en-US" dirty="0"/>
          </a:p>
          <a:p>
            <a:r>
              <a:rPr lang="en-US" dirty="0"/>
              <a:t>Ruang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S3 dan S2</a:t>
            </a:r>
          </a:p>
          <a:p>
            <a:r>
              <a:rPr lang="en-US" dirty="0"/>
              <a:t>Ruang Baca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4B4E29B-DEFE-448F-BDD1-4824C86C8DC9}"/>
              </a:ext>
            </a:extLst>
          </p:cNvPr>
          <p:cNvGrpSpPr/>
          <p:nvPr/>
        </p:nvGrpSpPr>
        <p:grpSpPr>
          <a:xfrm>
            <a:off x="7072284" y="3675154"/>
            <a:ext cx="2009442" cy="2593025"/>
            <a:chOff x="6478973" y="2313735"/>
            <a:chExt cx="2345912" cy="3013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E67F1CE-422C-4977-866F-FE2A852143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7" t="-9847" r="-1" b="-1"/>
            <a:stretch/>
          </p:blipFill>
          <p:spPr>
            <a:xfrm>
              <a:off x="6538885" y="2313735"/>
              <a:ext cx="2254804" cy="10053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83979E3-3B74-4A97-9FA7-39955CA2D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2" r="36664"/>
            <a:stretch/>
          </p:blipFill>
          <p:spPr>
            <a:xfrm>
              <a:off x="6538885" y="3365627"/>
              <a:ext cx="2286000" cy="91516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E30070E-059F-42AD-AFD2-2F8D12D3B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" r="78408" b="-1"/>
            <a:stretch/>
          </p:blipFill>
          <p:spPr>
            <a:xfrm>
              <a:off x="6478973" y="4288305"/>
              <a:ext cx="2345912" cy="103877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9D0DAC-6847-4900-B56F-46A20E8213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3" r="77692" b="3940"/>
          <a:stretch/>
        </p:blipFill>
        <p:spPr>
          <a:xfrm>
            <a:off x="7224685" y="2433638"/>
            <a:ext cx="1840578" cy="13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7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6959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348430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F2EBC2-E472-424C-889C-728D15A4722C}"/>
              </a:ext>
            </a:extLst>
          </p:cNvPr>
          <p:cNvSpPr txBox="1">
            <a:spLocks/>
          </p:cNvSpPr>
          <p:nvPr/>
        </p:nvSpPr>
        <p:spPr>
          <a:xfrm>
            <a:off x="1484104" y="669384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1A5DCB59-BD1A-44D6-BE40-63AD0B3C7BA6}"/>
              </a:ext>
            </a:extLst>
          </p:cNvPr>
          <p:cNvSpPr txBox="1">
            <a:spLocks/>
          </p:cNvSpPr>
          <p:nvPr/>
        </p:nvSpPr>
        <p:spPr>
          <a:xfrm>
            <a:off x="612648" y="1905000"/>
            <a:ext cx="8153400" cy="449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Program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dan </a:t>
            </a:r>
            <a:r>
              <a:rPr lang="en-US" dirty="0" err="1"/>
              <a:t>kualitas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: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K1: </a:t>
            </a:r>
            <a:r>
              <a:rPr lang="en-US" dirty="0" err="1"/>
              <a:t>Pengembangan</a:t>
            </a:r>
            <a:r>
              <a:rPr lang="en-US" dirty="0"/>
              <a:t> dan </a:t>
            </a:r>
            <a:r>
              <a:rPr lang="en-US" dirty="0" err="1"/>
              <a:t>pendirian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di era 4.0 dan era 5.0: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K2: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dan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atmosfir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: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, workshop series, International summer course,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Insinyur</a:t>
            </a:r>
            <a:r>
              <a:rPr lang="en-US" dirty="0"/>
              <a:t>.</a:t>
            </a:r>
          </a:p>
          <a:p>
            <a:pPr marL="365760" lvl="1" indent="0">
              <a:buFont typeface="Wingdings 2"/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14E8B42-B52E-4B43-91C2-9A4634128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48916"/>
              </p:ext>
            </p:extLst>
          </p:nvPr>
        </p:nvGraphicFramePr>
        <p:xfrm>
          <a:off x="1315078" y="3448050"/>
          <a:ext cx="70104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A. Workshop </a:t>
                      </a:r>
                      <a:r>
                        <a:rPr lang="en-US" sz="1400" b="1" u="none" strike="noStrike" dirty="0" err="1">
                          <a:effectLst/>
                        </a:rPr>
                        <a:t>dan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Diskusi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Persiapan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Pembukaan</a:t>
                      </a:r>
                      <a:r>
                        <a:rPr lang="en-US" sz="1400" b="1" u="none" strike="noStrike" dirty="0">
                          <a:effectLst/>
                        </a:rPr>
                        <a:t> Prodi </a:t>
                      </a:r>
                      <a:r>
                        <a:rPr lang="en-US" sz="1400" b="1" u="none" strike="noStrike" dirty="0" err="1">
                          <a:effectLst/>
                        </a:rPr>
                        <a:t>Baru</a:t>
                      </a:r>
                      <a:r>
                        <a:rPr lang="en-US" sz="1400" b="1" u="none" strike="noStrike" dirty="0">
                          <a:effectLst/>
                        </a:rPr>
                        <a:t> Program Magister </a:t>
                      </a:r>
                      <a:r>
                        <a:rPr lang="en-US" sz="1400" b="1" u="none" strike="noStrike" dirty="0" err="1">
                          <a:effectLst/>
                        </a:rPr>
                        <a:t>dan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Doktor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B. </a:t>
                      </a:r>
                      <a:r>
                        <a:rPr lang="en-US" sz="1400" b="1" u="none" strike="noStrike" dirty="0" err="1">
                          <a:effectLst/>
                        </a:rPr>
                        <a:t>Penyusunan</a:t>
                      </a:r>
                      <a:r>
                        <a:rPr lang="en-US" sz="1400" b="1" u="none" strike="noStrike" dirty="0">
                          <a:effectLst/>
                        </a:rPr>
                        <a:t> Proposal  </a:t>
                      </a:r>
                      <a:r>
                        <a:rPr lang="en-US" sz="1400" b="1" u="none" strike="noStrike" dirty="0" err="1">
                          <a:effectLst/>
                        </a:rPr>
                        <a:t>Usulan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Pendirian</a:t>
                      </a:r>
                      <a:r>
                        <a:rPr lang="en-US" sz="1400" b="1" u="none" strike="noStrike" dirty="0">
                          <a:effectLst/>
                        </a:rPr>
                        <a:t> Prodi </a:t>
                      </a:r>
                      <a:r>
                        <a:rPr lang="en-US" sz="1400" b="1" u="none" strike="noStrike" dirty="0" err="1">
                          <a:effectLst/>
                        </a:rPr>
                        <a:t>Baru</a:t>
                      </a:r>
                      <a:r>
                        <a:rPr lang="en-US" sz="1400" b="1" u="none" strike="noStrike" dirty="0">
                          <a:effectLst/>
                        </a:rPr>
                        <a:t> Program </a:t>
                      </a:r>
                      <a:r>
                        <a:rPr lang="en-US" sz="1400" b="1" u="none" strike="noStrike" dirty="0" err="1">
                          <a:effectLst/>
                        </a:rPr>
                        <a:t>Doktor</a:t>
                      </a:r>
                      <a:r>
                        <a:rPr lang="en-US" sz="1400" b="1" u="none" strike="noStrike" dirty="0">
                          <a:effectLst/>
                        </a:rPr>
                        <a:t> IPKP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C. </a:t>
                      </a:r>
                      <a:r>
                        <a:rPr lang="en-US" sz="1400" b="1" u="none" strike="noStrike" dirty="0" err="1">
                          <a:effectLst/>
                        </a:rPr>
                        <a:t>Penyusunan</a:t>
                      </a:r>
                      <a:r>
                        <a:rPr lang="en-US" sz="1400" b="1" u="none" strike="noStrike" dirty="0">
                          <a:effectLst/>
                        </a:rPr>
                        <a:t> Proposal </a:t>
                      </a:r>
                      <a:r>
                        <a:rPr lang="en-US" sz="1400" b="1" u="none" strike="noStrike" dirty="0" err="1">
                          <a:effectLst/>
                        </a:rPr>
                        <a:t>Usulan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Pendirian</a:t>
                      </a:r>
                      <a:r>
                        <a:rPr lang="en-US" sz="1400" b="1" u="none" strike="noStrike" dirty="0">
                          <a:effectLst/>
                        </a:rPr>
                        <a:t> Prodi </a:t>
                      </a:r>
                      <a:r>
                        <a:rPr lang="en-US" sz="1400" b="1" u="none" strike="noStrike" dirty="0" err="1">
                          <a:effectLst/>
                        </a:rPr>
                        <a:t>baru</a:t>
                      </a:r>
                      <a:r>
                        <a:rPr lang="en-US" sz="1400" b="1" u="none" strike="noStrike" dirty="0">
                          <a:effectLst/>
                        </a:rPr>
                        <a:t> Program </a:t>
                      </a:r>
                      <a:r>
                        <a:rPr lang="en-US" sz="1400" b="1" u="none" strike="noStrike" dirty="0" err="1">
                          <a:effectLst/>
                        </a:rPr>
                        <a:t>Doktor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Bioteknologi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D. </a:t>
                      </a:r>
                      <a:r>
                        <a:rPr lang="en-US" sz="1400" b="1" u="none" strike="noStrike" dirty="0" err="1">
                          <a:effectLst/>
                        </a:rPr>
                        <a:t>Penyusunan</a:t>
                      </a:r>
                      <a:r>
                        <a:rPr lang="en-US" sz="1400" b="1" u="none" strike="noStrike" dirty="0">
                          <a:effectLst/>
                        </a:rPr>
                        <a:t> Proposal </a:t>
                      </a:r>
                      <a:r>
                        <a:rPr lang="en-US" sz="1400" b="1" u="none" strike="noStrike" dirty="0" err="1">
                          <a:effectLst/>
                        </a:rPr>
                        <a:t>Usulan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Pendirian</a:t>
                      </a:r>
                      <a:r>
                        <a:rPr lang="en-US" sz="1400" b="1" u="none" strike="noStrike" dirty="0">
                          <a:effectLst/>
                        </a:rPr>
                        <a:t> Prodi </a:t>
                      </a:r>
                      <a:r>
                        <a:rPr lang="en-US" sz="1400" b="1" u="none" strike="noStrike" dirty="0" err="1">
                          <a:effectLst/>
                        </a:rPr>
                        <a:t>baru</a:t>
                      </a:r>
                      <a:r>
                        <a:rPr lang="en-US" sz="1400" b="1" u="none" strike="noStrike" dirty="0">
                          <a:effectLst/>
                        </a:rPr>
                        <a:t> Program Magister  </a:t>
                      </a:r>
                      <a:r>
                        <a:rPr lang="en-US" sz="1400" b="1" u="none" strike="noStrike" dirty="0" err="1">
                          <a:effectLst/>
                        </a:rPr>
                        <a:t>Studi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Bencana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F. </a:t>
                      </a:r>
                      <a:r>
                        <a:rPr lang="en-US" sz="1400" b="1" u="none" strike="noStrike" dirty="0" err="1">
                          <a:effectLst/>
                        </a:rPr>
                        <a:t>Penyusunan</a:t>
                      </a:r>
                      <a:r>
                        <a:rPr lang="en-US" sz="1400" b="1" u="none" strike="noStrike" dirty="0">
                          <a:effectLst/>
                        </a:rPr>
                        <a:t> Proposal </a:t>
                      </a:r>
                      <a:r>
                        <a:rPr lang="en-US" sz="1400" b="1" u="none" strike="noStrike" dirty="0" err="1">
                          <a:effectLst/>
                        </a:rPr>
                        <a:t>Usulan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Pendirian</a:t>
                      </a:r>
                      <a:r>
                        <a:rPr lang="en-US" sz="1400" b="1" u="none" strike="noStrike" dirty="0">
                          <a:effectLst/>
                        </a:rPr>
                        <a:t> Prodi </a:t>
                      </a:r>
                      <a:r>
                        <a:rPr lang="en-US" sz="1400" b="1" u="none" strike="noStrike" dirty="0" err="1">
                          <a:effectLst/>
                        </a:rPr>
                        <a:t>baru</a:t>
                      </a:r>
                      <a:r>
                        <a:rPr lang="en-US" sz="1400" b="1" u="none" strike="noStrike" dirty="0">
                          <a:effectLst/>
                        </a:rPr>
                        <a:t> Program </a:t>
                      </a:r>
                      <a:r>
                        <a:rPr lang="en-US" sz="1400" b="1" u="none" strike="noStrike" dirty="0" err="1">
                          <a:effectLst/>
                        </a:rPr>
                        <a:t>Doktor</a:t>
                      </a:r>
                      <a:r>
                        <a:rPr lang="en-US" sz="1400" b="1" u="none" strike="noStrike" dirty="0">
                          <a:effectLst/>
                        </a:rPr>
                        <a:t>  </a:t>
                      </a:r>
                      <a:r>
                        <a:rPr lang="en-US" sz="1400" b="1" u="none" strike="noStrike" dirty="0" err="1">
                          <a:effectLst/>
                        </a:rPr>
                        <a:t>Manajemen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Sektor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Pulik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57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6959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348430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F2EBC2-E472-424C-889C-728D15A4722C}"/>
              </a:ext>
            </a:extLst>
          </p:cNvPr>
          <p:cNvSpPr txBox="1">
            <a:spLocks/>
          </p:cNvSpPr>
          <p:nvPr/>
        </p:nvSpPr>
        <p:spPr>
          <a:xfrm>
            <a:off x="1484104" y="669384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3560ABB9-529C-459D-AA1B-BB999BBCDB83}"/>
              </a:ext>
            </a:extLst>
          </p:cNvPr>
          <p:cNvSpPr txBox="1">
            <a:spLocks/>
          </p:cNvSpPr>
          <p:nvPr/>
        </p:nvSpPr>
        <p:spPr>
          <a:xfrm>
            <a:off x="703385" y="17526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K3:Pelaksanaan </a:t>
            </a:r>
            <a:r>
              <a:rPr lang="en-US" dirty="0" err="1"/>
              <a:t>akreditasi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:</a:t>
            </a:r>
          </a:p>
          <a:p>
            <a:pPr lvl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BAN PT;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Prodi S2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;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Borang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Prodi S2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Penyuluhan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Pembangunan;</a:t>
            </a:r>
            <a:r>
              <a:rPr lang="it-IT" dirty="0"/>
              <a:t> Penyusunan Borang Akreditasi Prodi Profesi Insinyur; Persiapan Visitasi dan Update data Borang Akreditasi Program Studi S2 dan Program Profesi Insinyur</a:t>
            </a:r>
          </a:p>
          <a:p>
            <a:pPr marL="457200" indent="-457200">
              <a:spcBef>
                <a:spcPts val="15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600" dirty="0"/>
              <a:t>Program </a:t>
            </a:r>
            <a:r>
              <a:rPr lang="en-US" sz="2600" dirty="0" err="1"/>
              <a:t>Peningkatan</a:t>
            </a:r>
            <a:r>
              <a:rPr lang="en-US" sz="2600" dirty="0"/>
              <a:t> </a:t>
            </a:r>
            <a:r>
              <a:rPr lang="en-US" sz="2600" dirty="0" err="1"/>
              <a:t>Afirmasi</a:t>
            </a:r>
            <a:r>
              <a:rPr lang="en-US" sz="2600" dirty="0"/>
              <a:t> dan </a:t>
            </a:r>
            <a:r>
              <a:rPr lang="en-US" sz="2600" dirty="0" err="1"/>
              <a:t>beasiswa</a:t>
            </a:r>
            <a:r>
              <a:rPr lang="en-US" sz="2600" dirty="0"/>
              <a:t> </a:t>
            </a:r>
            <a:r>
              <a:rPr lang="en-US" sz="2600" dirty="0" err="1"/>
              <a:t>mahasiswa</a:t>
            </a:r>
            <a:endParaRPr lang="en-US" sz="2600" dirty="0"/>
          </a:p>
          <a:p>
            <a:pPr marL="857250" lvl="1" indent="-457200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 6: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Beasiswa</a:t>
            </a:r>
            <a:r>
              <a:rPr lang="en-US" dirty="0"/>
              <a:t>: BPPDN, BUDI-DN, PMDSU, LPDP</a:t>
            </a:r>
          </a:p>
          <a:p>
            <a:pPr marL="0" lvl="1" indent="0">
              <a:buClr>
                <a:srgbClr val="C00000"/>
              </a:buClr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7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6959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348430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F2EBC2-E472-424C-889C-728D15A4722C}"/>
              </a:ext>
            </a:extLst>
          </p:cNvPr>
          <p:cNvSpPr txBox="1">
            <a:spLocks/>
          </p:cNvSpPr>
          <p:nvPr/>
        </p:nvSpPr>
        <p:spPr>
          <a:xfrm>
            <a:off x="1484104" y="669384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D7D169D-9AFE-4EEB-B278-A305A5794922}"/>
              </a:ext>
            </a:extLst>
          </p:cNvPr>
          <p:cNvSpPr txBox="1">
            <a:spLocks/>
          </p:cNvSpPr>
          <p:nvPr/>
        </p:nvSpPr>
        <p:spPr>
          <a:xfrm>
            <a:off x="564342" y="1791524"/>
            <a:ext cx="8427257" cy="499027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600" dirty="0"/>
              <a:t>Program </a:t>
            </a:r>
            <a:r>
              <a:rPr lang="en-US" sz="2600" dirty="0" err="1"/>
              <a:t>Peningkatan</a:t>
            </a:r>
            <a:r>
              <a:rPr lang="en-US" sz="2600" dirty="0"/>
              <a:t> </a:t>
            </a:r>
            <a:r>
              <a:rPr lang="en-US" sz="2600" dirty="0" err="1"/>
              <a:t>kualitas</a:t>
            </a:r>
            <a:r>
              <a:rPr lang="en-US" sz="2600" dirty="0"/>
              <a:t> dan </a:t>
            </a:r>
            <a:r>
              <a:rPr lang="en-US" sz="2600" dirty="0" err="1"/>
              <a:t>inovasi</a:t>
            </a:r>
            <a:r>
              <a:rPr lang="en-US" sz="2600" dirty="0"/>
              <a:t> </a:t>
            </a:r>
            <a:r>
              <a:rPr lang="en-US" sz="2600" dirty="0" err="1"/>
              <a:t>pembelajaran</a:t>
            </a:r>
            <a:r>
              <a:rPr lang="en-US" sz="2600" dirty="0"/>
              <a:t> </a:t>
            </a:r>
            <a:r>
              <a:rPr lang="en-US" sz="2600" dirty="0" err="1"/>
              <a:t>Kampus</a:t>
            </a:r>
            <a:r>
              <a:rPr lang="en-US" sz="2600" dirty="0"/>
              <a:t> Merdeka</a:t>
            </a:r>
          </a:p>
          <a:p>
            <a:pPr marL="800100" lvl="1" indent="-342900">
              <a:spcBef>
                <a:spcPts val="13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K13: </a:t>
            </a:r>
            <a:r>
              <a:rPr lang="en-US" dirty="0" err="1"/>
              <a:t>Penguatan</a:t>
            </a:r>
            <a:r>
              <a:rPr lang="en-US" dirty="0"/>
              <a:t> SCL dan </a:t>
            </a:r>
            <a:r>
              <a:rPr lang="en-US" dirty="0" err="1"/>
              <a:t>pengembangan</a:t>
            </a:r>
            <a:r>
              <a:rPr lang="en-US" dirty="0"/>
              <a:t> proses blended and cyber learning: Workshop </a:t>
            </a:r>
            <a:r>
              <a:rPr lang="en-US" dirty="0" err="1"/>
              <a:t>Pemanfaatan</a:t>
            </a:r>
            <a:r>
              <a:rPr lang="en-US" dirty="0"/>
              <a:t> studio, Problem based learning, blended learning</a:t>
            </a:r>
          </a:p>
          <a:p>
            <a:pPr marL="800100" lvl="1" indent="-342900">
              <a:spcBef>
                <a:spcPts val="13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K16: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ajar Prodi S2 dan S3 </a:t>
            </a:r>
            <a:r>
              <a:rPr lang="en-US" dirty="0" err="1"/>
              <a:t>berstandar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  <a:p>
            <a:pPr marL="457200" indent="-457200">
              <a:spcBef>
                <a:spcPts val="15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Program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optimalisasi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</a:p>
          <a:p>
            <a:pPr marL="914400" lvl="1" indent="-427038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K19: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Pascasarjana</a:t>
            </a:r>
          </a:p>
        </p:txBody>
      </p:sp>
    </p:spTree>
    <p:extLst>
      <p:ext uri="{BB962C8B-B14F-4D97-AF65-F5344CB8AC3E}">
        <p14:creationId xmlns:p14="http://schemas.microsoft.com/office/powerpoint/2010/main" val="107021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6959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348430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F2EBC2-E472-424C-889C-728D15A4722C}"/>
              </a:ext>
            </a:extLst>
          </p:cNvPr>
          <p:cNvSpPr txBox="1">
            <a:spLocks/>
          </p:cNvSpPr>
          <p:nvPr/>
        </p:nvSpPr>
        <p:spPr>
          <a:xfrm>
            <a:off x="1484104" y="669384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8D9D7CE-5749-4B4C-8EE1-B866CF0C63B6}"/>
              </a:ext>
            </a:extLst>
          </p:cNvPr>
          <p:cNvSpPr txBox="1">
            <a:spLocks/>
          </p:cNvSpPr>
          <p:nvPr/>
        </p:nvSpPr>
        <p:spPr>
          <a:xfrm>
            <a:off x="564343" y="1962976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5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Internasionalisasi</a:t>
            </a:r>
            <a:endParaRPr lang="en-US" dirty="0"/>
          </a:p>
          <a:p>
            <a:pPr marL="914400" lvl="1" indent="-379413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K46: </a:t>
            </a:r>
            <a:r>
              <a:rPr lang="en-US" dirty="0" err="1"/>
              <a:t>Pembiayaan</a:t>
            </a:r>
            <a:r>
              <a:rPr lang="en-US" dirty="0"/>
              <a:t> student exchange</a:t>
            </a:r>
          </a:p>
          <a:p>
            <a:pPr marL="914400" lvl="1" indent="-379413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K48: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S2 dan S3</a:t>
            </a:r>
          </a:p>
          <a:p>
            <a:pPr marL="914400" lvl="1" indent="-379413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K51: </a:t>
            </a:r>
            <a:r>
              <a:rPr lang="en-US" dirty="0" err="1"/>
              <a:t>Penyusunan</a:t>
            </a:r>
            <a:r>
              <a:rPr lang="en-US" dirty="0"/>
              <a:t> Media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Berbahasa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38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6959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348430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F2EBC2-E472-424C-889C-728D15A4722C}"/>
              </a:ext>
            </a:extLst>
          </p:cNvPr>
          <p:cNvSpPr txBox="1">
            <a:spLocks/>
          </p:cNvSpPr>
          <p:nvPr/>
        </p:nvSpPr>
        <p:spPr>
          <a:xfrm>
            <a:off x="1484104" y="669384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30922A7-A674-48FE-8137-68B5E940F593}"/>
              </a:ext>
            </a:extLst>
          </p:cNvPr>
          <p:cNvSpPr txBox="1">
            <a:spLocks/>
          </p:cNvSpPr>
          <p:nvPr/>
        </p:nvSpPr>
        <p:spPr>
          <a:xfrm>
            <a:off x="564342" y="1796773"/>
            <a:ext cx="8351057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 err="1"/>
              <a:t>Penguatan</a:t>
            </a:r>
            <a:r>
              <a:rPr lang="en-US" dirty="0"/>
              <a:t> Program Pascasarjana</a:t>
            </a:r>
          </a:p>
          <a:p>
            <a:pPr marL="793750" lvl="1" indent="-3365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K54: </a:t>
            </a:r>
            <a:r>
              <a:rPr lang="en-US" dirty="0" err="1"/>
              <a:t>Promosi</a:t>
            </a:r>
            <a:r>
              <a:rPr lang="en-US" dirty="0"/>
              <a:t> dan roadshow: </a:t>
            </a:r>
            <a:r>
              <a:rPr lang="en-US" dirty="0" err="1"/>
              <a:t>Propinsi</a:t>
            </a:r>
            <a:r>
              <a:rPr lang="en-US" dirty="0"/>
              <a:t>,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propinsi</a:t>
            </a:r>
            <a:r>
              <a:rPr lang="en-US" dirty="0"/>
              <a:t>, Asia Tenggara dan LN (Belanda)</a:t>
            </a:r>
          </a:p>
          <a:p>
            <a:pPr marL="793750" lvl="1" indent="-3365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K55: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mhsw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pPr marL="793750" lvl="1" indent="-3365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K56: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 dan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Lapangan</a:t>
            </a:r>
            <a:endParaRPr lang="en-US" dirty="0"/>
          </a:p>
          <a:p>
            <a:pPr marL="793750" lvl="1" indent="-3365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K57: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dan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: workshop-workshop </a:t>
            </a:r>
            <a:r>
              <a:rPr lang="en-US" dirty="0" err="1"/>
              <a:t>revisi</a:t>
            </a:r>
            <a:r>
              <a:rPr lang="en-US" dirty="0"/>
              <a:t>/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dan </a:t>
            </a:r>
            <a:r>
              <a:rPr lang="en-US" dirty="0" err="1"/>
              <a:t>monev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prodi</a:t>
            </a:r>
            <a:endParaRPr lang="en-US" dirty="0"/>
          </a:p>
          <a:p>
            <a:pPr marL="793750" lvl="1" indent="-3365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K58: Program Fast track Magister dan </a:t>
            </a:r>
            <a:r>
              <a:rPr lang="en-US" dirty="0" err="1"/>
              <a:t>Doktor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4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BE9D6D-4293-4319-BA92-88E03FF206EE}"/>
              </a:ext>
            </a:extLst>
          </p:cNvPr>
          <p:cNvSpPr/>
          <p:nvPr/>
        </p:nvSpPr>
        <p:spPr>
          <a:xfrm>
            <a:off x="493176" y="3859895"/>
            <a:ext cx="8458202" cy="2666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645576" y="1839140"/>
            <a:ext cx="726023" cy="305846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645577" y="3468489"/>
            <a:ext cx="726022" cy="305846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23" y="1004887"/>
            <a:ext cx="1529884" cy="114741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8" y="6477000"/>
            <a:ext cx="9148408" cy="381000"/>
            <a:chOff x="18" y="6248400"/>
            <a:chExt cx="9148408" cy="609600"/>
          </a:xfrm>
          <a:solidFill>
            <a:schemeClr val="accent1">
              <a:lumMod val="75000"/>
            </a:schemeClr>
          </a:solidFill>
        </p:grpSpPr>
        <p:sp>
          <p:nvSpPr>
            <p:cNvPr id="18" name="Right Triangle 17"/>
            <p:cNvSpPr/>
            <p:nvPr/>
          </p:nvSpPr>
          <p:spPr>
            <a:xfrm flipH="1">
              <a:off x="7853026" y="6248400"/>
              <a:ext cx="1295400" cy="609600"/>
            </a:xfrm>
            <a:prstGeom prst="rtTriangle">
              <a:avLst/>
            </a:prstGeom>
            <a:grpFill/>
            <a:ln>
              <a:solidFill>
                <a:srgbClr val="B0CCF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" y="6553200"/>
              <a:ext cx="9148408" cy="304800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0" y="2261012"/>
            <a:ext cx="8458202" cy="857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5577" y="1828800"/>
            <a:ext cx="8153400" cy="488802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4200" b="1" dirty="0">
                <a:solidFill>
                  <a:schemeClr val="bg1"/>
                </a:solidFill>
              </a:rPr>
              <a:t>VISI:</a:t>
            </a:r>
            <a:endParaRPr lang="id-ID" sz="42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34000"/>
              </a:lnSpc>
              <a:spcBef>
                <a:spcPts val="1000"/>
              </a:spcBef>
              <a:buFont typeface="Wingdings"/>
              <a:buNone/>
            </a:pPr>
            <a:r>
              <a:rPr lang="en-US" sz="4600" b="1" dirty="0" err="1"/>
              <a:t>Menjadi</a:t>
            </a:r>
            <a:r>
              <a:rPr lang="en-US" sz="4600" b="1" dirty="0"/>
              <a:t> </a:t>
            </a:r>
            <a:r>
              <a:rPr lang="en-US" sz="4600" b="1" dirty="0" err="1"/>
              <a:t>Lembaga</a:t>
            </a:r>
            <a:r>
              <a:rPr lang="en-US" sz="4600" b="1" dirty="0"/>
              <a:t> </a:t>
            </a:r>
            <a:r>
              <a:rPr lang="en-US" sz="4600" b="1" dirty="0" err="1"/>
              <a:t>Pendidikan</a:t>
            </a:r>
            <a:r>
              <a:rPr lang="en-US" sz="4600" b="1" dirty="0"/>
              <a:t> </a:t>
            </a:r>
            <a:r>
              <a:rPr lang="en-US" sz="4600" b="1" dirty="0" err="1"/>
              <a:t>Pascasarjana</a:t>
            </a:r>
            <a:r>
              <a:rPr lang="en-US" sz="4600" b="1" dirty="0"/>
              <a:t> </a:t>
            </a:r>
            <a:r>
              <a:rPr lang="en-US" sz="4600" b="1" dirty="0" err="1"/>
              <a:t>terkemuka</a:t>
            </a:r>
            <a:r>
              <a:rPr lang="en-US" sz="4600" b="1" dirty="0"/>
              <a:t> di Indonesia </a:t>
            </a:r>
            <a:r>
              <a:rPr lang="en-US" sz="4600" b="1" dirty="0" err="1"/>
              <a:t>dan</a:t>
            </a:r>
            <a:r>
              <a:rPr lang="en-US" sz="4600" b="1" dirty="0"/>
              <a:t> </a:t>
            </a:r>
            <a:r>
              <a:rPr lang="en-US" sz="4600" b="1" dirty="0" err="1"/>
              <a:t>diakui</a:t>
            </a:r>
            <a:r>
              <a:rPr lang="en-US" sz="4600" b="1" dirty="0"/>
              <a:t> </a:t>
            </a:r>
            <a:r>
              <a:rPr lang="en-US" sz="4600" b="1" dirty="0" err="1"/>
              <a:t>oleh</a:t>
            </a:r>
            <a:r>
              <a:rPr lang="en-US" sz="4600" b="1" dirty="0"/>
              <a:t> </a:t>
            </a:r>
            <a:r>
              <a:rPr lang="en-US" sz="4600" b="1" dirty="0" err="1"/>
              <a:t>dunia</a:t>
            </a:r>
            <a:r>
              <a:rPr lang="en-US" sz="4600" b="1" dirty="0"/>
              <a:t> </a:t>
            </a:r>
            <a:r>
              <a:rPr lang="en-US" sz="4600" b="1" dirty="0" err="1"/>
              <a:t>Pendidikan</a:t>
            </a:r>
            <a:r>
              <a:rPr lang="en-US" sz="4600" b="1" dirty="0"/>
              <a:t> </a:t>
            </a:r>
            <a:r>
              <a:rPr lang="en-US" sz="4600" b="1" dirty="0" err="1"/>
              <a:t>Internasional</a:t>
            </a:r>
            <a:r>
              <a:rPr lang="en-US" sz="4600" b="1" dirty="0"/>
              <a:t> </a:t>
            </a:r>
            <a:r>
              <a:rPr lang="en-US" sz="4600" b="1" dirty="0" err="1"/>
              <a:t>tahun</a:t>
            </a:r>
            <a:r>
              <a:rPr lang="en-US" sz="4600" b="1" dirty="0"/>
              <a:t> 2028.</a:t>
            </a:r>
            <a:r>
              <a:rPr lang="en-US" sz="4000" b="1" dirty="0"/>
              <a:t> </a:t>
            </a:r>
          </a:p>
          <a:p>
            <a:pPr marL="0" indent="0">
              <a:buFont typeface="Wingdings"/>
              <a:buNone/>
            </a:pPr>
            <a:endParaRPr lang="id-ID" sz="5100" b="1" dirty="0">
              <a:solidFill>
                <a:schemeClr val="bg1"/>
              </a:solidFill>
            </a:endParaRPr>
          </a:p>
          <a:p>
            <a:pPr marL="0" indent="0">
              <a:buFont typeface="Wingdings"/>
              <a:buNone/>
            </a:pPr>
            <a:r>
              <a:rPr lang="en-US" sz="4200" b="1" dirty="0">
                <a:solidFill>
                  <a:schemeClr val="bg1"/>
                </a:solidFill>
              </a:rPr>
              <a:t>MISI</a:t>
            </a:r>
            <a:r>
              <a:rPr lang="id-ID" sz="4200" b="1" dirty="0">
                <a:solidFill>
                  <a:schemeClr val="bg1"/>
                </a:solidFill>
              </a:rPr>
              <a:t> :</a:t>
            </a:r>
            <a:r>
              <a:rPr lang="en-US" sz="46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id-ID" sz="2000" dirty="0">
              <a:solidFill>
                <a:schemeClr val="bg1"/>
              </a:solidFill>
              <a:latin typeface="Arial" panose="020B060402020202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  <a:p>
            <a:pPr marL="514350" lvl="0" indent="-514350" algn="just">
              <a:buClrTx/>
              <a:buSzPct val="100000"/>
              <a:buFont typeface="+mj-lt"/>
              <a:buAutoNum type="alphaLcPeriod"/>
            </a:pPr>
            <a:r>
              <a:rPr lang="en-US" sz="4600" b="1" dirty="0" err="1"/>
              <a:t>Melaksanakan</a:t>
            </a:r>
            <a:r>
              <a:rPr lang="en-US" sz="4600" b="1" dirty="0"/>
              <a:t> Tri Dharma </a:t>
            </a:r>
            <a:r>
              <a:rPr lang="en-US" sz="4600" b="1" dirty="0" err="1"/>
              <a:t>Perguruan</a:t>
            </a:r>
            <a:r>
              <a:rPr lang="en-US" sz="4600" b="1" dirty="0"/>
              <a:t> Tinggi yang </a:t>
            </a:r>
            <a:r>
              <a:rPr lang="en-US" sz="4600" b="1" dirty="0" err="1"/>
              <a:t>berkualitas</a:t>
            </a:r>
            <a:r>
              <a:rPr lang="en-US" sz="4600" b="1" dirty="0"/>
              <a:t> </a:t>
            </a:r>
            <a:r>
              <a:rPr lang="en-US" sz="4600" b="1" dirty="0" err="1"/>
              <a:t>guna</a:t>
            </a:r>
            <a:r>
              <a:rPr lang="en-US" sz="4600" b="1" dirty="0"/>
              <a:t> </a:t>
            </a:r>
            <a:r>
              <a:rPr lang="en-US" sz="4600" b="1" dirty="0" err="1"/>
              <a:t>menghasilkan</a:t>
            </a:r>
            <a:r>
              <a:rPr lang="en-US" sz="4600" b="1" dirty="0"/>
              <a:t> </a:t>
            </a:r>
            <a:r>
              <a:rPr lang="en-US" sz="4600" b="1" dirty="0" err="1"/>
              <a:t>lulusan</a:t>
            </a:r>
            <a:r>
              <a:rPr lang="en-US" sz="4600" b="1" dirty="0"/>
              <a:t> yang </a:t>
            </a:r>
            <a:r>
              <a:rPr lang="en-US" sz="4600" b="1" dirty="0" err="1"/>
              <a:t>cerdas</a:t>
            </a:r>
            <a:r>
              <a:rPr lang="en-US" sz="4600" b="1" dirty="0"/>
              <a:t>, </a:t>
            </a:r>
            <a:r>
              <a:rPr lang="en-US" sz="4600" b="1" dirty="0" err="1"/>
              <a:t>bermutu</a:t>
            </a:r>
            <a:r>
              <a:rPr lang="en-US" sz="4600" b="1" dirty="0"/>
              <a:t>, </a:t>
            </a:r>
            <a:r>
              <a:rPr lang="en-US" sz="4600" b="1" dirty="0" err="1"/>
              <a:t>beriman</a:t>
            </a:r>
            <a:r>
              <a:rPr lang="en-US" sz="4600" b="1" dirty="0"/>
              <a:t> </a:t>
            </a:r>
            <a:r>
              <a:rPr lang="en-US" sz="4600" b="1" dirty="0" err="1"/>
              <a:t>dan</a:t>
            </a:r>
            <a:r>
              <a:rPr lang="en-US" sz="4600" b="1" dirty="0"/>
              <a:t> </a:t>
            </a:r>
            <a:r>
              <a:rPr lang="en-US" sz="4600" b="1" dirty="0" err="1"/>
              <a:t>mampu</a:t>
            </a:r>
            <a:r>
              <a:rPr lang="en-US" sz="4600" b="1" dirty="0"/>
              <a:t> </a:t>
            </a:r>
            <a:r>
              <a:rPr lang="en-US" sz="4600" b="1" dirty="0" err="1"/>
              <a:t>bersaing</a:t>
            </a:r>
            <a:r>
              <a:rPr lang="en-US" sz="4600" b="1" dirty="0"/>
              <a:t> di era global. </a:t>
            </a:r>
          </a:p>
          <a:p>
            <a:pPr marL="514350" lvl="0" indent="-514350" algn="just">
              <a:buClrTx/>
              <a:buSzPct val="100000"/>
              <a:buFont typeface="+mj-lt"/>
              <a:buAutoNum type="alphaLcPeriod"/>
            </a:pPr>
            <a:r>
              <a:rPr lang="en-US" sz="4600" b="1" dirty="0" err="1"/>
              <a:t>Mengembangkan</a:t>
            </a:r>
            <a:r>
              <a:rPr lang="en-US" sz="4600" b="1" dirty="0"/>
              <a:t> </a:t>
            </a:r>
            <a:r>
              <a:rPr lang="en-US" sz="4600" b="1" dirty="0" err="1"/>
              <a:t>Pascasarjana</a:t>
            </a:r>
            <a:r>
              <a:rPr lang="en-US" sz="4600" b="1" dirty="0"/>
              <a:t> yang </a:t>
            </a:r>
            <a:r>
              <a:rPr lang="en-US" sz="4600" b="1" dirty="0" err="1"/>
              <a:t>terkemuka</a:t>
            </a:r>
            <a:r>
              <a:rPr lang="en-US" sz="4600" b="1" dirty="0"/>
              <a:t> </a:t>
            </a:r>
            <a:r>
              <a:rPr lang="en-US" sz="4600" b="1" dirty="0" err="1"/>
              <a:t>dalam</a:t>
            </a:r>
            <a:r>
              <a:rPr lang="en-US" sz="4600" b="1" dirty="0"/>
              <a:t> </a:t>
            </a:r>
            <a:r>
              <a:rPr lang="en-US" sz="4600" b="1" dirty="0" err="1"/>
              <a:t>bidang</a:t>
            </a:r>
            <a:r>
              <a:rPr lang="en-US" sz="4600" b="1" dirty="0"/>
              <a:t> IPTEKS </a:t>
            </a:r>
            <a:r>
              <a:rPr lang="en-US" sz="4600" b="1" dirty="0" err="1"/>
              <a:t>dan</a:t>
            </a:r>
            <a:r>
              <a:rPr lang="en-US" sz="4600" b="1" dirty="0"/>
              <a:t> </a:t>
            </a:r>
            <a:r>
              <a:rPr lang="en-US" sz="4600" b="1" dirty="0" err="1"/>
              <a:t>diminati</a:t>
            </a:r>
            <a:r>
              <a:rPr lang="en-US" sz="4600" b="1" dirty="0"/>
              <a:t> </a:t>
            </a:r>
            <a:r>
              <a:rPr lang="en-US" sz="4600" b="1" dirty="0" err="1"/>
              <a:t>oleh</a:t>
            </a:r>
            <a:r>
              <a:rPr lang="en-US" sz="4600" b="1" dirty="0"/>
              <a:t> </a:t>
            </a:r>
            <a:r>
              <a:rPr lang="en-US" sz="4600" b="1" dirty="0" err="1"/>
              <a:t>masyarakat</a:t>
            </a:r>
            <a:r>
              <a:rPr lang="en-US" sz="4600" b="1" dirty="0"/>
              <a:t>/stakeholders. </a:t>
            </a:r>
          </a:p>
          <a:p>
            <a:pPr marL="514350" lvl="0" indent="-514350" algn="just">
              <a:buClrTx/>
              <a:buSzPct val="100000"/>
              <a:buFont typeface="+mj-lt"/>
              <a:buAutoNum type="alphaLcPeriod"/>
            </a:pPr>
            <a:r>
              <a:rPr lang="en-US" sz="4600" b="1" dirty="0" err="1"/>
              <a:t>Menjalin</a:t>
            </a:r>
            <a:r>
              <a:rPr lang="en-US" sz="4600" b="1" dirty="0"/>
              <a:t> </a:t>
            </a:r>
            <a:r>
              <a:rPr lang="en-US" sz="4600" b="1" dirty="0" err="1"/>
              <a:t>jaringan</a:t>
            </a:r>
            <a:r>
              <a:rPr lang="en-US" sz="4600" b="1" dirty="0"/>
              <a:t> </a:t>
            </a:r>
            <a:r>
              <a:rPr lang="en-US" sz="4600" b="1" dirty="0" err="1"/>
              <a:t>kerjasama</a:t>
            </a:r>
            <a:r>
              <a:rPr lang="en-US" sz="4600" b="1" dirty="0"/>
              <a:t> yang </a:t>
            </a:r>
            <a:r>
              <a:rPr lang="en-US" sz="4600" b="1" dirty="0" err="1"/>
              <a:t>produktif</a:t>
            </a:r>
            <a:r>
              <a:rPr lang="en-US" sz="4600" b="1" dirty="0"/>
              <a:t> </a:t>
            </a:r>
            <a:r>
              <a:rPr lang="en-US" sz="4600" b="1" dirty="0" err="1"/>
              <a:t>dan</a:t>
            </a:r>
            <a:r>
              <a:rPr lang="en-US" sz="4600" b="1" dirty="0"/>
              <a:t> </a:t>
            </a:r>
            <a:r>
              <a:rPr lang="en-US" sz="4600" b="1" dirty="0" err="1"/>
              <a:t>berkelanjutan</a:t>
            </a:r>
            <a:r>
              <a:rPr lang="en-US" sz="4600" b="1" dirty="0"/>
              <a:t> </a:t>
            </a:r>
            <a:r>
              <a:rPr lang="en-US" sz="4600" b="1" dirty="0" err="1"/>
              <a:t>dengan</a:t>
            </a:r>
            <a:r>
              <a:rPr lang="en-US" sz="4600" b="1" dirty="0"/>
              <a:t> </a:t>
            </a:r>
            <a:r>
              <a:rPr lang="en-US" sz="4600" b="1" dirty="0" err="1"/>
              <a:t>kelembagaan</a:t>
            </a:r>
            <a:r>
              <a:rPr lang="en-US" sz="4600" b="1" dirty="0"/>
              <a:t> </a:t>
            </a:r>
            <a:r>
              <a:rPr lang="en-US" sz="4600" b="1" dirty="0" err="1"/>
              <a:t>pendidikan</a:t>
            </a:r>
            <a:r>
              <a:rPr lang="en-US" sz="4600" b="1" dirty="0"/>
              <a:t> </a:t>
            </a:r>
            <a:r>
              <a:rPr lang="en-US" sz="4600" b="1" dirty="0" err="1"/>
              <a:t>dan</a:t>
            </a:r>
            <a:r>
              <a:rPr lang="en-US" sz="4600" b="1" dirty="0"/>
              <a:t> </a:t>
            </a:r>
            <a:r>
              <a:rPr lang="en-US" sz="4600" b="1" dirty="0" err="1"/>
              <a:t>Institusi</a:t>
            </a:r>
            <a:r>
              <a:rPr lang="en-US" sz="4600" b="1" dirty="0"/>
              <a:t> </a:t>
            </a:r>
            <a:r>
              <a:rPr lang="en-US" sz="4600" b="1" dirty="0" err="1"/>
              <a:t>lainnya</a:t>
            </a:r>
            <a:r>
              <a:rPr lang="en-US" sz="4600" b="1" dirty="0"/>
              <a:t> di </a:t>
            </a:r>
            <a:r>
              <a:rPr lang="en-US" sz="4600" b="1" dirty="0" err="1"/>
              <a:t>tingkat</a:t>
            </a:r>
            <a:r>
              <a:rPr lang="en-US" sz="4600" b="1" dirty="0"/>
              <a:t> </a:t>
            </a:r>
            <a:r>
              <a:rPr lang="en-US" sz="4600" b="1" dirty="0" err="1"/>
              <a:t>daerah</a:t>
            </a:r>
            <a:r>
              <a:rPr lang="en-US" sz="4600" b="1" dirty="0"/>
              <a:t>, </a:t>
            </a:r>
            <a:r>
              <a:rPr lang="en-US" sz="4600" b="1" dirty="0" err="1"/>
              <a:t>nasional</a:t>
            </a:r>
            <a:r>
              <a:rPr lang="en-US" sz="4600" b="1" dirty="0"/>
              <a:t>, </a:t>
            </a:r>
            <a:r>
              <a:rPr lang="en-US" sz="4600" b="1" dirty="0" err="1"/>
              <a:t>dan</a:t>
            </a:r>
            <a:r>
              <a:rPr lang="en-US" sz="4600" b="1" dirty="0"/>
              <a:t> </a:t>
            </a:r>
            <a:r>
              <a:rPr lang="en-US" sz="4600" b="1" dirty="0" err="1"/>
              <a:t>internasional</a:t>
            </a:r>
            <a:r>
              <a:rPr lang="en-US" sz="4600" b="1" dirty="0"/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0" y="492342"/>
            <a:ext cx="7086600" cy="1070880"/>
          </a:xfrm>
          <a:prstGeom prst="snip2DiagRect">
            <a:avLst>
              <a:gd name="adj1" fmla="val 0"/>
              <a:gd name="adj2" fmla="val 29087"/>
            </a:avLst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6923" y="656141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VISI DAN MISI</a:t>
            </a:r>
            <a:r>
              <a:rPr lang="id-ID" sz="2400" b="1" dirty="0"/>
              <a:t> PROGRAM PASCASARJANA </a:t>
            </a:r>
          </a:p>
          <a:p>
            <a:r>
              <a:rPr lang="id-ID" sz="2400" b="1" dirty="0"/>
              <a:t>UNIVERSITAS ANDALAS</a:t>
            </a:r>
            <a:endParaRPr lang="en-US" sz="24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425FF6C-B33B-4546-B99F-DD60B0BCA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0153"/>
            <a:ext cx="887840" cy="12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2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6959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348430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F2EBC2-E472-424C-889C-728D15A4722C}"/>
              </a:ext>
            </a:extLst>
          </p:cNvPr>
          <p:cNvSpPr txBox="1">
            <a:spLocks/>
          </p:cNvSpPr>
          <p:nvPr/>
        </p:nvSpPr>
        <p:spPr>
          <a:xfrm>
            <a:off x="1484104" y="669384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162649A-9A94-49D7-BD52-58293D75582F}"/>
              </a:ext>
            </a:extLst>
          </p:cNvPr>
          <p:cNvSpPr txBox="1">
            <a:spLocks/>
          </p:cNvSpPr>
          <p:nvPr/>
        </p:nvSpPr>
        <p:spPr>
          <a:xfrm>
            <a:off x="703385" y="19155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SDM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dan </a:t>
            </a:r>
            <a:r>
              <a:rPr lang="en-US" dirty="0" err="1"/>
              <a:t>publikasi</a:t>
            </a:r>
            <a:r>
              <a:rPr lang="en-US" dirty="0"/>
              <a:t> pada forum </a:t>
            </a:r>
            <a:r>
              <a:rPr lang="en-US" dirty="0" err="1"/>
              <a:t>ilmiah</a:t>
            </a:r>
            <a:r>
              <a:rPr lang="en-US" dirty="0"/>
              <a:t> dan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bereputasi</a:t>
            </a:r>
            <a:endParaRPr lang="en-US" dirty="0"/>
          </a:p>
          <a:p>
            <a:pPr marL="866775" lvl="1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962025" algn="l"/>
              </a:tabLst>
            </a:pPr>
            <a:r>
              <a:rPr lang="en-US" dirty="0"/>
              <a:t>K59: seminar </a:t>
            </a:r>
            <a:r>
              <a:rPr lang="en-US" dirty="0" err="1"/>
              <a:t>Internasional</a:t>
            </a:r>
            <a:endParaRPr lang="en-US" dirty="0"/>
          </a:p>
          <a:p>
            <a:pPr marL="866775" lvl="1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962025" algn="l"/>
              </a:tabLst>
            </a:pPr>
            <a:r>
              <a:rPr lang="en-US" dirty="0"/>
              <a:t>K60: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terindeks</a:t>
            </a:r>
            <a:endParaRPr lang="en-US" dirty="0"/>
          </a:p>
          <a:p>
            <a:pPr marL="866775" lvl="1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962025" algn="l"/>
              </a:tabLst>
            </a:pPr>
            <a:r>
              <a:rPr lang="en-US" dirty="0"/>
              <a:t>K61: seminar </a:t>
            </a:r>
            <a:r>
              <a:rPr lang="en-US" dirty="0" err="1"/>
              <a:t>nasional</a:t>
            </a:r>
            <a:endParaRPr lang="en-US" dirty="0"/>
          </a:p>
          <a:p>
            <a:pPr marL="866775" lvl="1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962025" algn="l"/>
              </a:tabLst>
            </a:pPr>
            <a:r>
              <a:rPr lang="en-US" dirty="0"/>
              <a:t>K62: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terindeks</a:t>
            </a:r>
            <a:endParaRPr lang="en-US" dirty="0"/>
          </a:p>
          <a:p>
            <a:pPr marL="866775" lvl="1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962025" algn="l"/>
              </a:tabLst>
            </a:pPr>
            <a:r>
              <a:rPr lang="en-US" dirty="0"/>
              <a:t>K63: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prodi</a:t>
            </a:r>
            <a:endParaRPr lang="en-US" dirty="0"/>
          </a:p>
          <a:p>
            <a:pPr marL="866775" lvl="1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962025" algn="l"/>
              </a:tabLst>
            </a:pPr>
            <a:r>
              <a:rPr lang="en-US" dirty="0"/>
              <a:t>K65: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prodi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2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1668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153139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F2EBC2-E472-424C-889C-728D15A4722C}"/>
              </a:ext>
            </a:extLst>
          </p:cNvPr>
          <p:cNvSpPr txBox="1">
            <a:spLocks/>
          </p:cNvSpPr>
          <p:nvPr/>
        </p:nvSpPr>
        <p:spPr>
          <a:xfrm>
            <a:off x="1484104" y="464112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60C033A-08CC-483B-8822-12CF873175F4}"/>
              </a:ext>
            </a:extLst>
          </p:cNvPr>
          <p:cNvSpPr txBox="1">
            <a:spLocks/>
          </p:cNvSpPr>
          <p:nvPr/>
        </p:nvSpPr>
        <p:spPr>
          <a:xfrm>
            <a:off x="742052" y="159678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500" dirty="0" err="1"/>
              <a:t>Penguatan</a:t>
            </a:r>
            <a:r>
              <a:rPr lang="en-US" sz="2500" dirty="0"/>
              <a:t> </a:t>
            </a:r>
            <a:r>
              <a:rPr lang="en-US" sz="2500" dirty="0" err="1"/>
              <a:t>kapasitas</a:t>
            </a:r>
            <a:r>
              <a:rPr lang="en-US" sz="2500" dirty="0"/>
              <a:t> </a:t>
            </a:r>
            <a:r>
              <a:rPr lang="en-US" sz="2500" dirty="0" err="1"/>
              <a:t>infrastruktur</a:t>
            </a:r>
            <a:r>
              <a:rPr lang="en-US" sz="2500" dirty="0"/>
              <a:t> </a:t>
            </a:r>
            <a:r>
              <a:rPr lang="en-US" sz="2500" dirty="0" err="1"/>
              <a:t>pendidikan</a:t>
            </a:r>
            <a:r>
              <a:rPr lang="en-US" sz="2500" dirty="0"/>
              <a:t> dan </a:t>
            </a:r>
            <a:r>
              <a:rPr lang="en-US" sz="2500" dirty="0" err="1"/>
              <a:t>penelitian</a:t>
            </a:r>
            <a:endParaRPr lang="en-US" sz="2500" dirty="0"/>
          </a:p>
          <a:p>
            <a:pPr marL="914400" lvl="1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500" dirty="0"/>
              <a:t>K 68: </a:t>
            </a:r>
            <a:r>
              <a:rPr lang="en-US" sz="2500" dirty="0" err="1"/>
              <a:t>Pembiayaan</a:t>
            </a:r>
            <a:r>
              <a:rPr lang="en-US" sz="2500" dirty="0"/>
              <a:t> </a:t>
            </a:r>
            <a:r>
              <a:rPr lang="en-US" sz="2500" dirty="0" err="1"/>
              <a:t>penelitian</a:t>
            </a:r>
            <a:r>
              <a:rPr lang="en-US" sz="2500" dirty="0"/>
              <a:t> dan </a:t>
            </a:r>
            <a:r>
              <a:rPr lang="en-US" sz="2500" dirty="0" err="1"/>
              <a:t>implementasi</a:t>
            </a:r>
            <a:r>
              <a:rPr lang="en-US" sz="2500" dirty="0"/>
              <a:t> </a:t>
            </a:r>
            <a:r>
              <a:rPr lang="en-US" sz="2500" dirty="0" err="1"/>
              <a:t>riset</a:t>
            </a:r>
            <a:r>
              <a:rPr lang="en-US" sz="2500" dirty="0"/>
              <a:t>/</a:t>
            </a:r>
            <a:r>
              <a:rPr lang="en-US" sz="2500" dirty="0" err="1"/>
              <a:t>terapan</a:t>
            </a:r>
            <a:r>
              <a:rPr lang="en-US" sz="2500" dirty="0"/>
              <a:t>: </a:t>
            </a:r>
            <a:r>
              <a:rPr lang="en-US" sz="2500" b="1" dirty="0" err="1"/>
              <a:t>Penyusunan</a:t>
            </a:r>
            <a:r>
              <a:rPr lang="en-US" sz="2500" b="1" dirty="0"/>
              <a:t> Roadmap </a:t>
            </a:r>
            <a:r>
              <a:rPr lang="en-US" sz="2500" b="1" dirty="0" err="1"/>
              <a:t>Penelitian</a:t>
            </a:r>
            <a:r>
              <a:rPr lang="en-US" sz="2500" b="1" dirty="0"/>
              <a:t> </a:t>
            </a:r>
            <a:r>
              <a:rPr lang="en-US" sz="2500" b="1" dirty="0" err="1"/>
              <a:t>Multidisiplin</a:t>
            </a:r>
            <a:r>
              <a:rPr lang="en-US" sz="2500" b="1" dirty="0"/>
              <a:t> </a:t>
            </a:r>
            <a:r>
              <a:rPr lang="en-US" sz="2500" b="1" dirty="0" err="1"/>
              <a:t>berskala</a:t>
            </a:r>
            <a:r>
              <a:rPr lang="en-US" sz="2500" b="1" dirty="0"/>
              <a:t> </a:t>
            </a:r>
            <a:r>
              <a:rPr lang="en-US" sz="2500" b="1" dirty="0" err="1"/>
              <a:t>nasional</a:t>
            </a:r>
            <a:r>
              <a:rPr lang="en-US" sz="2500" b="1" dirty="0"/>
              <a:t> dan </a:t>
            </a:r>
            <a:r>
              <a:rPr lang="en-US" sz="2500" b="1" dirty="0" err="1"/>
              <a:t>internasional</a:t>
            </a:r>
            <a:r>
              <a:rPr lang="en-US" sz="2500" dirty="0"/>
              <a:t>; </a:t>
            </a:r>
            <a:r>
              <a:rPr lang="en-US" sz="2500" b="1" dirty="0"/>
              <a:t>workshop </a:t>
            </a:r>
            <a:r>
              <a:rPr lang="en-US" sz="2500" b="1" dirty="0" err="1"/>
              <a:t>penyusunan</a:t>
            </a:r>
            <a:r>
              <a:rPr lang="en-US" sz="2500" b="1" dirty="0"/>
              <a:t> roadmap Prodi; </a:t>
            </a:r>
            <a:r>
              <a:rPr lang="en-US" sz="2500" b="1" dirty="0" err="1"/>
              <a:t>pembiayaan</a:t>
            </a:r>
            <a:r>
              <a:rPr lang="en-US" sz="2500" b="1" dirty="0"/>
              <a:t> </a:t>
            </a:r>
            <a:r>
              <a:rPr lang="en-US" sz="2500" b="1" dirty="0" err="1"/>
              <a:t>penelitian</a:t>
            </a:r>
            <a:r>
              <a:rPr lang="en-US" sz="2500" b="1" dirty="0"/>
              <a:t> </a:t>
            </a:r>
            <a:r>
              <a:rPr lang="en-US" sz="2500" b="1" dirty="0" err="1"/>
              <a:t>dosen</a:t>
            </a:r>
            <a:endParaRPr lang="en-US" sz="2500" b="1" dirty="0"/>
          </a:p>
          <a:p>
            <a:pPr marL="457200" indent="-457200">
              <a:spcBef>
                <a:spcPts val="12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2500" dirty="0" err="1"/>
              <a:t>Peningkatan</a:t>
            </a:r>
            <a:r>
              <a:rPr lang="en-US" sz="2500" dirty="0"/>
              <a:t> </a:t>
            </a:r>
            <a:r>
              <a:rPr lang="en-US" sz="2500" dirty="0" err="1"/>
              <a:t>pengabdian</a:t>
            </a:r>
            <a:r>
              <a:rPr lang="en-US" sz="2500" dirty="0"/>
              <a:t> pada </a:t>
            </a:r>
            <a:r>
              <a:rPr lang="en-US" sz="2500" dirty="0" err="1"/>
              <a:t>masyarakat</a:t>
            </a:r>
            <a:r>
              <a:rPr lang="en-US" sz="2500" dirty="0"/>
              <a:t> dan </a:t>
            </a:r>
            <a:r>
              <a:rPr lang="en-US" sz="2500" dirty="0" err="1"/>
              <a:t>diseminasi</a:t>
            </a:r>
            <a:r>
              <a:rPr lang="en-US" sz="2500" dirty="0"/>
              <a:t> </a:t>
            </a:r>
            <a:r>
              <a:rPr lang="en-US" sz="2500" dirty="0" err="1"/>
              <a:t>hasil</a:t>
            </a:r>
            <a:r>
              <a:rPr lang="en-US" sz="2500" dirty="0"/>
              <a:t> </a:t>
            </a:r>
            <a:r>
              <a:rPr lang="en-US" sz="2500" dirty="0" err="1"/>
              <a:t>penelitian</a:t>
            </a:r>
            <a:endParaRPr lang="en-US" sz="2500" dirty="0"/>
          </a:p>
          <a:p>
            <a:pPr marL="914400" lvl="1" indent="-4572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500" dirty="0"/>
              <a:t>K71 : Workshop </a:t>
            </a:r>
            <a:r>
              <a:rPr lang="en-US" sz="2500" dirty="0" err="1"/>
              <a:t>penyusunan</a:t>
            </a:r>
            <a:r>
              <a:rPr lang="en-US" sz="2500" dirty="0"/>
              <a:t> roadmap </a:t>
            </a:r>
            <a:r>
              <a:rPr lang="en-US" sz="2500" dirty="0" err="1"/>
              <a:t>riset</a:t>
            </a:r>
            <a:r>
              <a:rPr lang="en-US" sz="2500" dirty="0"/>
              <a:t> dan </a:t>
            </a:r>
            <a:r>
              <a:rPr lang="en-US" sz="2500" dirty="0" err="1"/>
              <a:t>pengabdian</a:t>
            </a:r>
            <a:r>
              <a:rPr lang="en-US" sz="2500" dirty="0"/>
              <a:t> </a:t>
            </a:r>
            <a:r>
              <a:rPr lang="en-US" sz="2500" dirty="0" err="1"/>
              <a:t>profesi</a:t>
            </a:r>
            <a:r>
              <a:rPr lang="en-US" sz="2500" dirty="0"/>
              <a:t> </a:t>
            </a:r>
            <a:r>
              <a:rPr lang="en-US" sz="2500" dirty="0" err="1"/>
              <a:t>Insinyur</a:t>
            </a:r>
            <a:r>
              <a:rPr lang="en-US" sz="2500" dirty="0"/>
              <a:t>.</a:t>
            </a:r>
          </a:p>
          <a:p>
            <a:pPr marL="914400" lvl="1" indent="-45720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500" dirty="0"/>
              <a:t>K72 : </a:t>
            </a:r>
            <a:r>
              <a:rPr lang="en-US" sz="2500" dirty="0" err="1"/>
              <a:t>Pembiayaan</a:t>
            </a:r>
            <a:r>
              <a:rPr lang="en-US" sz="2500" dirty="0"/>
              <a:t> </a:t>
            </a:r>
            <a:r>
              <a:rPr lang="en-US" sz="2500" dirty="0" err="1"/>
              <a:t>Pengabdian</a:t>
            </a:r>
            <a:r>
              <a:rPr lang="en-US" sz="2500" dirty="0"/>
              <a:t> Masyarakat</a:t>
            </a:r>
          </a:p>
          <a:p>
            <a:pPr marL="273050" lvl="1" indent="-27305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1668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153139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F2EBC2-E472-424C-889C-728D15A4722C}"/>
              </a:ext>
            </a:extLst>
          </p:cNvPr>
          <p:cNvSpPr txBox="1">
            <a:spLocks/>
          </p:cNvSpPr>
          <p:nvPr/>
        </p:nvSpPr>
        <p:spPr>
          <a:xfrm>
            <a:off x="1484104" y="464112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04A27B7-02AB-49F4-AA33-E36BD90EA5E7}"/>
              </a:ext>
            </a:extLst>
          </p:cNvPr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825" indent="-504825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(science techno park,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unggulan</a:t>
            </a:r>
            <a:r>
              <a:rPr lang="en-US" dirty="0"/>
              <a:t> </a:t>
            </a:r>
            <a:r>
              <a:rPr lang="en-US" dirty="0" err="1"/>
              <a:t>iptek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)</a:t>
            </a:r>
          </a:p>
          <a:p>
            <a:pPr marL="962025" lvl="1" indent="-441325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K78: </a:t>
            </a:r>
            <a:r>
              <a:rPr lang="en-US" dirty="0" err="1"/>
              <a:t>Penguatan</a:t>
            </a:r>
            <a:r>
              <a:rPr lang="en-US" dirty="0"/>
              <a:t> LAB SDGs dan Studio </a:t>
            </a:r>
            <a:r>
              <a:rPr lang="en-US" dirty="0" err="1"/>
              <a:t>Perencanaan</a:t>
            </a:r>
            <a:endParaRPr lang="en-US" dirty="0"/>
          </a:p>
          <a:p>
            <a:pPr marL="457200" indent="-457200">
              <a:spcBef>
                <a:spcPts val="15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 (HKI), prototype, </a:t>
            </a:r>
            <a:r>
              <a:rPr lang="en-US" dirty="0" err="1"/>
              <a:t>inovasi</a:t>
            </a:r>
            <a:r>
              <a:rPr lang="en-US" dirty="0"/>
              <a:t> dan </a:t>
            </a:r>
            <a:r>
              <a:rPr lang="en-US" dirty="0" err="1"/>
              <a:t>hilirisasinya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marL="962025" lvl="1" indent="-4572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K80: </a:t>
            </a:r>
            <a:r>
              <a:rPr lang="en-US" dirty="0" err="1"/>
              <a:t>Sosialisasi</a:t>
            </a:r>
            <a:r>
              <a:rPr lang="en-US" dirty="0"/>
              <a:t> dan </a:t>
            </a:r>
            <a:r>
              <a:rPr lang="en-US" dirty="0" err="1"/>
              <a:t>Promosi</a:t>
            </a:r>
            <a:r>
              <a:rPr lang="en-US" dirty="0"/>
              <a:t> R&amp;D Pascasarjana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daerah</a:t>
            </a:r>
            <a:endParaRPr lang="en-US" dirty="0"/>
          </a:p>
          <a:p>
            <a:pPr marL="365760" lvl="1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1668"/>
            <a:ext cx="7239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153139"/>
            <a:ext cx="1146052" cy="14417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F2EBC2-E472-424C-889C-728D15A4722C}"/>
              </a:ext>
            </a:extLst>
          </p:cNvPr>
          <p:cNvSpPr txBox="1">
            <a:spLocks/>
          </p:cNvSpPr>
          <p:nvPr/>
        </p:nvSpPr>
        <p:spPr>
          <a:xfrm>
            <a:off x="1484104" y="464112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Program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2021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17E8191-770E-4E19-BD0F-0714EB821EF6}"/>
              </a:ext>
            </a:extLst>
          </p:cNvPr>
          <p:cNvSpPr txBox="1">
            <a:spLocks/>
          </p:cNvSpPr>
          <p:nvPr/>
        </p:nvSpPr>
        <p:spPr>
          <a:xfrm>
            <a:off x="564343" y="1898088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 err="1"/>
              <a:t>Pengembangan</a:t>
            </a:r>
            <a:r>
              <a:rPr lang="en-US" dirty="0"/>
              <a:t> dan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terpadu</a:t>
            </a:r>
            <a:endParaRPr lang="en-US" dirty="0"/>
          </a:p>
          <a:p>
            <a:pPr marL="866775" lvl="1" indent="-409575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 136 </a:t>
            </a:r>
            <a:r>
              <a:rPr lang="en-US" i="1" dirty="0"/>
              <a:t>Integrated Web development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dan </a:t>
            </a:r>
            <a:r>
              <a:rPr lang="en-US" dirty="0" err="1"/>
              <a:t>penjaminan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.</a:t>
            </a:r>
          </a:p>
          <a:p>
            <a:pPr marL="457200" indent="-457200">
              <a:spcBef>
                <a:spcPts val="15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dan </a:t>
            </a:r>
            <a:r>
              <a:rPr lang="en-US" dirty="0" err="1"/>
              <a:t>Kualitas</a:t>
            </a:r>
            <a:r>
              <a:rPr lang="en-US" dirty="0"/>
              <a:t> Kerjasama </a:t>
            </a:r>
            <a:r>
              <a:rPr lang="en-US" dirty="0" err="1"/>
              <a:t>Luar</a:t>
            </a:r>
            <a:r>
              <a:rPr lang="en-US" dirty="0"/>
              <a:t> negeri</a:t>
            </a:r>
          </a:p>
          <a:p>
            <a:pPr marL="866775" lvl="1" indent="-409575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K152: </a:t>
            </a:r>
            <a:r>
              <a:rPr lang="en-US" dirty="0" err="1"/>
              <a:t>Penjaringan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S2 dan S3;  </a:t>
            </a:r>
            <a:r>
              <a:rPr lang="en-US" dirty="0" err="1"/>
              <a:t>Implementasi</a:t>
            </a:r>
            <a:r>
              <a:rPr lang="en-US" dirty="0"/>
              <a:t> Kerjasama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Radboud University, Belanda</a:t>
            </a:r>
          </a:p>
        </p:txBody>
      </p:sp>
    </p:spTree>
    <p:extLst>
      <p:ext uri="{BB962C8B-B14F-4D97-AF65-F5344CB8AC3E}">
        <p14:creationId xmlns:p14="http://schemas.microsoft.com/office/powerpoint/2010/main" val="41298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2C9E71-C2B5-4F77-B63D-0FBD837F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40997"/>
            <a:ext cx="3795684" cy="4520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1668"/>
            <a:ext cx="6934200" cy="86879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6" y="153139"/>
            <a:ext cx="1146052" cy="1441719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2D3CEF98-26CA-408C-9D45-76D6CADD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1613126"/>
            <a:ext cx="9143999" cy="523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ACEB878-FC8E-45D9-946C-32B48AD1E78C}"/>
              </a:ext>
            </a:extLst>
          </p:cNvPr>
          <p:cNvSpPr txBox="1">
            <a:spLocks/>
          </p:cNvSpPr>
          <p:nvPr/>
        </p:nvSpPr>
        <p:spPr>
          <a:xfrm>
            <a:off x="1484104" y="533400"/>
            <a:ext cx="5450096" cy="7811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tx1"/>
                </a:solidFill>
              </a:rPr>
              <a:t>Satu </a:t>
            </a:r>
            <a:r>
              <a:rPr lang="en-US" sz="2500" dirty="0" err="1">
                <a:solidFill>
                  <a:schemeClr val="tx1"/>
                </a:solidFill>
              </a:rPr>
              <a:t>Contoh</a:t>
            </a:r>
            <a:r>
              <a:rPr lang="en-US" sz="2500" dirty="0">
                <a:solidFill>
                  <a:schemeClr val="tx1"/>
                </a:solidFill>
              </a:rPr>
              <a:t>: </a:t>
            </a:r>
            <a:r>
              <a:rPr lang="en-US" sz="2500" dirty="0" err="1">
                <a:solidFill>
                  <a:schemeClr val="tx1"/>
                </a:solidFill>
              </a:rPr>
              <a:t>Rancangan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Kualitas</a:t>
            </a:r>
            <a:r>
              <a:rPr lang="en-US" sz="2500" dirty="0">
                <a:solidFill>
                  <a:schemeClr val="tx1"/>
                </a:solidFill>
              </a:rPr>
              <a:t> Ruang </a:t>
            </a:r>
            <a:r>
              <a:rPr lang="en-US" sz="2500" dirty="0" err="1">
                <a:solidFill>
                  <a:schemeClr val="tx1"/>
                </a:solidFill>
              </a:rPr>
              <a:t>Kuliah</a:t>
            </a:r>
            <a:r>
              <a:rPr lang="en-US" sz="2500" dirty="0">
                <a:solidFill>
                  <a:schemeClr val="tx1"/>
                </a:solidFill>
              </a:rPr>
              <a:t> – Pascasarjana (</a:t>
            </a:r>
            <a:r>
              <a:rPr lang="en-US" sz="2500" i="1" dirty="0">
                <a:solidFill>
                  <a:schemeClr val="tx1"/>
                </a:solidFill>
              </a:rPr>
              <a:t>on progress</a:t>
            </a:r>
            <a:r>
              <a:rPr lang="en-US" sz="25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706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89512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59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xmlns="" id="{1EDB791E-80BC-409A-BB7D-D8F7ED6C8C2C}"/>
              </a:ext>
            </a:extLst>
          </p:cNvPr>
          <p:cNvSpPr/>
          <p:nvPr/>
        </p:nvSpPr>
        <p:spPr>
          <a:xfrm>
            <a:off x="1230924" y="645658"/>
            <a:ext cx="5526623" cy="678264"/>
          </a:xfrm>
          <a:prstGeom prst="snip1Rect">
            <a:avLst>
              <a:gd name="adj" fmla="val 50000"/>
            </a:avLst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7" y="277271"/>
            <a:ext cx="914400" cy="12730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6322047"/>
            <a:ext cx="8458200" cy="381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5"/>
          <a:stretch/>
        </p:blipFill>
        <p:spPr>
          <a:xfrm flipH="1">
            <a:off x="-23446" y="4495800"/>
            <a:ext cx="1776046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76" y="1493153"/>
            <a:ext cx="3956071" cy="471195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98448" y="1671294"/>
            <a:ext cx="7388352" cy="4495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Bef>
                <a:spcPts val="1000"/>
              </a:spcBef>
              <a:buClr>
                <a:schemeClr val="tx1"/>
              </a:buClr>
              <a:buSzPct val="100000"/>
              <a:buFont typeface="Wingdings"/>
              <a:buAutoNum type="arabicPeriod"/>
            </a:pP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lulusan</a:t>
            </a:r>
            <a:r>
              <a:rPr lang="en-US" sz="3200" dirty="0"/>
              <a:t> </a:t>
            </a:r>
            <a:r>
              <a:rPr lang="en-US" sz="3200" dirty="0" err="1"/>
              <a:t>Pascasarjana</a:t>
            </a:r>
            <a:r>
              <a:rPr lang="en-US" sz="3200" dirty="0"/>
              <a:t> </a:t>
            </a:r>
            <a:r>
              <a:rPr lang="en-US" sz="3200" dirty="0" err="1"/>
              <a:t>Unand</a:t>
            </a:r>
            <a:r>
              <a:rPr lang="en-US" sz="3200" dirty="0"/>
              <a:t> yang </a:t>
            </a:r>
            <a:r>
              <a:rPr lang="en-US" sz="3200" dirty="0" err="1"/>
              <a:t>kompeten</a:t>
            </a:r>
            <a:r>
              <a:rPr lang="en-US" sz="3200" dirty="0"/>
              <a:t> </a:t>
            </a:r>
            <a:r>
              <a:rPr lang="en-US" sz="3200" dirty="0" err="1"/>
              <a:t>dibidangnya</a:t>
            </a:r>
            <a:r>
              <a:rPr lang="en-US" sz="3200" dirty="0"/>
              <a:t>,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i="1" dirty="0" err="1"/>
              <a:t>hardskill</a:t>
            </a:r>
            <a:r>
              <a:rPr lang="en-US" sz="3200" i="1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 err="1"/>
              <a:t>softskill</a:t>
            </a:r>
            <a:r>
              <a:rPr lang="en-US" sz="3200" dirty="0"/>
              <a:t> yang </a:t>
            </a:r>
            <a:r>
              <a:rPr lang="en-US" sz="3200" dirty="0" err="1"/>
              <a:t>kuat</a:t>
            </a:r>
            <a:r>
              <a:rPr lang="en-US" sz="3200" dirty="0"/>
              <a:t>. </a:t>
            </a:r>
          </a:p>
          <a:p>
            <a:pPr marL="514350" indent="-514350" algn="just">
              <a:spcBef>
                <a:spcPts val="1000"/>
              </a:spcBef>
              <a:buClr>
                <a:schemeClr val="tx1"/>
              </a:buClr>
              <a:buSzPct val="100000"/>
              <a:buFont typeface="Wingdings"/>
              <a:buAutoNum type="arabicPeriod"/>
            </a:pPr>
            <a:r>
              <a:rPr lang="en-US" sz="3200" dirty="0" err="1"/>
              <a:t>Mengembangkan</a:t>
            </a:r>
            <a:r>
              <a:rPr lang="en-US" sz="3200" dirty="0"/>
              <a:t> IPTEK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memanfaat</a:t>
            </a:r>
            <a:r>
              <a:rPr lang="id-ID" sz="3200" dirty="0"/>
              <a:t> </a:t>
            </a:r>
            <a:r>
              <a:rPr lang="en-US" sz="3200" dirty="0" err="1"/>
              <a:t>kannya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taraf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.</a:t>
            </a:r>
          </a:p>
          <a:p>
            <a:pPr marL="514350" indent="-514350" algn="just">
              <a:spcBef>
                <a:spcPts val="1000"/>
              </a:spcBef>
              <a:buClr>
                <a:schemeClr val="tx1"/>
              </a:buClr>
              <a:buSzPct val="100000"/>
              <a:buFont typeface="Wingdings"/>
              <a:buAutoNum type="arabicPeriod"/>
            </a:pPr>
            <a:r>
              <a:rPr lang="en-US" sz="3200" dirty="0" err="1"/>
              <a:t>Mewujudkan</a:t>
            </a:r>
            <a:r>
              <a:rPr lang="en-US" sz="3200" dirty="0"/>
              <a:t> </a:t>
            </a:r>
            <a:r>
              <a:rPr lang="en-US" sz="3200" dirty="0" err="1"/>
              <a:t>Pascasarjana</a:t>
            </a:r>
            <a:r>
              <a:rPr lang="en-US" sz="3200" dirty="0"/>
              <a:t> </a:t>
            </a:r>
            <a:r>
              <a:rPr lang="en-US" sz="3200" dirty="0" err="1"/>
              <a:t>Unand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Pusat</a:t>
            </a:r>
            <a:r>
              <a:rPr lang="en-US" sz="3200" dirty="0"/>
              <a:t> Pembangunan </a:t>
            </a:r>
            <a:r>
              <a:rPr lang="en-US" sz="3200" dirty="0" err="1"/>
              <a:t>Pendidikan</a:t>
            </a:r>
            <a:r>
              <a:rPr lang="en-US" sz="3200" dirty="0"/>
              <a:t> </a:t>
            </a:r>
            <a:r>
              <a:rPr lang="en-US" sz="3200" dirty="0" err="1"/>
              <a:t>Lanjut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IPTEK Wilayah Barat.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6852" y="512756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/>
              <a:t>T</a:t>
            </a:r>
            <a:r>
              <a:rPr lang="en-US" sz="4000" b="1" dirty="0" err="1"/>
              <a:t>ujuan</a:t>
            </a:r>
            <a:r>
              <a:rPr lang="en-US" sz="4000" b="1" dirty="0"/>
              <a:t> </a:t>
            </a:r>
            <a:r>
              <a:rPr lang="en-US" sz="5000" b="1" dirty="0" err="1"/>
              <a:t>S</a:t>
            </a:r>
            <a:r>
              <a:rPr lang="en-US" sz="4000" b="1" dirty="0" err="1"/>
              <a:t>trategis</a:t>
            </a:r>
            <a:endParaRPr lang="en-US" sz="4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30924" y="1493153"/>
            <a:ext cx="754684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BD79A83-A491-497A-A856-B4A27A3621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0600"/>
            <a:ext cx="9144000" cy="644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9740"/>
            <a:ext cx="1146052" cy="144171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65152" y="914400"/>
            <a:ext cx="7388348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Misi</a:t>
            </a:r>
            <a:r>
              <a:rPr lang="en-US" dirty="0">
                <a:solidFill>
                  <a:schemeClr val="tx1"/>
                </a:solidFill>
              </a:rPr>
              <a:t> 1: </a:t>
            </a:r>
            <a:r>
              <a:rPr lang="en-US" b="1" dirty="0" err="1">
                <a:solidFill>
                  <a:schemeClr val="tx1"/>
                </a:solidFill>
              </a:rPr>
              <a:t>Tridharma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Lulusan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9050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500" b="1" dirty="0" err="1">
                <a:solidFill>
                  <a:srgbClr val="F2240E"/>
                </a:solidFill>
              </a:rPr>
              <a:t>Karakter</a:t>
            </a:r>
            <a:r>
              <a:rPr lang="en-US" sz="3500" b="1" dirty="0">
                <a:solidFill>
                  <a:srgbClr val="F2240E"/>
                </a:solidFill>
              </a:rPr>
              <a:t> Program:</a:t>
            </a:r>
          </a:p>
          <a:p>
            <a:pPr marL="539750" indent="-53975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3500" dirty="0" err="1">
                <a:solidFill>
                  <a:srgbClr val="002060"/>
                </a:solidFill>
              </a:rPr>
              <a:t>Mewujudkan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berbagai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Reputasi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Dosen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dan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Mahasiswa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pada</a:t>
            </a:r>
            <a:r>
              <a:rPr lang="en-US" sz="3500" dirty="0">
                <a:solidFill>
                  <a:srgbClr val="002060"/>
                </a:solidFill>
              </a:rPr>
              <a:t>  </a:t>
            </a:r>
            <a:r>
              <a:rPr lang="en-US" sz="3500" dirty="0" err="1">
                <a:solidFill>
                  <a:srgbClr val="002060"/>
                </a:solidFill>
              </a:rPr>
              <a:t>tingkat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nasional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dan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internasional</a:t>
            </a:r>
            <a:r>
              <a:rPr lang="en-US" sz="3500" dirty="0">
                <a:solidFill>
                  <a:srgbClr val="002060"/>
                </a:solidFill>
              </a:rPr>
              <a:t>.</a:t>
            </a:r>
          </a:p>
          <a:p>
            <a:pPr marL="539750" indent="-53975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3500" dirty="0" err="1">
                <a:solidFill>
                  <a:srgbClr val="002060"/>
                </a:solidFill>
              </a:rPr>
              <a:t>Menginovasi</a:t>
            </a:r>
            <a:r>
              <a:rPr lang="en-US" sz="3500" dirty="0">
                <a:solidFill>
                  <a:srgbClr val="002060"/>
                </a:solidFill>
              </a:rPr>
              <a:t> Proses </a:t>
            </a:r>
            <a:r>
              <a:rPr lang="en-US" sz="3500" dirty="0" err="1">
                <a:solidFill>
                  <a:srgbClr val="002060"/>
                </a:solidFill>
              </a:rPr>
              <a:t>Akademik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untuk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menghasilkan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lulusan</a:t>
            </a:r>
            <a:r>
              <a:rPr lang="en-US" sz="3500" dirty="0">
                <a:solidFill>
                  <a:srgbClr val="002060"/>
                </a:solidFill>
              </a:rPr>
              <a:t> yang </a:t>
            </a:r>
            <a:r>
              <a:rPr lang="en-US" sz="3500" dirty="0" err="1">
                <a:solidFill>
                  <a:srgbClr val="002060"/>
                </a:solidFill>
              </a:rPr>
              <a:t>berdaya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saing</a:t>
            </a:r>
            <a:r>
              <a:rPr lang="en-US" sz="3500" dirty="0">
                <a:solidFill>
                  <a:srgbClr val="002060"/>
                </a:solidFill>
              </a:rPr>
              <a:t> global.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46" y="5767101"/>
            <a:ext cx="5571054" cy="915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5"/>
          <a:stretch/>
        </p:blipFill>
        <p:spPr>
          <a:xfrm flipH="1">
            <a:off x="-23446" y="4876800"/>
            <a:ext cx="1776046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986E57-536A-47CC-8471-C75150004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0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0673"/>
            <a:ext cx="9144000" cy="644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0751" y="606618"/>
            <a:ext cx="7813249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Misi</a:t>
            </a:r>
            <a:r>
              <a:rPr lang="en-US" dirty="0">
                <a:solidFill>
                  <a:schemeClr val="tx1"/>
                </a:solidFill>
              </a:rPr>
              <a:t> 2: </a:t>
            </a:r>
            <a:r>
              <a:rPr lang="en-US" b="1" dirty="0">
                <a:solidFill>
                  <a:schemeClr val="tx1"/>
                </a:solidFill>
              </a:rPr>
              <a:t>IPKTEKS yang </a:t>
            </a:r>
            <a:r>
              <a:rPr lang="en-US" b="1" dirty="0" err="1">
                <a:solidFill>
                  <a:schemeClr val="tx1"/>
                </a:solidFill>
              </a:rPr>
              <a:t>terkemuka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681"/>
            <a:ext cx="1146052" cy="14417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811324"/>
            <a:ext cx="8610600" cy="481807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6400" b="1" dirty="0" err="1">
                <a:solidFill>
                  <a:srgbClr val="FF0000"/>
                </a:solidFill>
              </a:rPr>
              <a:t>Karakter</a:t>
            </a:r>
            <a:r>
              <a:rPr lang="en-US" sz="6400" b="1" dirty="0">
                <a:solidFill>
                  <a:srgbClr val="FF0000"/>
                </a:solidFill>
              </a:rPr>
              <a:t> Program</a:t>
            </a:r>
            <a:endParaRPr lang="id-ID" sz="6400" b="1" dirty="0">
              <a:solidFill>
                <a:srgbClr val="FF0000"/>
              </a:solidFill>
            </a:endParaRPr>
          </a:p>
          <a:p>
            <a:pPr marL="620713" indent="-620713">
              <a:lnSpc>
                <a:spcPct val="120000"/>
              </a:lnSpc>
              <a:spcAft>
                <a:spcPts val="10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600" dirty="0" err="1">
                <a:solidFill>
                  <a:srgbClr val="002060"/>
                </a:solidFill>
              </a:rPr>
              <a:t>Membangun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riset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dan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pengabdian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masyarakat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berbasis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multidisiplin</a:t>
            </a:r>
            <a:r>
              <a:rPr lang="en-US" sz="5600" dirty="0">
                <a:solidFill>
                  <a:srgbClr val="002060"/>
                </a:solidFill>
              </a:rPr>
              <a:t> yang </a:t>
            </a:r>
            <a:r>
              <a:rPr lang="en-US" sz="5600" dirty="0" err="1">
                <a:solidFill>
                  <a:srgbClr val="002060"/>
                </a:solidFill>
              </a:rPr>
              <a:t>berkualitas</a:t>
            </a:r>
            <a:r>
              <a:rPr lang="en-US" sz="5600" dirty="0">
                <a:solidFill>
                  <a:srgbClr val="002060"/>
                </a:solidFill>
              </a:rPr>
              <a:t>, </a:t>
            </a:r>
            <a:r>
              <a:rPr lang="en-US" sz="5600" dirty="0" err="1">
                <a:solidFill>
                  <a:srgbClr val="002060"/>
                </a:solidFill>
              </a:rPr>
              <a:t>sehingga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memiliki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karakter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kuat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sebagai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lembaga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Pascasarjana</a:t>
            </a:r>
            <a:r>
              <a:rPr lang="en-US" sz="5600" dirty="0">
                <a:solidFill>
                  <a:srgbClr val="002060"/>
                </a:solidFill>
              </a:rPr>
              <a:t> yang </a:t>
            </a:r>
            <a:r>
              <a:rPr lang="en-US" sz="5600" dirty="0" err="1">
                <a:solidFill>
                  <a:srgbClr val="002060"/>
                </a:solidFill>
              </a:rPr>
              <a:t>ber-mazhab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multidisiplin</a:t>
            </a:r>
            <a:r>
              <a:rPr lang="en-US" sz="5600" dirty="0">
                <a:solidFill>
                  <a:srgbClr val="002060"/>
                </a:solidFill>
              </a:rPr>
              <a:t>.</a:t>
            </a:r>
            <a:endParaRPr lang="id-ID" sz="5600" dirty="0">
              <a:solidFill>
                <a:srgbClr val="002060"/>
              </a:solidFill>
            </a:endParaRPr>
          </a:p>
          <a:p>
            <a:pPr marL="620713" indent="-620713">
              <a:lnSpc>
                <a:spcPct val="120000"/>
              </a:lnSpc>
              <a:spcAft>
                <a:spcPts val="10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600" dirty="0" err="1">
                <a:solidFill>
                  <a:srgbClr val="002060"/>
                </a:solidFill>
              </a:rPr>
              <a:t>Memperkuat</a:t>
            </a:r>
            <a:r>
              <a:rPr lang="en-US" sz="5600" dirty="0">
                <a:solidFill>
                  <a:srgbClr val="002060"/>
                </a:solidFill>
              </a:rPr>
              <a:t> proses </a:t>
            </a:r>
            <a:r>
              <a:rPr lang="en-US" sz="5600" dirty="0" err="1">
                <a:solidFill>
                  <a:srgbClr val="002060"/>
                </a:solidFill>
              </a:rPr>
              <a:t>hilirisasi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hasil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riset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dan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pengabdian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pada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masyarakat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untuk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mendukung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kesejahteraan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masyarakat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dan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kemandirian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bangsa</a:t>
            </a:r>
            <a:r>
              <a:rPr lang="en-US" sz="5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76" y="1450276"/>
            <a:ext cx="4395755" cy="722095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>
          <a:xfrm flipH="1">
            <a:off x="7086600" y="6157706"/>
            <a:ext cx="2039815" cy="6858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>
            <a:off x="6400800" y="6157706"/>
            <a:ext cx="2039815" cy="685800"/>
          </a:xfrm>
          <a:prstGeom prst="rtTriangle">
            <a:avLst/>
          </a:prstGeom>
          <a:solidFill>
            <a:srgbClr val="075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CFB0E8-82F0-4AB7-800B-E2980D4BF4EF}"/>
              </a:ext>
            </a:extLst>
          </p:cNvPr>
          <p:cNvCxnSpPr/>
          <p:nvPr/>
        </p:nvCxnSpPr>
        <p:spPr>
          <a:xfrm>
            <a:off x="3886200" y="2286000"/>
            <a:ext cx="5257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55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0673"/>
            <a:ext cx="9144000" cy="644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681"/>
            <a:ext cx="1146052" cy="14417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6700" y="2324779"/>
            <a:ext cx="8648700" cy="481807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6400" b="1" dirty="0" err="1">
                <a:solidFill>
                  <a:srgbClr val="FF0000"/>
                </a:solidFill>
              </a:rPr>
              <a:t>Karakter</a:t>
            </a:r>
            <a:r>
              <a:rPr lang="en-US" sz="6400" b="1" dirty="0">
                <a:solidFill>
                  <a:srgbClr val="FF0000"/>
                </a:solidFill>
              </a:rPr>
              <a:t> Program</a:t>
            </a:r>
            <a:endParaRPr lang="id-ID" sz="6400" b="1" dirty="0">
              <a:solidFill>
                <a:srgbClr val="FF0000"/>
              </a:solidFill>
            </a:endParaRPr>
          </a:p>
          <a:p>
            <a:pPr marL="620713" indent="-620713">
              <a:lnSpc>
                <a:spcPct val="120000"/>
              </a:lnSpc>
              <a:spcAft>
                <a:spcPts val="10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600" dirty="0" err="1">
                <a:solidFill>
                  <a:srgbClr val="002060"/>
                </a:solidFill>
              </a:rPr>
              <a:t>Membangun</a:t>
            </a:r>
            <a:r>
              <a:rPr lang="en-US" sz="5600" dirty="0">
                <a:solidFill>
                  <a:srgbClr val="002060"/>
                </a:solidFill>
              </a:rPr>
              <a:t>  Kerjasama/Partnership </a:t>
            </a:r>
            <a:r>
              <a:rPr lang="en-US" sz="5600" dirty="0" err="1">
                <a:solidFill>
                  <a:srgbClr val="002060"/>
                </a:solidFill>
              </a:rPr>
              <a:t>dengan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berbagai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institusi</a:t>
            </a:r>
            <a:r>
              <a:rPr lang="en-US" sz="5600" dirty="0">
                <a:solidFill>
                  <a:srgbClr val="002060"/>
                </a:solidFill>
              </a:rPr>
              <a:t> dan stakeholders di </a:t>
            </a:r>
            <a:r>
              <a:rPr lang="en-US" sz="5600" dirty="0" err="1">
                <a:solidFill>
                  <a:srgbClr val="002060"/>
                </a:solidFill>
              </a:rPr>
              <a:t>bidang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pengembangan</a:t>
            </a:r>
            <a:r>
              <a:rPr lang="en-US" sz="5600" dirty="0">
                <a:solidFill>
                  <a:srgbClr val="002060"/>
                </a:solidFill>
              </a:rPr>
              <a:t> dan </a:t>
            </a:r>
            <a:r>
              <a:rPr lang="en-US" sz="5600" dirty="0" err="1">
                <a:solidFill>
                  <a:srgbClr val="002060"/>
                </a:solidFill>
              </a:rPr>
              <a:t>pemanfaatan</a:t>
            </a:r>
            <a:r>
              <a:rPr lang="en-US" sz="5600" dirty="0">
                <a:solidFill>
                  <a:srgbClr val="002060"/>
                </a:solidFill>
              </a:rPr>
              <a:t> IPTEK </a:t>
            </a:r>
            <a:r>
              <a:rPr lang="en-US" sz="5600" dirty="0" err="1">
                <a:solidFill>
                  <a:srgbClr val="002060"/>
                </a:solidFill>
              </a:rPr>
              <a:t>multidisiplin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guna</a:t>
            </a:r>
            <a:r>
              <a:rPr lang="en-US" sz="5600" dirty="0">
                <a:solidFill>
                  <a:srgbClr val="002060"/>
                </a:solidFill>
              </a:rPr>
              <a:t>  problem solving </a:t>
            </a:r>
            <a:r>
              <a:rPr lang="en-US" sz="5600" dirty="0" err="1">
                <a:solidFill>
                  <a:srgbClr val="002060"/>
                </a:solidFill>
              </a:rPr>
              <a:t>masyarakat</a:t>
            </a:r>
            <a:r>
              <a:rPr lang="en-US" sz="5600" dirty="0">
                <a:solidFill>
                  <a:srgbClr val="002060"/>
                </a:solidFill>
              </a:rPr>
              <a:t>.</a:t>
            </a:r>
          </a:p>
          <a:p>
            <a:pPr marL="620713" indent="-620713">
              <a:lnSpc>
                <a:spcPct val="120000"/>
              </a:lnSpc>
              <a:spcAft>
                <a:spcPts val="10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600" dirty="0" err="1">
                <a:solidFill>
                  <a:srgbClr val="002060"/>
                </a:solidFill>
              </a:rPr>
              <a:t>Menguatkan</a:t>
            </a:r>
            <a:r>
              <a:rPr lang="en-US" sz="5600" dirty="0">
                <a:solidFill>
                  <a:srgbClr val="002060"/>
                </a:solidFill>
              </a:rPr>
              <a:t> Hasil </a:t>
            </a:r>
            <a:r>
              <a:rPr lang="en-US" sz="5600" dirty="0" err="1">
                <a:solidFill>
                  <a:srgbClr val="002060"/>
                </a:solidFill>
              </a:rPr>
              <a:t>kerjasama</a:t>
            </a:r>
            <a:r>
              <a:rPr lang="en-US" sz="5600" dirty="0">
                <a:solidFill>
                  <a:srgbClr val="002060"/>
                </a:solidFill>
              </a:rPr>
              <a:t>/partnership </a:t>
            </a:r>
            <a:r>
              <a:rPr lang="en-US" sz="5600" dirty="0" err="1">
                <a:solidFill>
                  <a:srgbClr val="002060"/>
                </a:solidFill>
              </a:rPr>
              <a:t>untuk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perbaikan</a:t>
            </a:r>
            <a:r>
              <a:rPr lang="en-US" sz="5600" dirty="0">
                <a:solidFill>
                  <a:srgbClr val="002060"/>
                </a:solidFill>
              </a:rPr>
              <a:t> dan </a:t>
            </a:r>
            <a:r>
              <a:rPr lang="en-US" sz="5600" dirty="0" err="1">
                <a:solidFill>
                  <a:srgbClr val="002060"/>
                </a:solidFill>
              </a:rPr>
              <a:t>pengembangan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kualitas</a:t>
            </a:r>
            <a:r>
              <a:rPr lang="en-US" sz="5600" dirty="0">
                <a:solidFill>
                  <a:srgbClr val="002060"/>
                </a:solidFill>
              </a:rPr>
              <a:t> </a:t>
            </a:r>
            <a:r>
              <a:rPr lang="en-US" sz="5600" dirty="0" err="1">
                <a:solidFill>
                  <a:srgbClr val="002060"/>
                </a:solidFill>
              </a:rPr>
              <a:t>akademik</a:t>
            </a:r>
            <a:r>
              <a:rPr lang="en-US" sz="5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76" y="1450276"/>
            <a:ext cx="4395755" cy="722095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>
          <a:xfrm flipH="1">
            <a:off x="7086600" y="6157706"/>
            <a:ext cx="2039815" cy="6858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>
            <a:off x="6400800" y="6157706"/>
            <a:ext cx="2039815" cy="685800"/>
          </a:xfrm>
          <a:prstGeom prst="rtTriangle">
            <a:avLst/>
          </a:prstGeom>
          <a:solidFill>
            <a:srgbClr val="075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CFB0E8-82F0-4AB7-800B-E2980D4BF4EF}"/>
              </a:ext>
            </a:extLst>
          </p:cNvPr>
          <p:cNvCxnSpPr/>
          <p:nvPr/>
        </p:nvCxnSpPr>
        <p:spPr>
          <a:xfrm>
            <a:off x="3886200" y="2286000"/>
            <a:ext cx="52578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A6A8C00-018E-4DB3-AECA-3473F745B9E7}"/>
              </a:ext>
            </a:extLst>
          </p:cNvPr>
          <p:cNvSpPr txBox="1">
            <a:spLocks/>
          </p:cNvSpPr>
          <p:nvPr/>
        </p:nvSpPr>
        <p:spPr>
          <a:xfrm>
            <a:off x="1327027" y="623764"/>
            <a:ext cx="7435973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Misi</a:t>
            </a:r>
            <a:r>
              <a:rPr lang="en-US" dirty="0">
                <a:solidFill>
                  <a:schemeClr val="tx1"/>
                </a:solidFill>
              </a:rPr>
              <a:t> 3: </a:t>
            </a:r>
            <a:r>
              <a:rPr lang="en-US" b="1" dirty="0">
                <a:solidFill>
                  <a:schemeClr val="tx1"/>
                </a:solidFill>
              </a:rPr>
              <a:t>Kerjasama/Partnership</a:t>
            </a:r>
          </a:p>
        </p:txBody>
      </p:sp>
    </p:spTree>
    <p:extLst>
      <p:ext uri="{BB962C8B-B14F-4D97-AF65-F5344CB8AC3E}">
        <p14:creationId xmlns:p14="http://schemas.microsoft.com/office/powerpoint/2010/main" val="250373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9B6962-AA70-41F1-AD20-C08A51C4E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59" y="1939662"/>
            <a:ext cx="3977123" cy="4737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5196A9-FBF5-4F36-8F79-6470541FF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3" y="185885"/>
            <a:ext cx="1146052" cy="14417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9C86EC7-BCAA-4EF7-A1F6-D5243B5CFD8A}"/>
              </a:ext>
            </a:extLst>
          </p:cNvPr>
          <p:cNvGrpSpPr/>
          <p:nvPr/>
        </p:nvGrpSpPr>
        <p:grpSpPr>
          <a:xfrm>
            <a:off x="1329155" y="608285"/>
            <a:ext cx="6477000" cy="1143000"/>
            <a:chOff x="1961363" y="773076"/>
            <a:chExt cx="6477000" cy="1143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E25A595F-D153-4B5F-AF46-197DC7040D8C}"/>
                </a:ext>
              </a:extLst>
            </p:cNvPr>
            <p:cNvSpPr/>
            <p:nvPr/>
          </p:nvSpPr>
          <p:spPr>
            <a:xfrm>
              <a:off x="2266163" y="773076"/>
              <a:ext cx="5867400" cy="1143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1">
              <a:extLst>
                <a:ext uri="{FF2B5EF4-FFF2-40B4-BE49-F238E27FC236}">
                  <a16:creationId xmlns:a16="http://schemas.microsoft.com/office/drawing/2014/main" xmlns="" id="{34CE2633-2942-47FE-B8CB-0E282D507BD9}"/>
                </a:ext>
              </a:extLst>
            </p:cNvPr>
            <p:cNvSpPr txBox="1">
              <a:spLocks/>
            </p:cNvSpPr>
            <p:nvPr/>
          </p:nvSpPr>
          <p:spPr>
            <a:xfrm>
              <a:off x="1961363" y="801702"/>
              <a:ext cx="6477000" cy="990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 ELEMEN PASCASARJANA UNTUK PENGUATAN IMPLEMENTASI MISI</a:t>
              </a:r>
            </a:p>
          </p:txBody>
        </p:sp>
      </p:grp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xmlns="" id="{10D80A6C-D4FF-4797-BF87-F39EAA9B4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436270"/>
              </p:ext>
            </p:extLst>
          </p:nvPr>
        </p:nvGraphicFramePr>
        <p:xfrm>
          <a:off x="1407937" y="2078537"/>
          <a:ext cx="736787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10CC097-7D26-485E-AFA2-CB54D01DC2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AF68BB13-FD4B-4EB9-8E96-100BBD4BE858}"/>
              </a:ext>
            </a:extLst>
          </p:cNvPr>
          <p:cNvSpPr/>
          <p:nvPr/>
        </p:nvSpPr>
        <p:spPr>
          <a:xfrm>
            <a:off x="671945" y="6264918"/>
            <a:ext cx="1613614" cy="68580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DDA2AB33-608F-44E6-BE9C-C3436D85ED86}"/>
              </a:ext>
            </a:extLst>
          </p:cNvPr>
          <p:cNvSpPr/>
          <p:nvPr/>
        </p:nvSpPr>
        <p:spPr>
          <a:xfrm>
            <a:off x="-13855" y="6264918"/>
            <a:ext cx="1613614" cy="685800"/>
          </a:xfrm>
          <a:prstGeom prst="rtTriangle">
            <a:avLst/>
          </a:prstGeom>
          <a:solidFill>
            <a:srgbClr val="075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xmlns="" id="{D03E816F-5E1D-446B-BED8-E945B880A5E8}"/>
              </a:ext>
            </a:extLst>
          </p:cNvPr>
          <p:cNvSpPr/>
          <p:nvPr/>
        </p:nvSpPr>
        <p:spPr>
          <a:xfrm rot="10800000">
            <a:off x="7978504" y="5791200"/>
            <a:ext cx="1066800" cy="10053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7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A8963D98-F89E-4A91-AAF1-6872F86020C3}"/>
              </a:ext>
            </a:extLst>
          </p:cNvPr>
          <p:cNvSpPr/>
          <p:nvPr/>
        </p:nvSpPr>
        <p:spPr>
          <a:xfrm flipH="1">
            <a:off x="2601777" y="2343553"/>
            <a:ext cx="6520056" cy="44196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941E48-54E2-4411-B6A0-AF0A3DB0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232710"/>
            <a:ext cx="1146052" cy="14417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D11253A-FDD0-4D75-95B3-AD762F3AA660}"/>
              </a:ext>
            </a:extLst>
          </p:cNvPr>
          <p:cNvSpPr txBox="1">
            <a:spLocks/>
          </p:cNvSpPr>
          <p:nvPr/>
        </p:nvSpPr>
        <p:spPr>
          <a:xfrm>
            <a:off x="1748444" y="468604"/>
            <a:ext cx="6858000" cy="990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B050"/>
                </a:solidFill>
              </a:rPr>
              <a:t>Kerangka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Acuan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 err="1">
                <a:solidFill>
                  <a:srgbClr val="00B050"/>
                </a:solidFill>
              </a:rPr>
              <a:t>Penyusunan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Proker</a:t>
            </a:r>
            <a:r>
              <a:rPr lang="en-US" sz="3600" b="1" dirty="0">
                <a:solidFill>
                  <a:srgbClr val="00B050"/>
                </a:solidFill>
              </a:rPr>
              <a:t> 2021 Pascasarjana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97E7DF7-E1CB-4F8A-893D-C2D1475FD19D}"/>
              </a:ext>
            </a:extLst>
          </p:cNvPr>
          <p:cNvCxnSpPr>
            <a:cxnSpLocks/>
          </p:cNvCxnSpPr>
          <p:nvPr/>
        </p:nvCxnSpPr>
        <p:spPr>
          <a:xfrm>
            <a:off x="1752600" y="1452276"/>
            <a:ext cx="6705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F5D61BE6-17D1-4914-9BD8-81995B0FC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147734"/>
              </p:ext>
            </p:extLst>
          </p:nvPr>
        </p:nvGraphicFramePr>
        <p:xfrm>
          <a:off x="825731" y="1981200"/>
          <a:ext cx="7833360" cy="422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69734B-9428-4E71-A707-772CE752F3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5"/>
          <a:stretch/>
        </p:blipFill>
        <p:spPr>
          <a:xfrm flipH="1">
            <a:off x="-23446" y="4876800"/>
            <a:ext cx="1776046" cy="1981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B5D523D-4EE2-4660-AD93-55191E9F69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5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0673"/>
            <a:ext cx="9144000" cy="64465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681"/>
            <a:ext cx="1146052" cy="144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76" y="1450276"/>
            <a:ext cx="4395755" cy="7220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8EEBF9-15A6-47B2-8DD6-8ECF3C1BF6F7}"/>
              </a:ext>
            </a:extLst>
          </p:cNvPr>
          <p:cNvGrpSpPr/>
          <p:nvPr/>
        </p:nvGrpSpPr>
        <p:grpSpPr>
          <a:xfrm>
            <a:off x="6400800" y="6157706"/>
            <a:ext cx="2725615" cy="685800"/>
            <a:chOff x="6400800" y="6157706"/>
            <a:chExt cx="2725615" cy="685800"/>
          </a:xfrm>
        </p:grpSpPr>
        <p:sp>
          <p:nvSpPr>
            <p:cNvPr id="9" name="Right Triangle 8"/>
            <p:cNvSpPr/>
            <p:nvPr/>
          </p:nvSpPr>
          <p:spPr>
            <a:xfrm flipH="1">
              <a:off x="7086600" y="6157706"/>
              <a:ext cx="2039815" cy="685800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flipH="1">
              <a:off x="6400800" y="6157706"/>
              <a:ext cx="2039815" cy="685800"/>
            </a:xfrm>
            <a:prstGeom prst="rtTriangle">
              <a:avLst/>
            </a:prstGeom>
            <a:solidFill>
              <a:srgbClr val="075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4498909-3D78-4C30-A8DD-EA473B5A50BF}"/>
              </a:ext>
            </a:extLst>
          </p:cNvPr>
          <p:cNvSpPr txBox="1">
            <a:spLocks/>
          </p:cNvSpPr>
          <p:nvPr/>
        </p:nvSpPr>
        <p:spPr>
          <a:xfrm>
            <a:off x="1450852" y="714398"/>
            <a:ext cx="81534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err="1">
                <a:solidFill>
                  <a:srgbClr val="C00000"/>
                </a:solidFill>
              </a:rPr>
              <a:t>Pendekatan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Penyusunan</a:t>
            </a:r>
            <a:r>
              <a:rPr lang="en-US" sz="3500" b="1" dirty="0">
                <a:solidFill>
                  <a:srgbClr val="C00000"/>
                </a:solidFill>
              </a:rPr>
              <a:t> </a:t>
            </a:r>
            <a:r>
              <a:rPr lang="en-US" sz="3500" b="1" dirty="0" err="1">
                <a:solidFill>
                  <a:srgbClr val="C00000"/>
                </a:solidFill>
              </a:rPr>
              <a:t>Proker</a:t>
            </a:r>
            <a:r>
              <a:rPr lang="en-US" sz="3500" b="1" dirty="0">
                <a:solidFill>
                  <a:srgbClr val="C00000"/>
                </a:solidFill>
              </a:rPr>
              <a:t> 2021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18ACC51-9632-4DF0-82CE-A12F3E44B83D}"/>
              </a:ext>
            </a:extLst>
          </p:cNvPr>
          <p:cNvSpPr txBox="1">
            <a:spLocks/>
          </p:cNvSpPr>
          <p:nvPr/>
        </p:nvSpPr>
        <p:spPr>
          <a:xfrm>
            <a:off x="262303" y="1911081"/>
            <a:ext cx="8619393" cy="48119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Clr>
                <a:srgbClr val="0070C0"/>
              </a:buClr>
              <a:buSzPct val="100000"/>
              <a:buFont typeface="Wingdings" panose="05000000000000000000" pitchFamily="2" charset="2"/>
              <a:buChar char=""/>
            </a:pPr>
            <a:r>
              <a:rPr lang="en-US" sz="3200" dirty="0" err="1">
                <a:solidFill>
                  <a:srgbClr val="0070C0"/>
                </a:solidFill>
              </a:rPr>
              <a:t>Pendekatan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Partisipatif</a:t>
            </a:r>
            <a:r>
              <a:rPr lang="en-US" dirty="0">
                <a:solidFill>
                  <a:srgbClr val="0070C0"/>
                </a:solidFill>
              </a:rPr>
              <a:t>: </a:t>
            </a:r>
          </a:p>
          <a:p>
            <a:pPr marL="0" indent="0">
              <a:buFont typeface="Wingdings"/>
              <a:buNone/>
            </a:pPr>
            <a:r>
              <a:rPr lang="en-US" dirty="0"/>
              <a:t>	</a:t>
            </a:r>
            <a:r>
              <a:rPr lang="en-US" sz="3200" dirty="0" err="1"/>
              <a:t>Sumber</a:t>
            </a:r>
            <a:r>
              <a:rPr lang="en-US" sz="3200" dirty="0"/>
              <a:t> Program </a:t>
            </a:r>
            <a:r>
              <a:rPr lang="en-US" sz="3200" dirty="0" err="1"/>
              <a:t>Kerja</a:t>
            </a:r>
            <a:r>
              <a:rPr lang="en-US" sz="3200" dirty="0"/>
              <a:t> </a:t>
            </a:r>
            <a:r>
              <a:rPr lang="en-US" sz="3200" dirty="0" err="1"/>
              <a:t>diusulkan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seluruh</a:t>
            </a:r>
            <a:r>
              <a:rPr lang="en-US" sz="3200" dirty="0"/>
              <a:t> 	Prodi 	yang </a:t>
            </a:r>
            <a:r>
              <a:rPr lang="en-US" sz="3200" dirty="0" err="1"/>
              <a:t>ada</a:t>
            </a:r>
            <a:r>
              <a:rPr lang="en-US" sz="3200" dirty="0"/>
              <a:t>,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Rapat</a:t>
            </a:r>
            <a:r>
              <a:rPr lang="en-US" sz="3200" dirty="0"/>
              <a:t> Program </a:t>
            </a:r>
            <a:r>
              <a:rPr lang="en-US" sz="3200" dirty="0" err="1"/>
              <a:t>Kerja</a:t>
            </a:r>
            <a:r>
              <a:rPr lang="en-US" sz="3200" dirty="0"/>
              <a:t> 	yang 	</a:t>
            </a:r>
            <a:r>
              <a:rPr lang="en-US" sz="3200" dirty="0" err="1"/>
              <a:t>dihadiri</a:t>
            </a:r>
            <a:r>
              <a:rPr lang="en-US" sz="3200" dirty="0"/>
              <a:t> oleh </a:t>
            </a:r>
            <a:r>
              <a:rPr lang="en-US" sz="3200" dirty="0" err="1"/>
              <a:t>seluruh</a:t>
            </a:r>
            <a:r>
              <a:rPr lang="en-US" sz="3200" dirty="0"/>
              <a:t> </a:t>
            </a:r>
            <a:r>
              <a:rPr lang="en-US" sz="3200" dirty="0" err="1"/>
              <a:t>Ketua</a:t>
            </a:r>
            <a:r>
              <a:rPr lang="en-US" sz="3200" dirty="0"/>
              <a:t> Prodi dan 	</a:t>
            </a:r>
            <a:r>
              <a:rPr lang="en-US" sz="3200" dirty="0" err="1"/>
              <a:t>telah</a:t>
            </a:r>
            <a:r>
              <a:rPr lang="en-US" sz="3200" dirty="0"/>
              <a:t> 	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tanggal</a:t>
            </a:r>
            <a:r>
              <a:rPr lang="en-US" sz="3200" dirty="0"/>
              <a:t> 13 </a:t>
            </a:r>
            <a:r>
              <a:rPr lang="en-US" sz="3200" dirty="0" err="1"/>
              <a:t>Oktober</a:t>
            </a:r>
            <a:r>
              <a:rPr lang="en-US" sz="3200" dirty="0"/>
              <a:t> 2020</a:t>
            </a:r>
            <a:r>
              <a:rPr lang="en-US" dirty="0"/>
              <a:t>.</a:t>
            </a:r>
          </a:p>
          <a:p>
            <a:pPr marL="0" indent="0">
              <a:buFont typeface="Wingdings"/>
              <a:buNone/>
            </a:pPr>
            <a:endParaRPr lang="en-US" sz="1200" dirty="0"/>
          </a:p>
          <a:p>
            <a:pPr marL="465138" indent="-465138">
              <a:buClr>
                <a:srgbClr val="075AD3"/>
              </a:buClr>
              <a:buSzPct val="100000"/>
              <a:buFont typeface="Wingdings" panose="05000000000000000000" pitchFamily="2" charset="2"/>
              <a:buChar char=""/>
            </a:pPr>
            <a:r>
              <a:rPr lang="en-US" sz="3200" dirty="0" err="1">
                <a:solidFill>
                  <a:srgbClr val="0070C0"/>
                </a:solidFill>
              </a:rPr>
              <a:t>Pendekatan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i="1" dirty="0">
                <a:solidFill>
                  <a:srgbClr val="0070C0"/>
                </a:solidFill>
              </a:rPr>
              <a:t>Convergence </a:t>
            </a:r>
            <a:r>
              <a:rPr lang="en-US" sz="3200" dirty="0">
                <a:solidFill>
                  <a:srgbClr val="0070C0"/>
                </a:solidFill>
              </a:rPr>
              <a:t>(</a:t>
            </a:r>
            <a:r>
              <a:rPr lang="en-US" sz="3200" dirty="0" err="1">
                <a:solidFill>
                  <a:srgbClr val="0070C0"/>
                </a:solidFill>
              </a:rPr>
              <a:t>penyatuan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0070C0"/>
                </a:solidFill>
              </a:rPr>
              <a:t>penggabungan</a:t>
            </a:r>
            <a:r>
              <a:rPr lang="en-US" sz="3200" dirty="0">
                <a:solidFill>
                  <a:srgbClr val="0070C0"/>
                </a:solidFill>
              </a:rPr>
              <a:t>),  </a:t>
            </a:r>
          </a:p>
          <a:p>
            <a:pPr marL="0" indent="0">
              <a:buFont typeface="Wingdings"/>
              <a:buNone/>
            </a:pPr>
            <a:r>
              <a:rPr lang="en-US" dirty="0"/>
              <a:t>	</a:t>
            </a:r>
            <a:r>
              <a:rPr lang="en-US" sz="3200" dirty="0" err="1"/>
              <a:t>Perpaduan</a:t>
            </a:r>
            <a:r>
              <a:rPr lang="en-US" sz="3200" dirty="0"/>
              <a:t> program-program Prodi dan 	</a:t>
            </a:r>
            <a:r>
              <a:rPr lang="en-US" sz="3200" dirty="0" err="1"/>
              <a:t>pimpinan</a:t>
            </a:r>
            <a:r>
              <a:rPr lang="en-US" sz="3200" dirty="0"/>
              <a:t> </a:t>
            </a:r>
            <a:r>
              <a:rPr lang="en-US" sz="3200" dirty="0" err="1"/>
              <a:t>pasca</a:t>
            </a:r>
            <a:r>
              <a:rPr lang="en-US" sz="3200" dirty="0"/>
              <a:t>, </a:t>
            </a:r>
            <a:r>
              <a:rPr lang="en-US" sz="3200" dirty="0" err="1"/>
              <a:t>dalam</a:t>
            </a:r>
            <a:r>
              <a:rPr lang="en-US" sz="3200" dirty="0"/>
              <a:t> domain </a:t>
            </a:r>
            <a:r>
              <a:rPr lang="en-US" sz="3200" dirty="0" err="1"/>
              <a:t>akademik</a:t>
            </a:r>
            <a:r>
              <a:rPr lang="en-US" sz="3200" dirty="0"/>
              <a:t> dan 	</a:t>
            </a:r>
            <a:r>
              <a:rPr lang="en-US" sz="3200" dirty="0" err="1"/>
              <a:t>fasilitas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dan </a:t>
            </a:r>
            <a:r>
              <a:rPr lang="en-US" sz="3200" dirty="0" err="1"/>
              <a:t>prasarana</a:t>
            </a:r>
            <a:r>
              <a:rPr lang="en-US" sz="3200" dirty="0"/>
              <a:t>. 	</a:t>
            </a:r>
          </a:p>
          <a:p>
            <a:pPr marL="365760" lvl="1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25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1144</Words>
  <Application>Microsoft Office PowerPoint</Application>
  <PresentationFormat>On-screen Show (4:3)</PresentationFormat>
  <Paragraphs>227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Adobe Fangsong Std R</vt:lpstr>
      <vt:lpstr>Arial</vt:lpstr>
      <vt:lpstr>Calibri</vt:lpstr>
      <vt:lpstr>Century Gothic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90</cp:revision>
  <dcterms:created xsi:type="dcterms:W3CDTF">2020-10-20T07:05:41Z</dcterms:created>
  <dcterms:modified xsi:type="dcterms:W3CDTF">2020-10-21T12:08:05Z</dcterms:modified>
</cp:coreProperties>
</file>