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5" r:id="rId6"/>
    <p:sldId id="266" r:id="rId7"/>
    <p:sldId id="271" r:id="rId8"/>
    <p:sldId id="264" r:id="rId9"/>
    <p:sldId id="268" r:id="rId10"/>
    <p:sldId id="269" r:id="rId11"/>
    <p:sldId id="270" r:id="rId12"/>
    <p:sldId id="259" r:id="rId13"/>
    <p:sldId id="261" r:id="rId14"/>
    <p:sldId id="263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ad Syafruddin Indrapriyatna" initials="AS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Gaya Tema 2 - Akse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Gaya Tera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022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14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2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9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923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125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766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273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80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913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364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AAEF-ACB4-4CAB-A22D-0BA5F880CEA4}" type="datetimeFigureOut">
              <a:rPr lang="id-ID" smtClean="0"/>
              <a:t>16/10/2020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D5FE-2E98-46AE-944E-F3CC05531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03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andalas-my.sharepoint.com/:x:/g/personal/ahmadsi_eng_unand_ac_id/ESfSkIVq9nBOgdFUjYgoEK8B7VHy39WmCd92oda6h_37lg?e=lmid9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1122363"/>
            <a:ext cx="11172825" cy="2387600"/>
          </a:xfrm>
        </p:spPr>
        <p:txBody>
          <a:bodyPr>
            <a:normAutofit fontScale="90000"/>
          </a:bodyPr>
          <a:lstStyle/>
          <a:p>
            <a:r>
              <a:rPr lang="id-ID" dirty="0"/>
              <a:t>Fakultas Teknologi Informasi</a:t>
            </a:r>
            <a:br>
              <a:rPr lang="id-ID" dirty="0"/>
            </a:br>
            <a:r>
              <a:rPr lang="id-ID" dirty="0"/>
              <a:t>pada</a:t>
            </a:r>
            <a:br>
              <a:rPr lang="id-ID" dirty="0"/>
            </a:br>
            <a:r>
              <a:rPr lang="id-ID" dirty="0"/>
              <a:t>Rapat Kerja Universitas Andalas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 – 24 </a:t>
            </a:r>
            <a:r>
              <a:rPr lang="en-US" dirty="0" err="1"/>
              <a:t>Oktober</a:t>
            </a:r>
            <a:r>
              <a:rPr lang="id-ID" dirty="0"/>
              <a:t> 20</a:t>
            </a:r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05482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B8D87FE-6DC1-467C-8811-B12F0412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80645"/>
            <a:ext cx="11897360" cy="843915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2021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638B00E-DFD1-47B8-B0CA-1E43084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026160"/>
            <a:ext cx="11897360" cy="5648960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MBKM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Labor </a:t>
            </a:r>
            <a:r>
              <a:rPr lang="en-US" dirty="0" err="1">
                <a:sym typeface="Wingdings" panose="05000000000000000000" pitchFamily="2" charset="2"/>
              </a:rPr>
              <a:t>mempunyai</a:t>
            </a:r>
            <a:r>
              <a:rPr lang="en-US" dirty="0">
                <a:sym typeface="Wingdings" panose="05000000000000000000" pitchFamily="2" charset="2"/>
              </a:rPr>
              <a:t> roadmap </a:t>
            </a: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peralatan</a:t>
            </a:r>
            <a:r>
              <a:rPr lang="en-US" dirty="0">
                <a:sym typeface="Wingdings" panose="05000000000000000000" pitchFamily="2" charset="2"/>
              </a:rPr>
              <a:t> (per 100 </a:t>
            </a:r>
            <a:r>
              <a:rPr lang="en-US" dirty="0" err="1">
                <a:sym typeface="Wingdings" panose="05000000000000000000" pitchFamily="2" charset="2"/>
              </a:rPr>
              <a:t>juta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setiap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tahun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Revitalisasi</a:t>
            </a:r>
            <a:r>
              <a:rPr lang="en-US" dirty="0">
                <a:sym typeface="Wingdings" panose="05000000000000000000" pitchFamily="2" charset="2"/>
              </a:rPr>
              <a:t> Pusat </a:t>
            </a:r>
            <a:r>
              <a:rPr lang="en-US" dirty="0" err="1">
                <a:sym typeface="Wingdings" panose="05000000000000000000" pitchFamily="2" charset="2"/>
              </a:rPr>
              <a:t>Studi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Teknlogi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PaSTI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Mahasiswa</a:t>
            </a:r>
            <a:r>
              <a:rPr lang="en-US" dirty="0">
                <a:sym typeface="Wingdings" panose="05000000000000000000" pitchFamily="2" charset="2"/>
              </a:rPr>
              <a:t> FTI </a:t>
            </a:r>
            <a:r>
              <a:rPr lang="en-US" dirty="0" err="1">
                <a:sym typeface="Wingdings" panose="05000000000000000000" pitchFamily="2" charset="2"/>
              </a:rPr>
              <a:t>mengikuti</a:t>
            </a:r>
            <a:r>
              <a:rPr lang="en-US" dirty="0">
                <a:sym typeface="Wingdings" panose="05000000000000000000" pitchFamily="2" charset="2"/>
              </a:rPr>
              <a:t> PIMNAS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Mahasiswa</a:t>
            </a:r>
            <a:r>
              <a:rPr lang="en-US" dirty="0">
                <a:sym typeface="Wingdings" panose="05000000000000000000" pitchFamily="2" charset="2"/>
              </a:rPr>
              <a:t> FTI </a:t>
            </a:r>
            <a:r>
              <a:rPr lang="en-US" dirty="0" err="1">
                <a:sym typeface="Wingdings" panose="05000000000000000000" pitchFamily="2" charset="2"/>
              </a:rPr>
              <a:t>masuk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finalis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GemasTIK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Meningkatkan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prestasi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mahasiswa</a:t>
            </a:r>
            <a:r>
              <a:rPr lang="en-US" dirty="0">
                <a:sym typeface="Wingdings" panose="05000000000000000000" pitchFamily="2" charset="2"/>
              </a:rPr>
              <a:t> FTI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lomba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tingkat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nasional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Melakukan</a:t>
            </a:r>
            <a:r>
              <a:rPr lang="en-US" dirty="0">
                <a:sym typeface="Wingdings" panose="05000000000000000000" pitchFamily="2" charset="2"/>
              </a:rPr>
              <a:t> Tracer </a:t>
            </a:r>
            <a:r>
              <a:rPr lang="en-US" dirty="0" err="1">
                <a:sym typeface="Wingdings" panose="05000000000000000000" pitchFamily="2" charset="2"/>
              </a:rPr>
              <a:t>Studi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terjadwal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Melakukan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promosi</a:t>
            </a:r>
            <a:endParaRPr lang="en-US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Membuat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pamflet</a:t>
            </a:r>
            <a:r>
              <a:rPr lang="en-US" dirty="0">
                <a:sym typeface="Wingdings" panose="05000000000000000000" pitchFamily="2" charset="2"/>
              </a:rPr>
              <a:t> dan video </a:t>
            </a:r>
            <a:r>
              <a:rPr lang="en-US" dirty="0" err="1">
                <a:sym typeface="Wingdings" panose="05000000000000000000" pitchFamily="2" charset="2"/>
              </a:rPr>
              <a:t>profil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Jurusan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beserta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Fakultas</a:t>
            </a:r>
            <a:endParaRPr lang="en-US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sym typeface="Wingdings" panose="05000000000000000000" pitchFamily="2" charset="2"/>
              </a:rPr>
              <a:t>Road show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sekolah-sekolah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promosi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jurusan-jurusan</a:t>
            </a:r>
            <a:r>
              <a:rPr lang="en-US" dirty="0">
                <a:sym typeface="Wingdings" panose="05000000000000000000" pitchFamily="2" charset="2"/>
              </a:rPr>
              <a:t> di FTI (</a:t>
            </a:r>
            <a:r>
              <a:rPr lang="en-US" dirty="0" err="1">
                <a:sym typeface="Wingdings" panose="05000000000000000000" pitchFamily="2" charset="2"/>
              </a:rPr>
              <a:t>Sumbar</a:t>
            </a:r>
            <a:r>
              <a:rPr lang="en-US" dirty="0">
                <a:sym typeface="Wingdings" panose="05000000000000000000" pitchFamily="2" charset="2"/>
              </a:rPr>
              <a:t>, Riau, </a:t>
            </a:r>
            <a:r>
              <a:rPr lang="en-US" dirty="0" err="1">
                <a:sym typeface="Wingdings" panose="05000000000000000000" pitchFamily="2" charset="2"/>
              </a:rPr>
              <a:t>Kepulauan</a:t>
            </a:r>
            <a:r>
              <a:rPr lang="en-US" dirty="0">
                <a:sym typeface="Wingdings" panose="05000000000000000000" pitchFamily="2" charset="2"/>
              </a:rPr>
              <a:t> Riau, dan Jambi)</a:t>
            </a:r>
          </a:p>
          <a:p>
            <a:pPr marL="514350" indent="-514350">
              <a:buFont typeface="+mj-lt"/>
              <a:buAutoNum type="arabicPeriod" startAt="8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7060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B8D87FE-6DC1-467C-8811-B12F0412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80645"/>
            <a:ext cx="11897360" cy="843915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2021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638B00E-DFD1-47B8-B0CA-1E43084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026160"/>
            <a:ext cx="11897360" cy="5648960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Evaluasi</a:t>
            </a:r>
            <a:r>
              <a:rPr lang="en-US" dirty="0"/>
              <a:t> dan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Kerjasama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Dalam</a:t>
            </a:r>
            <a:r>
              <a:rPr lang="en-US" dirty="0"/>
              <a:t> Negeri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Luar</a:t>
            </a:r>
            <a:r>
              <a:rPr lang="en-US" dirty="0"/>
              <a:t> Negeri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>
                <a:sym typeface="Wingdings" panose="05000000000000000000" pitchFamily="2" charset="2"/>
              </a:rPr>
              <a:t>Pengembangan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aplikasi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layanan</a:t>
            </a:r>
            <a:r>
              <a:rPr lang="en-US" dirty="0">
                <a:sym typeface="Wingdings" panose="05000000000000000000" pitchFamily="2" charset="2"/>
              </a:rPr>
              <a:t> FTI: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Sistem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Kehadiran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Perkuliahan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terintegrasi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dosen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mahasiswa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Sistem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Keuangan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posisi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keuangan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evaluasi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kegiatan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dll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Pendataan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kondisi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mahasiswa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dosen</a:t>
            </a:r>
            <a:r>
              <a:rPr lang="en-US" dirty="0">
                <a:sym typeface="Wingdings" panose="05000000000000000000" pitchFamily="2" charset="2"/>
              </a:rPr>
              <a:t>, dan </a:t>
            </a:r>
            <a:r>
              <a:rPr lang="en-US" dirty="0" err="1">
                <a:sym typeface="Wingdings" panose="05000000000000000000" pitchFamily="2" charset="2"/>
              </a:rPr>
              <a:t>tendik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i="1" dirty="0">
                <a:sym typeface="Wingdings" panose="05000000000000000000" pitchFamily="2" charset="2"/>
              </a:rPr>
              <a:t>business intelligence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Sistem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evaluasi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akademik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mahasiswa</a:t>
            </a:r>
            <a:endParaRPr lang="en-US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Sistem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layanan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fakultas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jurusan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ID" i="1" dirty="0">
                <a:sym typeface="Wingdings" panose="05000000000000000000" pitchFamily="2" charset="2"/>
              </a:rPr>
              <a:t>Character Building </a:t>
            </a:r>
            <a:r>
              <a:rPr lang="en-ID" dirty="0" err="1">
                <a:sym typeface="Wingdings" panose="05000000000000000000" pitchFamily="2" charset="2"/>
              </a:rPr>
              <a:t>untuk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mahasiswa</a:t>
            </a:r>
            <a:r>
              <a:rPr lang="en-ID" dirty="0">
                <a:sym typeface="Wingdings" panose="05000000000000000000" pitchFamily="2" charset="2"/>
              </a:rPr>
              <a:t> dan </a:t>
            </a:r>
            <a:r>
              <a:rPr lang="en-ID" dirty="0" err="1">
                <a:sym typeface="Wingdings" panose="05000000000000000000" pitchFamily="2" charset="2"/>
              </a:rPr>
              <a:t>staf</a:t>
            </a:r>
            <a:r>
              <a:rPr lang="en-ID" dirty="0">
                <a:sym typeface="Wingdings" panose="05000000000000000000" pitchFamily="2" charset="2"/>
              </a:rPr>
              <a:t> (</a:t>
            </a:r>
            <a:r>
              <a:rPr lang="en-ID" dirty="0" err="1">
                <a:sym typeface="Wingdings" panose="05000000000000000000" pitchFamily="2" charset="2"/>
              </a:rPr>
              <a:t>tendik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serta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dosen</a:t>
            </a:r>
            <a:r>
              <a:rPr lang="en-ID" dirty="0">
                <a:sym typeface="Wingdings" panose="05000000000000000000" pitchFamily="2" charset="2"/>
              </a:rPr>
              <a:t>)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2237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84150"/>
            <a:ext cx="11563350" cy="625475"/>
          </a:xfrm>
        </p:spPr>
        <p:txBody>
          <a:bodyPr>
            <a:normAutofit fontScale="90000"/>
          </a:bodyPr>
          <a:lstStyle/>
          <a:p>
            <a:r>
              <a:rPr lang="id-ID" dirty="0"/>
              <a:t>2. Rencana </a:t>
            </a:r>
            <a:r>
              <a:rPr lang="en-US" dirty="0" err="1"/>
              <a:t>Kerja</a:t>
            </a:r>
            <a:r>
              <a:rPr lang="en-US" dirty="0"/>
              <a:t> 2021</a:t>
            </a:r>
            <a:r>
              <a:rPr lang="id-ID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38224"/>
            <a:ext cx="11563350" cy="5553075"/>
          </a:xfrm>
        </p:spPr>
        <p:txBody>
          <a:bodyPr>
            <a:normAutofit/>
          </a:bodyPr>
          <a:lstStyle/>
          <a:p>
            <a:pPr marL="12700" lvl="1" indent="0">
              <a:buNone/>
            </a:pPr>
            <a:r>
              <a:rPr lang="en-US" dirty="0" err="1"/>
              <a:t>Tautan</a:t>
            </a:r>
            <a:r>
              <a:rPr lang="en-US" dirty="0"/>
              <a:t> </a:t>
            </a:r>
            <a:r>
              <a:rPr lang="en-US" dirty="0" err="1"/>
              <a:t>Proker</a:t>
            </a:r>
            <a:r>
              <a:rPr lang="en-US" dirty="0"/>
              <a:t>: </a:t>
            </a:r>
            <a:r>
              <a:rPr lang="en-ID" dirty="0">
                <a:hlinkClick r:id="rId2"/>
              </a:rPr>
              <a:t>https://uandalas-my.sharepoint.com/:x:/g/personal/ahmadsi_eng_unand_ac_id/ESfSkIVq9nBOgdFUjYgoEK8B7VHy39WmCd92oda6h_37lg?e=lmid9e</a:t>
            </a:r>
            <a:r>
              <a:rPr lang="en-ID" dirty="0"/>
              <a:t>  </a:t>
            </a:r>
            <a:endParaRPr lang="id-ID" dirty="0"/>
          </a:p>
          <a:p>
            <a:pPr marL="127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384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84150"/>
            <a:ext cx="11563350" cy="625475"/>
          </a:xfrm>
        </p:spPr>
        <p:txBody>
          <a:bodyPr>
            <a:normAutofit fontScale="90000"/>
          </a:bodyPr>
          <a:lstStyle/>
          <a:p>
            <a:r>
              <a:rPr lang="id-ID" dirty="0"/>
              <a:t>3. Diskusi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38224"/>
            <a:ext cx="11563350" cy="5553075"/>
          </a:xfrm>
        </p:spPr>
        <p:txBody>
          <a:bodyPr/>
          <a:lstStyle/>
          <a:p>
            <a:r>
              <a:rPr lang="id-ID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903631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638B00E-DFD1-47B8-B0CA-1E43084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217714"/>
            <a:ext cx="11897360" cy="64574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ID" sz="4400" dirty="0"/>
              <a:t>T E R I M A   K A S I 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415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2020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Rencana Kerja </a:t>
            </a:r>
            <a:r>
              <a:rPr lang="en-US" dirty="0"/>
              <a:t>FTI</a:t>
            </a:r>
            <a:r>
              <a:rPr lang="id-ID" dirty="0"/>
              <a:t> 20</a:t>
            </a:r>
            <a:r>
              <a:rPr lang="en-US" dirty="0"/>
              <a:t>21 - 2022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Diskusi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305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05" y="77825"/>
            <a:ext cx="11563350" cy="625475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2020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09626"/>
            <a:ext cx="11563350" cy="58676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Mahasiswa</a:t>
            </a:r>
            <a:endParaRPr lang="en-US" dirty="0"/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endParaRPr lang="id-ID" dirty="0"/>
          </a:p>
          <a:p>
            <a:pPr lvl="1"/>
            <a:r>
              <a:rPr lang="id-ID" sz="3200" dirty="0"/>
              <a:t>AEE 2018: JSK – 2</a:t>
            </a:r>
            <a:r>
              <a:rPr lang="en-US" sz="3200" dirty="0"/>
              <a:t>0</a:t>
            </a:r>
            <a:r>
              <a:rPr lang="id-ID" sz="3200" dirty="0"/>
              <a:t>,14 dan JSI = 15, Fakultas = 19,36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xmlns="" id="{D6B76228-CF79-4263-B32E-AC309E29A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10312"/>
              </p:ext>
            </p:extLst>
          </p:nvPr>
        </p:nvGraphicFramePr>
        <p:xfrm>
          <a:off x="897164" y="1245389"/>
          <a:ext cx="8638722" cy="23263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09470">
                  <a:extLst>
                    <a:ext uri="{9D8B030D-6E8A-4147-A177-3AD203B41FA5}">
                      <a16:colId xmlns:a16="http://schemas.microsoft.com/office/drawing/2014/main" xmlns="" val="3237707428"/>
                    </a:ext>
                  </a:extLst>
                </a:gridCol>
                <a:gridCol w="892714">
                  <a:extLst>
                    <a:ext uri="{9D8B030D-6E8A-4147-A177-3AD203B41FA5}">
                      <a16:colId xmlns:a16="http://schemas.microsoft.com/office/drawing/2014/main" xmlns="" val="3017233268"/>
                    </a:ext>
                  </a:extLst>
                </a:gridCol>
                <a:gridCol w="892714">
                  <a:extLst>
                    <a:ext uri="{9D8B030D-6E8A-4147-A177-3AD203B41FA5}">
                      <a16:colId xmlns:a16="http://schemas.microsoft.com/office/drawing/2014/main" xmlns="" val="3663752024"/>
                    </a:ext>
                  </a:extLst>
                </a:gridCol>
                <a:gridCol w="892714">
                  <a:extLst>
                    <a:ext uri="{9D8B030D-6E8A-4147-A177-3AD203B41FA5}">
                      <a16:colId xmlns:a16="http://schemas.microsoft.com/office/drawing/2014/main" xmlns="" val="3794278901"/>
                    </a:ext>
                  </a:extLst>
                </a:gridCol>
                <a:gridCol w="892714">
                  <a:extLst>
                    <a:ext uri="{9D8B030D-6E8A-4147-A177-3AD203B41FA5}">
                      <a16:colId xmlns:a16="http://schemas.microsoft.com/office/drawing/2014/main" xmlns="" val="916441310"/>
                    </a:ext>
                  </a:extLst>
                </a:gridCol>
                <a:gridCol w="892714">
                  <a:extLst>
                    <a:ext uri="{9D8B030D-6E8A-4147-A177-3AD203B41FA5}">
                      <a16:colId xmlns:a16="http://schemas.microsoft.com/office/drawing/2014/main" xmlns="" val="2014039484"/>
                    </a:ext>
                  </a:extLst>
                </a:gridCol>
                <a:gridCol w="1565682">
                  <a:extLst>
                    <a:ext uri="{9D8B030D-6E8A-4147-A177-3AD203B41FA5}">
                      <a16:colId xmlns:a16="http://schemas.microsoft.com/office/drawing/2014/main" xmlns="" val="3847814172"/>
                    </a:ext>
                  </a:extLst>
                </a:gridCol>
              </a:tblGrid>
              <a:tr h="3390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 err="1">
                          <a:effectLst/>
                        </a:rPr>
                        <a:t>Jurusan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ID" sz="2800" u="none" strike="noStrike" dirty="0" err="1">
                          <a:effectLst/>
                        </a:rPr>
                        <a:t>Tahun</a:t>
                      </a:r>
                      <a:r>
                        <a:rPr lang="en-ID" sz="2800" u="none" strike="noStrike" dirty="0">
                          <a:effectLst/>
                        </a:rPr>
                        <a:t> </a:t>
                      </a:r>
                      <a:r>
                        <a:rPr lang="en-ID" sz="2800" u="none" strike="noStrike" dirty="0" err="1">
                          <a:effectLst/>
                        </a:rPr>
                        <a:t>Masuk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Total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055307"/>
                  </a:ext>
                </a:extLst>
              </a:tr>
              <a:tr h="339008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2016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2017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2018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>
                          <a:effectLst/>
                        </a:rPr>
                        <a:t>2019</a:t>
                      </a:r>
                      <a:endParaRPr lang="en-ID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2020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8669977"/>
                  </a:ext>
                </a:extLst>
              </a:tr>
              <a:tr h="490977">
                <a:tc>
                  <a:txBody>
                    <a:bodyPr/>
                    <a:lstStyle/>
                    <a:p>
                      <a:pPr algn="l" fontAlgn="ctr"/>
                      <a:r>
                        <a:rPr lang="en-ID" sz="2800" u="none" strike="noStrike" dirty="0">
                          <a:effectLst/>
                        </a:rPr>
                        <a:t>Teknik </a:t>
                      </a:r>
                      <a:r>
                        <a:rPr lang="en-ID" sz="2800" u="none" strike="noStrike" dirty="0" err="1">
                          <a:effectLst/>
                        </a:rPr>
                        <a:t>Komputer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65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>
                          <a:effectLst/>
                        </a:rPr>
                        <a:t>56</a:t>
                      </a:r>
                      <a:endParaRPr lang="en-ID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>
                          <a:effectLst/>
                        </a:rPr>
                        <a:t>79</a:t>
                      </a:r>
                      <a:endParaRPr lang="en-ID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>
                          <a:effectLst/>
                        </a:rPr>
                        <a:t>79</a:t>
                      </a:r>
                      <a:endParaRPr lang="en-ID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>
                          <a:effectLst/>
                        </a:rPr>
                        <a:t>83</a:t>
                      </a:r>
                      <a:endParaRPr lang="en-ID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362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63995064"/>
                  </a:ext>
                </a:extLst>
              </a:tr>
              <a:tr h="490977">
                <a:tc>
                  <a:txBody>
                    <a:bodyPr/>
                    <a:lstStyle/>
                    <a:p>
                      <a:pPr algn="l" fontAlgn="ctr"/>
                      <a:r>
                        <a:rPr lang="en-ID" sz="2800" u="none" strike="noStrike" dirty="0" err="1">
                          <a:effectLst/>
                        </a:rPr>
                        <a:t>Sistem</a:t>
                      </a:r>
                      <a:r>
                        <a:rPr lang="en-ID" sz="2800" u="none" strike="noStrike" dirty="0">
                          <a:effectLst/>
                        </a:rPr>
                        <a:t> </a:t>
                      </a:r>
                      <a:r>
                        <a:rPr lang="en-ID" sz="2800" u="none" strike="noStrike" dirty="0" err="1">
                          <a:effectLst/>
                        </a:rPr>
                        <a:t>Informasi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>
                          <a:effectLst/>
                        </a:rPr>
                        <a:t>60</a:t>
                      </a:r>
                      <a:endParaRPr lang="en-ID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47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56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79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81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323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71880616"/>
                  </a:ext>
                </a:extLst>
              </a:tr>
              <a:tr h="490977">
                <a:tc>
                  <a:txBody>
                    <a:bodyPr/>
                    <a:lstStyle/>
                    <a:p>
                      <a:pPr algn="l" fontAlgn="ctr"/>
                      <a:r>
                        <a:rPr lang="en-ID" sz="2800" u="none" strike="noStrike" dirty="0">
                          <a:effectLst/>
                        </a:rPr>
                        <a:t>Total </a:t>
                      </a:r>
                      <a:r>
                        <a:rPr lang="en-ID" sz="2800" u="none" strike="noStrike" dirty="0" err="1">
                          <a:effectLst/>
                        </a:rPr>
                        <a:t>Fakultas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125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103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135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158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164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2800" u="none" strike="noStrike" dirty="0">
                          <a:effectLst/>
                        </a:rPr>
                        <a:t>685</a:t>
                      </a:r>
                      <a:endParaRPr lang="en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157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89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05" y="77825"/>
            <a:ext cx="11563350" cy="625475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2020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09626"/>
            <a:ext cx="11563350" cy="58676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/>
              <a:t>Data Dosen</a:t>
            </a:r>
          </a:p>
          <a:p>
            <a:pPr marL="514350" indent="-514350">
              <a:buFont typeface="+mj-lt"/>
              <a:buAutoNum type="arabicPeriod" startAt="2"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1720"/>
              </p:ext>
            </p:extLst>
          </p:nvPr>
        </p:nvGraphicFramePr>
        <p:xfrm>
          <a:off x="881743" y="1322614"/>
          <a:ext cx="10686479" cy="2483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5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4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6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9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2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76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030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175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89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Jurusan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Pendidikan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Terakhir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Status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Rasio</a:t>
                      </a: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D(</a:t>
                      </a:r>
                      <a:r>
                        <a:rPr lang="en-US" sz="2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Aktif</a:t>
                      </a: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)/M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S2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Tubel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(S3)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S3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PNS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CPNS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Non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PNS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Teknik </a:t>
                      </a:r>
                      <a:r>
                        <a:rPr lang="en-US" sz="2400" dirty="0" err="1">
                          <a:effectLst/>
                        </a:rPr>
                        <a:t>Komputer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8:362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⍨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1: 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Sistem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Informasi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15:323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⍨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1: 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9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(</a:t>
                      </a:r>
                      <a:r>
                        <a:rPr lang="en-US" sz="2400" dirty="0" err="1">
                          <a:effectLst/>
                        </a:rPr>
                        <a:t>Fakultas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3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23:685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⍨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1: 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65851"/>
              </p:ext>
            </p:extLst>
          </p:nvPr>
        </p:nvGraphicFramePr>
        <p:xfrm>
          <a:off x="760550" y="4242322"/>
          <a:ext cx="10940290" cy="2323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93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6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81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9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31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745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96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Jurusan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Fungsional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Belum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AA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Lektor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Lektor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Kepala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Guru </a:t>
                      </a:r>
                      <a:r>
                        <a:rPr lang="en-US" sz="2800" dirty="0" err="1">
                          <a:effectLst/>
                        </a:rPr>
                        <a:t>Besar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Teknik </a:t>
                      </a:r>
                      <a:r>
                        <a:rPr lang="en-US" sz="2800" dirty="0" err="1">
                          <a:effectLst/>
                        </a:rPr>
                        <a:t>Komputer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Sistem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Informasi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Total (</a:t>
                      </a:r>
                      <a:r>
                        <a:rPr lang="en-US" sz="2800" dirty="0" err="1">
                          <a:effectLst/>
                        </a:rPr>
                        <a:t>Fakultas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62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84150"/>
            <a:ext cx="11563350" cy="625475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2020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09626"/>
            <a:ext cx="11563350" cy="5895974"/>
          </a:xfrm>
        </p:spPr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id-ID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id-ID" dirty="0"/>
              <a:t>3. Data Tenaga Kependidikan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97766"/>
              </p:ext>
            </p:extLst>
          </p:nvPr>
        </p:nvGraphicFramePr>
        <p:xfrm>
          <a:off x="779601" y="2123110"/>
          <a:ext cx="10476470" cy="2467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7857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86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Status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Pendidikan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Terakhir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Total </a:t>
                      </a:r>
                      <a:r>
                        <a:rPr lang="en-US" sz="2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Tendik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Golongan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S2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S1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D3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SMA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IV/a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III/ 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III/ 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III/ b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II/ 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II/ </a:t>
                      </a:r>
                      <a:r>
                        <a:rPr lang="bg-BG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PNS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Non PNS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32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84150"/>
            <a:ext cx="11563350" cy="625475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2020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09626"/>
            <a:ext cx="11563350" cy="6048374"/>
          </a:xfrm>
        </p:spPr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id-ID" dirty="0"/>
              <a:t>3. Jurnal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id-ID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id-ID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id-ID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57174"/>
              </p:ext>
            </p:extLst>
          </p:nvPr>
        </p:nvGraphicFramePr>
        <p:xfrm>
          <a:off x="361950" y="1258717"/>
          <a:ext cx="11468100" cy="3460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5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9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36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err="1">
                          <a:effectLst/>
                        </a:rPr>
                        <a:t>Jurusan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Nama </a:t>
                      </a:r>
                      <a:r>
                        <a:rPr lang="en-US" sz="2800" dirty="0" err="1">
                          <a:effectLst/>
                        </a:rPr>
                        <a:t>Jurnal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Level SINTA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Teknik </a:t>
                      </a:r>
                      <a:r>
                        <a:rPr lang="en-US" sz="2800" dirty="0" err="1">
                          <a:effectLst/>
                        </a:rPr>
                        <a:t>Komputer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Journal of Information Technology and Computer Engineering (JITCE)</a:t>
                      </a:r>
                    </a:p>
                    <a:p>
                      <a:pPr marL="261938" indent="-261938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on Computer Hardware, Signal Processing Embedded System and Networking (CHIPSET)</a:t>
                      </a:r>
                      <a:endParaRPr lang="en-US" sz="20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</a:t>
                      </a:r>
                      <a:r>
                        <a:rPr lang="en-US" sz="2000" dirty="0" err="1">
                          <a:effectLst/>
                        </a:rPr>
                        <a:t>Progres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9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Sistem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Informasi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Nasional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(TEKNOSI)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57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B8D87FE-6DC1-467C-8811-B12F0412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80645"/>
            <a:ext cx="11897360" cy="84391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Evaluasi</a:t>
            </a:r>
            <a:r>
              <a:rPr lang="en-US" dirty="0"/>
              <a:t> 2020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638B00E-DFD1-47B8-B0CA-1E43084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026160"/>
            <a:ext cx="11897360" cy="5648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Pergantian</a:t>
            </a:r>
            <a:r>
              <a:rPr lang="en-US" dirty="0"/>
              <a:t> Wakil </a:t>
            </a:r>
            <a:r>
              <a:rPr lang="en-US" dirty="0" err="1"/>
              <a:t>Dekan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Prof. Dr. Rika </a:t>
            </a:r>
            <a:r>
              <a:rPr lang="en-US" dirty="0" err="1"/>
              <a:t>Ampuh</a:t>
            </a:r>
            <a:r>
              <a:rPr lang="en-US" dirty="0"/>
              <a:t> </a:t>
            </a:r>
            <a:r>
              <a:rPr lang="en-US" dirty="0" err="1"/>
              <a:t>Hadiguna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LPTIK.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Wakil </a:t>
            </a:r>
            <a:r>
              <a:rPr lang="en-US" dirty="0" err="1"/>
              <a:t>Dekan</a:t>
            </a:r>
            <a:r>
              <a:rPr lang="en-US" dirty="0"/>
              <a:t> I: Dr. Eng. </a:t>
            </a:r>
            <a:r>
              <a:rPr lang="en-US" dirty="0" err="1"/>
              <a:t>Lusi</a:t>
            </a:r>
            <a:r>
              <a:rPr lang="en-US" dirty="0"/>
              <a:t> </a:t>
            </a:r>
            <a:r>
              <a:rPr lang="en-US" dirty="0" err="1"/>
              <a:t>Susanti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Wakil </a:t>
            </a:r>
            <a:r>
              <a:rPr lang="en-US" dirty="0" err="1"/>
              <a:t>Dekan</a:t>
            </a:r>
            <a:r>
              <a:rPr lang="en-US" dirty="0"/>
              <a:t> II: </a:t>
            </a:r>
            <a:r>
              <a:rPr lang="en-US" dirty="0" err="1"/>
              <a:t>Hasdi</a:t>
            </a:r>
            <a:r>
              <a:rPr lang="en-US" dirty="0"/>
              <a:t> Putra, MT.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2 </a:t>
            </a:r>
            <a:r>
              <a:rPr lang="en-ID" dirty="0" err="1"/>
              <a:t>Jurnal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Sinta</a:t>
            </a:r>
            <a:r>
              <a:rPr lang="en-ID" dirty="0"/>
              <a:t> 3: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ID" dirty="0"/>
              <a:t>TEKNOSI di </a:t>
            </a:r>
            <a:r>
              <a:rPr lang="en-ID" dirty="0" err="1"/>
              <a:t>Jurusan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ID" dirty="0"/>
          </a:p>
          <a:p>
            <a:pPr marL="971550" lvl="1" indent="-514350">
              <a:buFont typeface="+mj-lt"/>
              <a:buAutoNum type="alphaLcPeriod"/>
            </a:pPr>
            <a:r>
              <a:rPr lang="en-ID" dirty="0"/>
              <a:t>JITCE di </a:t>
            </a:r>
            <a:r>
              <a:rPr lang="en-ID" dirty="0" err="1"/>
              <a:t>Jurusan</a:t>
            </a:r>
            <a:r>
              <a:rPr lang="en-ID" dirty="0"/>
              <a:t> Teknik </a:t>
            </a:r>
            <a:r>
              <a:rPr lang="en-ID" dirty="0" err="1"/>
              <a:t>Komputer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FTI </a:t>
            </a:r>
            <a:r>
              <a:rPr lang="en-ID" dirty="0" err="1"/>
              <a:t>Unand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mitra</a:t>
            </a:r>
            <a:r>
              <a:rPr lang="en-ID" dirty="0"/>
              <a:t> </a:t>
            </a:r>
            <a:r>
              <a:rPr lang="en-ID" dirty="0" err="1"/>
              <a:t>Kemen</a:t>
            </a:r>
            <a:r>
              <a:rPr lang="en-ID" dirty="0"/>
              <a:t>. </a:t>
            </a:r>
            <a:r>
              <a:rPr lang="en-ID" dirty="0" err="1"/>
              <a:t>Kominfo</a:t>
            </a:r>
            <a:r>
              <a:rPr lang="en-ID" dirty="0"/>
              <a:t> DTS 2020.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daring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Dekan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terlaksana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8341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B8D87FE-6DC1-467C-8811-B12F0412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80645"/>
            <a:ext cx="11897360" cy="84391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Evaluasi</a:t>
            </a:r>
            <a:r>
              <a:rPr lang="en-US" dirty="0"/>
              <a:t> 2020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638B00E-DFD1-47B8-B0CA-1E43084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026160"/>
            <a:ext cx="11897360" cy="564896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ID" dirty="0"/>
              <a:t>5 HAKI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ID" dirty="0"/>
              <a:t>Bu </a:t>
            </a:r>
            <a:r>
              <a:rPr lang="en-ID" dirty="0" err="1"/>
              <a:t>Ratna</a:t>
            </a:r>
            <a:r>
              <a:rPr lang="en-ID" dirty="0"/>
              <a:t> </a:t>
            </a:r>
            <a:r>
              <a:rPr lang="en-ID" dirty="0" err="1"/>
              <a:t>dkk</a:t>
            </a:r>
            <a:r>
              <a:rPr lang="en-ID" dirty="0"/>
              <a:t> (2)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ID" dirty="0"/>
              <a:t>Bu </a:t>
            </a:r>
            <a:r>
              <a:rPr lang="en-ID" dirty="0" err="1"/>
              <a:t>Derisma</a:t>
            </a:r>
            <a:r>
              <a:rPr lang="en-ID" dirty="0"/>
              <a:t> </a:t>
            </a:r>
            <a:r>
              <a:rPr lang="en-ID" dirty="0" err="1"/>
              <a:t>dkk</a:t>
            </a:r>
            <a:r>
              <a:rPr lang="en-ID" dirty="0"/>
              <a:t> (2)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ID" dirty="0"/>
              <a:t>Pak </a:t>
            </a:r>
            <a:r>
              <a:rPr lang="en-ID" dirty="0" err="1"/>
              <a:t>Jefril</a:t>
            </a:r>
            <a:r>
              <a:rPr lang="en-ID" dirty="0"/>
              <a:t> </a:t>
            </a:r>
            <a:r>
              <a:rPr lang="en-ID" dirty="0" err="1"/>
              <a:t>dkk</a:t>
            </a:r>
            <a:endParaRPr lang="en-ID" dirty="0"/>
          </a:p>
          <a:p>
            <a:pPr marL="514350" indent="-514350">
              <a:buFont typeface="+mj-lt"/>
              <a:buAutoNum type="arabicPeriod" startAt="5"/>
            </a:pPr>
            <a:r>
              <a:rPr lang="en-ID" dirty="0"/>
              <a:t>Pembangunan </a:t>
            </a:r>
            <a:r>
              <a:rPr lang="en-ID" dirty="0" err="1"/>
              <a:t>Pos</a:t>
            </a:r>
            <a:r>
              <a:rPr lang="en-ID" dirty="0"/>
              <a:t> </a:t>
            </a:r>
            <a:r>
              <a:rPr lang="en-ID" dirty="0" err="1"/>
              <a:t>Satpam</a:t>
            </a:r>
            <a:endParaRPr lang="en-ID" dirty="0"/>
          </a:p>
          <a:p>
            <a:pPr marL="514350" indent="-514350">
              <a:buFont typeface="+mj-lt"/>
              <a:buAutoNum type="arabicPeriod" startAt="5"/>
            </a:pPr>
            <a:r>
              <a:rPr lang="en-ID" dirty="0" err="1"/>
              <a:t>Terbentuk</a:t>
            </a:r>
            <a:r>
              <a:rPr lang="en-ID" dirty="0"/>
              <a:t> </a:t>
            </a:r>
            <a:r>
              <a:rPr lang="en-ID" dirty="0" err="1"/>
              <a:t>Kepanitiaan</a:t>
            </a:r>
            <a:r>
              <a:rPr lang="en-ID" dirty="0"/>
              <a:t> </a:t>
            </a:r>
            <a:r>
              <a:rPr lang="en-ID" dirty="0" err="1"/>
              <a:t>Pendirian</a:t>
            </a:r>
            <a:r>
              <a:rPr lang="en-ID" dirty="0"/>
              <a:t> Prodi S1 </a:t>
            </a:r>
            <a:r>
              <a:rPr lang="en-ID" dirty="0" err="1"/>
              <a:t>Informatika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Ketua</a:t>
            </a:r>
            <a:r>
              <a:rPr lang="en-ID" dirty="0"/>
              <a:t> Pak </a:t>
            </a:r>
            <a:r>
              <a:rPr lang="en-ID" dirty="0" err="1"/>
              <a:t>Wahyudi</a:t>
            </a:r>
            <a:endParaRPr lang="en-ID" dirty="0"/>
          </a:p>
          <a:p>
            <a:pPr marL="514350" indent="-514350">
              <a:buFont typeface="+mj-lt"/>
              <a:buAutoNum type="arabicPeriod" startAt="5"/>
            </a:pPr>
            <a:r>
              <a:rPr lang="en-ID" dirty="0"/>
              <a:t>FTI </a:t>
            </a:r>
            <a:r>
              <a:rPr lang="en-ID" dirty="0" err="1"/>
              <a:t>Unand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Co-host </a:t>
            </a:r>
            <a:r>
              <a:rPr lang="en-ID" dirty="0" err="1"/>
              <a:t>pelaksanaan</a:t>
            </a:r>
            <a:r>
              <a:rPr lang="en-ID" dirty="0"/>
              <a:t> International Conference in Information Technology and Innovation (ICITSI) 2020.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terakhir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11 paper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dosen</a:t>
            </a:r>
            <a:r>
              <a:rPr lang="en-ID" dirty="0"/>
              <a:t> FTI yang </a:t>
            </a:r>
            <a:r>
              <a:rPr lang="en-ID" dirty="0" err="1"/>
              <a:t>diterima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dipresentasikan</a:t>
            </a:r>
            <a:r>
              <a:rPr lang="en-ID" dirty="0"/>
              <a:t>. Akan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daring pada </a:t>
            </a:r>
            <a:r>
              <a:rPr lang="en-ID" dirty="0" err="1"/>
              <a:t>tanggal</a:t>
            </a:r>
            <a:r>
              <a:rPr lang="en-ID" dirty="0"/>
              <a:t> 19 – 22 </a:t>
            </a:r>
            <a:r>
              <a:rPr lang="en-ID" dirty="0" err="1"/>
              <a:t>Oktober</a:t>
            </a:r>
            <a:r>
              <a:rPr lang="en-ID" dirty="0"/>
              <a:t> 2020.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ID" dirty="0"/>
              <a:t>Banyak </a:t>
            </a:r>
            <a:r>
              <a:rPr lang="en-ID" dirty="0" err="1"/>
              <a:t>rencana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Covid-19 </a:t>
            </a:r>
            <a:r>
              <a:rPr lang="en-ID" dirty="0" err="1"/>
              <a:t>ini</a:t>
            </a:r>
            <a:r>
              <a:rPr lang="en-ID" dirty="0"/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ID" dirty="0" err="1"/>
              <a:t>Tempat</a:t>
            </a:r>
            <a:r>
              <a:rPr lang="en-ID" dirty="0"/>
              <a:t> Uji </a:t>
            </a:r>
            <a:r>
              <a:rPr lang="en-ID" dirty="0" err="1"/>
              <a:t>Kompetensi</a:t>
            </a:r>
            <a:endParaRPr lang="en-ID" dirty="0"/>
          </a:p>
          <a:p>
            <a:pPr marL="971550" lvl="1" indent="-514350">
              <a:buFont typeface="+mj-lt"/>
              <a:buAutoNum type="alphaLcPeriod"/>
            </a:pPr>
            <a:r>
              <a:rPr lang="en-ID" dirty="0" err="1"/>
              <a:t>Magang</a:t>
            </a:r>
            <a:r>
              <a:rPr lang="en-ID" dirty="0"/>
              <a:t> </a:t>
            </a:r>
            <a:r>
              <a:rPr lang="en-ID" dirty="0" err="1"/>
              <a:t>dosen</a:t>
            </a:r>
            <a:endParaRPr lang="en-ID" dirty="0"/>
          </a:p>
          <a:p>
            <a:pPr marL="971550" lvl="1" indent="-514350">
              <a:buFont typeface="+mj-lt"/>
              <a:buAutoNum type="alphaLcPeriod"/>
            </a:pPr>
            <a:r>
              <a:rPr lang="en-ID" dirty="0" err="1"/>
              <a:t>Pelatihan</a:t>
            </a:r>
            <a:r>
              <a:rPr lang="en-ID" dirty="0"/>
              <a:t> dan </a:t>
            </a:r>
            <a:r>
              <a:rPr lang="en-ID" dirty="0" err="1"/>
              <a:t>sertifikasi</a:t>
            </a:r>
            <a:r>
              <a:rPr lang="en-ID" dirty="0"/>
              <a:t> Bahasa </a:t>
            </a:r>
            <a:r>
              <a:rPr lang="en-ID" dirty="0" err="1"/>
              <a:t>Inggris</a:t>
            </a:r>
            <a:r>
              <a:rPr lang="en-ID" dirty="0"/>
              <a:t> </a:t>
            </a:r>
            <a:r>
              <a:rPr lang="en-ID" dirty="0" err="1"/>
              <a:t>dosen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83195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B8D87FE-6DC1-467C-8811-B12F0412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80645"/>
            <a:ext cx="11897360" cy="843915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2021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638B00E-DFD1-47B8-B0CA-1E43084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026160"/>
            <a:ext cx="11897360" cy="56489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Prodi S1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berdiri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Jurnal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Sinta</a:t>
            </a:r>
            <a:r>
              <a:rPr lang="en-US" dirty="0"/>
              <a:t> 2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Teknosi</a:t>
            </a:r>
            <a:r>
              <a:rPr lang="en-US" dirty="0"/>
              <a:t> dan JITCE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i="1" dirty="0"/>
              <a:t>Submit</a:t>
            </a:r>
            <a:r>
              <a:rPr lang="en-US" dirty="0"/>
              <a:t> SINTA </a:t>
            </a:r>
            <a:r>
              <a:rPr lang="en-US" dirty="0" err="1"/>
              <a:t>untuk</a:t>
            </a:r>
            <a:r>
              <a:rPr lang="en-US" dirty="0"/>
              <a:t> CHIPSET, minimal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Sinta</a:t>
            </a:r>
            <a:r>
              <a:rPr lang="en-US" dirty="0"/>
              <a:t>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IABEE, </a:t>
            </a:r>
            <a:r>
              <a:rPr lang="en-US" dirty="0" err="1"/>
              <a:t>walaupun</a:t>
            </a:r>
            <a:r>
              <a:rPr lang="en-US" dirty="0"/>
              <a:t> provisional.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S3: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dan </a:t>
            </a:r>
            <a:r>
              <a:rPr lang="en-US" dirty="0" err="1"/>
              <a:t>skor</a:t>
            </a:r>
            <a:r>
              <a:rPr lang="en-US" dirty="0"/>
              <a:t> IELTS/ TOEFL min 6/ 550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Magang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proposal S3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HAKI: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“</a:t>
            </a:r>
            <a:r>
              <a:rPr lang="en-US" dirty="0" err="1"/>
              <a:t>Membeli</a:t>
            </a:r>
            <a:r>
              <a:rPr lang="en-US" dirty="0"/>
              <a:t>” TA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HAKI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Dana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HAKI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Dana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paper, minimal Q3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seminar </a:t>
            </a:r>
            <a:r>
              <a:rPr lang="en-US" dirty="0" err="1"/>
              <a:t>internasional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Tempat</a:t>
            </a:r>
            <a:r>
              <a:rPr lang="en-US" dirty="0"/>
              <a:t> Uji </a:t>
            </a:r>
            <a:r>
              <a:rPr lang="en-US" dirty="0" err="1"/>
              <a:t>Kompetensi</a:t>
            </a:r>
            <a:r>
              <a:rPr lang="en-US" dirty="0"/>
              <a:t> (TUK)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PT. Telkom PCC</a:t>
            </a:r>
          </a:p>
        </p:txBody>
      </p:sp>
    </p:spTree>
    <p:extLst>
      <p:ext uri="{BB962C8B-B14F-4D97-AF65-F5344CB8AC3E}">
        <p14:creationId xmlns:p14="http://schemas.microsoft.com/office/powerpoint/2010/main" val="385837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764</Words>
  <Application>Microsoft Office PowerPoint</Application>
  <PresentationFormat>Widescreen</PresentationFormat>
  <Paragraphs>245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Fakultas Teknologi Informasi pada Rapat Kerja Universitas Andalas</vt:lpstr>
      <vt:lpstr>Agenda</vt:lpstr>
      <vt:lpstr>Evaluasi 2020</vt:lpstr>
      <vt:lpstr>Evaluasi 2020</vt:lpstr>
      <vt:lpstr>Evaluasi 2020</vt:lpstr>
      <vt:lpstr>Evaluasi 2020</vt:lpstr>
      <vt:lpstr>1. Evaluasi 2020</vt:lpstr>
      <vt:lpstr>1. Evaluasi 2020</vt:lpstr>
      <vt:lpstr>2. Rencana Kerja 2021</vt:lpstr>
      <vt:lpstr>2. Rencana Kerja 2021</vt:lpstr>
      <vt:lpstr>2. Rencana Kerja 2021</vt:lpstr>
      <vt:lpstr>2. Rencana Kerja 2021  </vt:lpstr>
      <vt:lpstr>3. Diskusi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dengan Mahasiswa FTI</dc:title>
  <dc:creator>win10</dc:creator>
  <cp:lastModifiedBy>ASUS</cp:lastModifiedBy>
  <cp:revision>50</cp:revision>
  <dcterms:created xsi:type="dcterms:W3CDTF">2017-04-25T07:57:22Z</dcterms:created>
  <dcterms:modified xsi:type="dcterms:W3CDTF">2020-10-16T03:52:26Z</dcterms:modified>
</cp:coreProperties>
</file>