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57"/>
  </p:handoutMasterIdLst>
  <p:sldIdLst>
    <p:sldId id="256" r:id="rId4"/>
    <p:sldId id="310" r:id="rId5"/>
    <p:sldId id="262" r:id="rId6"/>
    <p:sldId id="268" r:id="rId7"/>
    <p:sldId id="334" r:id="rId8"/>
    <p:sldId id="335" r:id="rId9"/>
    <p:sldId id="311" r:id="rId10"/>
    <p:sldId id="329" r:id="rId11"/>
    <p:sldId id="330" r:id="rId12"/>
    <p:sldId id="319" r:id="rId13"/>
    <p:sldId id="315" r:id="rId14"/>
    <p:sldId id="321" r:id="rId15"/>
    <p:sldId id="323" r:id="rId16"/>
    <p:sldId id="320" r:id="rId17"/>
    <p:sldId id="331" r:id="rId18"/>
    <p:sldId id="325" r:id="rId19"/>
    <p:sldId id="322" r:id="rId20"/>
    <p:sldId id="324" r:id="rId21"/>
    <p:sldId id="318" r:id="rId22"/>
    <p:sldId id="265" r:id="rId23"/>
    <p:sldId id="327" r:id="rId24"/>
    <p:sldId id="328" r:id="rId25"/>
    <p:sldId id="332" r:id="rId26"/>
    <p:sldId id="333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7" r:id="rId46"/>
    <p:sldId id="356" r:id="rId47"/>
    <p:sldId id="358" r:id="rId48"/>
    <p:sldId id="359" r:id="rId49"/>
    <p:sldId id="360" r:id="rId50"/>
    <p:sldId id="361" r:id="rId51"/>
    <p:sldId id="362" r:id="rId52"/>
    <p:sldId id="363" r:id="rId53"/>
    <p:sldId id="366" r:id="rId54"/>
    <p:sldId id="364" r:id="rId55"/>
    <p:sldId id="260" r:id="rId56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92" y="60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87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=""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=""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=""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7130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=""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=""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=""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=""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=""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=""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=""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35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=""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=""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=""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67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=""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977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=""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5348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3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=""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6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=""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54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1" r:id="rId4"/>
    <p:sldLayoutId id="2147483736" r:id="rId5"/>
    <p:sldLayoutId id="2147483737" r:id="rId6"/>
    <p:sldLayoutId id="2147483740" r:id="rId7"/>
    <p:sldLayoutId id="2147483739" r:id="rId8"/>
    <p:sldLayoutId id="2147483744" r:id="rId9"/>
    <p:sldLayoutId id="2147483745" r:id="rId10"/>
    <p:sldLayoutId id="2147483748" r:id="rId11"/>
    <p:sldLayoutId id="2147483749" r:id="rId12"/>
    <p:sldLayoutId id="2147483750" r:id="rId13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0" y="447569"/>
            <a:ext cx="1219200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srgbClr val="7030A0"/>
                </a:solidFill>
                <a:cs typeface="Arial" pitchFamily="34" charset="0"/>
              </a:rPr>
              <a:t>Program </a:t>
            </a:r>
            <a:r>
              <a:rPr lang="en-US" altLang="ko-KR" sz="5400" b="1" dirty="0" err="1" smtClean="0">
                <a:solidFill>
                  <a:srgbClr val="7030A0"/>
                </a:solidFill>
                <a:cs typeface="Arial" pitchFamily="34" charset="0"/>
              </a:rPr>
              <a:t>Kerja</a:t>
            </a:r>
            <a:r>
              <a:rPr lang="en-US" altLang="ko-KR" sz="5400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sz="5400" b="1" dirty="0" err="1" smtClean="0">
                <a:solidFill>
                  <a:srgbClr val="7030A0"/>
                </a:solidFill>
                <a:cs typeface="Arial" pitchFamily="34" charset="0"/>
              </a:rPr>
              <a:t>Fakultas</a:t>
            </a:r>
            <a:r>
              <a:rPr lang="en-US" altLang="ko-KR" sz="5400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n-US" altLang="ko-KR" sz="5400" b="1" dirty="0" err="1" smtClean="0">
                <a:solidFill>
                  <a:srgbClr val="7030A0"/>
                </a:solidFill>
                <a:cs typeface="Arial" pitchFamily="34" charset="0"/>
              </a:rPr>
              <a:t>Kedokteran</a:t>
            </a:r>
            <a:r>
              <a:rPr lang="en-US" altLang="ko-KR" sz="5400" b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n-US" altLang="ko-KR" sz="5400" b="1" dirty="0" err="1" smtClean="0">
                <a:solidFill>
                  <a:srgbClr val="7030A0"/>
                </a:solidFill>
                <a:cs typeface="Arial" pitchFamily="34" charset="0"/>
              </a:rPr>
              <a:t>Gigi</a:t>
            </a:r>
            <a:endParaRPr lang="ko-KR" altLang="en-US" sz="5400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0" y="3250596"/>
            <a:ext cx="121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 smtClean="0">
                <a:cs typeface="Arial" pitchFamily="34" charset="0"/>
              </a:rPr>
              <a:t>Dr. </a:t>
            </a:r>
            <a:r>
              <a:rPr lang="en-US" altLang="ko-KR" sz="3600" b="1" dirty="0" err="1" smtClean="0">
                <a:cs typeface="Arial" pitchFamily="34" charset="0"/>
              </a:rPr>
              <a:t>drg</a:t>
            </a:r>
            <a:r>
              <a:rPr lang="en-US" altLang="ko-KR" sz="3600" b="1" dirty="0" smtClean="0">
                <a:cs typeface="Arial" pitchFamily="34" charset="0"/>
              </a:rPr>
              <a:t>. </a:t>
            </a:r>
            <a:r>
              <a:rPr lang="en-US" altLang="ko-KR" sz="3600" b="1" dirty="0" err="1" smtClean="0">
                <a:cs typeface="Arial" pitchFamily="34" charset="0"/>
              </a:rPr>
              <a:t>Nila</a:t>
            </a:r>
            <a:r>
              <a:rPr lang="en-US" altLang="ko-KR" sz="3600" b="1" dirty="0" smtClean="0">
                <a:cs typeface="Arial" pitchFamily="34" charset="0"/>
              </a:rPr>
              <a:t> </a:t>
            </a:r>
            <a:r>
              <a:rPr lang="en-US" altLang="ko-KR" sz="3600" b="1" dirty="0" err="1" smtClean="0">
                <a:cs typeface="Arial" pitchFamily="34" charset="0"/>
              </a:rPr>
              <a:t>Kasuma</a:t>
            </a:r>
            <a:r>
              <a:rPr lang="en-US" altLang="ko-KR" sz="3600" b="1" dirty="0" smtClean="0">
                <a:cs typeface="Arial" pitchFamily="34" charset="0"/>
              </a:rPr>
              <a:t>, M. Biomed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996934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800" b="1" dirty="0" err="1" smtClean="0">
                <a:solidFill>
                  <a:srgbClr val="002060"/>
                </a:solidFill>
                <a:cs typeface="Arial" pitchFamily="34" charset="0"/>
              </a:rPr>
              <a:t>Universitas</a:t>
            </a:r>
            <a:r>
              <a:rPr lang="en-US" altLang="ko-KR" sz="48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ko-KR" sz="4800" b="1" dirty="0" err="1" smtClean="0">
                <a:solidFill>
                  <a:srgbClr val="002060"/>
                </a:solidFill>
                <a:cs typeface="Arial" pitchFamily="34" charset="0"/>
              </a:rPr>
              <a:t>Andalas</a:t>
            </a:r>
            <a:r>
              <a:rPr lang="en-US" altLang="ko-KR" sz="48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sz="4800" b="1" dirty="0" err="1" smtClean="0">
                <a:solidFill>
                  <a:srgbClr val="002060"/>
                </a:solidFill>
                <a:cs typeface="Arial" pitchFamily="34" charset="0"/>
              </a:rPr>
              <a:t>Tahun</a:t>
            </a:r>
            <a:r>
              <a:rPr lang="en-US" altLang="ko-KR" sz="4800" b="1" dirty="0" smtClean="0">
                <a:solidFill>
                  <a:srgbClr val="002060"/>
                </a:solidFill>
                <a:cs typeface="Arial" pitchFamily="34" charset="0"/>
              </a:rPr>
              <a:t> 2021</a:t>
            </a:r>
            <a:endParaRPr lang="ko-KR" altLang="en-US" sz="48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0" y="161709"/>
            <a:ext cx="12191999" cy="1235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400" b="1" dirty="0" err="1">
                <a:solidFill>
                  <a:schemeClr val="tx1"/>
                </a:solidFill>
              </a:rPr>
              <a:t>Fasilitas</a:t>
            </a:r>
            <a:r>
              <a:rPr lang="en-US" altLang="ko-KR" sz="4400" b="1" dirty="0">
                <a:solidFill>
                  <a:schemeClr val="tx1"/>
                </a:solidFill>
              </a:rPr>
              <a:t> </a:t>
            </a:r>
            <a:r>
              <a:rPr lang="en-US" altLang="ko-KR" sz="4400" b="1" dirty="0" smtClean="0">
                <a:solidFill>
                  <a:schemeClr val="tx1"/>
                </a:solidFill>
              </a:rPr>
              <a:t>Dental Unit</a:t>
            </a:r>
            <a:endParaRPr lang="en-US" altLang="ko-KR" sz="4400" b="1" dirty="0">
              <a:solidFill>
                <a:schemeClr val="tx1"/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914078" y="2065445"/>
            <a:ext cx="10173022" cy="3463709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ko-KR" sz="4400" dirty="0" err="1" smtClean="0">
                <a:solidFill>
                  <a:schemeClr val="tx1"/>
                </a:solidFill>
              </a:rPr>
              <a:t>Pada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tahun</a:t>
            </a:r>
            <a:r>
              <a:rPr lang="en-US" altLang="ko-KR" sz="4400" dirty="0" smtClean="0">
                <a:solidFill>
                  <a:schemeClr val="tx1"/>
                </a:solidFill>
              </a:rPr>
              <a:t> 2020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Jumlah</a:t>
            </a:r>
            <a:r>
              <a:rPr lang="en-US" altLang="ko-KR" sz="4400" dirty="0" smtClean="0">
                <a:solidFill>
                  <a:schemeClr val="tx1"/>
                </a:solidFill>
              </a:rPr>
              <a:t> Dental Chair 49 unit </a:t>
            </a:r>
            <a:r>
              <a:rPr lang="en-US" altLang="ko-KR" sz="4400" dirty="0">
                <a:solidFill>
                  <a:schemeClr val="tx1"/>
                </a:solidFill>
              </a:rPr>
              <a:t>(</a:t>
            </a:r>
            <a:r>
              <a:rPr lang="en-US" altLang="ko-KR" sz="4400" dirty="0" err="1">
                <a:solidFill>
                  <a:schemeClr val="tx1"/>
                </a:solidFill>
              </a:rPr>
              <a:t>rasio</a:t>
            </a:r>
            <a:r>
              <a:rPr lang="en-US" altLang="ko-KR" sz="4400" dirty="0">
                <a:solidFill>
                  <a:schemeClr val="tx1"/>
                </a:solidFill>
              </a:rPr>
              <a:t> </a:t>
            </a:r>
            <a:r>
              <a:rPr lang="en-US" altLang="ko-KR" sz="4400" dirty="0" err="1">
                <a:solidFill>
                  <a:schemeClr val="tx1"/>
                </a:solidFill>
              </a:rPr>
              <a:t>DU:Mahasiswa</a:t>
            </a:r>
            <a:r>
              <a:rPr lang="en-US" altLang="ko-KR" sz="4400" dirty="0">
                <a:solidFill>
                  <a:schemeClr val="tx1"/>
                </a:solidFill>
              </a:rPr>
              <a:t>= 1:6)</a:t>
            </a:r>
            <a:endParaRPr lang="en-US" altLang="ko-KR" sz="4400" dirty="0" smtClean="0">
              <a:solidFill>
                <a:schemeClr val="tx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ko-KR" sz="4400" dirty="0" err="1">
                <a:solidFill>
                  <a:schemeClr val="tx1"/>
                </a:solidFill>
              </a:rPr>
              <a:t>Pada</a:t>
            </a:r>
            <a:r>
              <a:rPr lang="en-US" altLang="ko-KR" sz="4400" dirty="0">
                <a:solidFill>
                  <a:schemeClr val="tx1"/>
                </a:solidFill>
              </a:rPr>
              <a:t> </a:t>
            </a:r>
            <a:r>
              <a:rPr lang="en-US" altLang="ko-KR" sz="4400" dirty="0" err="1">
                <a:solidFill>
                  <a:schemeClr val="tx1"/>
                </a:solidFill>
              </a:rPr>
              <a:t>tahun</a:t>
            </a:r>
            <a:r>
              <a:rPr lang="en-US" altLang="ko-KR" sz="4400" dirty="0">
                <a:solidFill>
                  <a:schemeClr val="tx1"/>
                </a:solidFill>
              </a:rPr>
              <a:t> 2021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Jumlah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>
                <a:solidFill>
                  <a:schemeClr val="tx1"/>
                </a:solidFill>
              </a:rPr>
              <a:t>Dental </a:t>
            </a:r>
            <a:r>
              <a:rPr lang="en-US" altLang="ko-KR" sz="4400" dirty="0" smtClean="0">
                <a:solidFill>
                  <a:schemeClr val="tx1"/>
                </a:solidFill>
              </a:rPr>
              <a:t>Chair di </a:t>
            </a:r>
            <a:r>
              <a:rPr lang="en-US" altLang="ko-KR" sz="4400" dirty="0" err="1">
                <a:solidFill>
                  <a:schemeClr val="tx1"/>
                </a:solidFill>
              </a:rPr>
              <a:t>targetkan</a:t>
            </a:r>
            <a:r>
              <a:rPr lang="en-US" altLang="ko-KR" sz="4400" dirty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penambahan</a:t>
            </a:r>
            <a:r>
              <a:rPr lang="en-US" altLang="ko-KR" sz="4400" dirty="0" smtClean="0">
                <a:solidFill>
                  <a:schemeClr val="tx1"/>
                </a:solidFill>
              </a:rPr>
              <a:t> 50 unit</a:t>
            </a:r>
            <a:endParaRPr lang="en-US" altLang="ko-KR" sz="4400" dirty="0">
              <a:solidFill>
                <a:schemeClr val="tx1"/>
              </a:solidFill>
            </a:endParaRPr>
          </a:p>
          <a:p>
            <a:pPr algn="l"/>
            <a:endParaRPr lang="en-US" altLang="ko-KR" sz="4400" dirty="0">
              <a:solidFill>
                <a:schemeClr val="tx1"/>
              </a:solidFill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533329" y="4911509"/>
            <a:ext cx="5924871" cy="1235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9929" y="2041309"/>
            <a:ext cx="6813871" cy="4029291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Phantom </a:t>
            </a:r>
            <a:r>
              <a:rPr lang="en-US" sz="4400" dirty="0" err="1" smtClean="0">
                <a:solidFill>
                  <a:schemeClr val="tx1"/>
                </a:solidFill>
              </a:rPr>
              <a:t>kepala</a:t>
            </a:r>
            <a:r>
              <a:rPr lang="en-US" sz="4400" dirty="0" smtClean="0">
                <a:solidFill>
                  <a:schemeClr val="tx1"/>
                </a:solidFill>
              </a:rPr>
              <a:t> yang </a:t>
            </a:r>
            <a:r>
              <a:rPr lang="en-US" sz="4400" dirty="0" err="1" smtClean="0">
                <a:solidFill>
                  <a:schemeClr val="tx1"/>
                </a:solidFill>
              </a:rPr>
              <a:t>tersedia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saat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ini</a:t>
            </a:r>
            <a:r>
              <a:rPr lang="en-US" sz="4400" dirty="0" smtClean="0">
                <a:solidFill>
                  <a:schemeClr val="tx1"/>
                </a:solidFill>
              </a:rPr>
              <a:t> 30 unit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 err="1" smtClean="0">
                <a:solidFill>
                  <a:schemeClr val="tx1"/>
                </a:solidFill>
              </a:rPr>
              <a:t>Tahun</a:t>
            </a:r>
            <a:r>
              <a:rPr lang="en-US" sz="4400" dirty="0" smtClean="0">
                <a:solidFill>
                  <a:schemeClr val="tx1"/>
                </a:solidFill>
              </a:rPr>
              <a:t> 2021 di </a:t>
            </a:r>
            <a:r>
              <a:rPr lang="en-US" sz="4400" dirty="0" err="1" smtClean="0">
                <a:solidFill>
                  <a:schemeClr val="tx1"/>
                </a:solidFill>
              </a:rPr>
              <a:t>tambah</a:t>
            </a:r>
            <a:r>
              <a:rPr lang="en-US" sz="4400" dirty="0" smtClean="0">
                <a:solidFill>
                  <a:schemeClr val="tx1"/>
                </a:solidFill>
              </a:rPr>
              <a:t> 55 unit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0" y="149009"/>
            <a:ext cx="12191999" cy="15908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 smtClean="0">
                <a:solidFill>
                  <a:schemeClr val="tx1"/>
                </a:solidFill>
              </a:rPr>
              <a:t>Penambahan</a:t>
            </a:r>
            <a:r>
              <a:rPr lang="en-US" sz="4400" b="1" dirty="0" smtClean="0">
                <a:solidFill>
                  <a:schemeClr val="tx1"/>
                </a:solidFill>
              </a:rPr>
              <a:t> Phantom </a:t>
            </a:r>
            <a:r>
              <a:rPr lang="en-US" sz="4400" b="1" dirty="0" err="1" smtClean="0">
                <a:solidFill>
                  <a:schemeClr val="tx1"/>
                </a:solidFill>
              </a:rPr>
              <a:t>Kepala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D:\DATA DEKAN FKG UNAND\RENCANA KERJA DEKAN\phanto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1765300"/>
            <a:ext cx="3906660" cy="454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2939729" y="530009"/>
            <a:ext cx="5924871" cy="1235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tx1"/>
                </a:solidFill>
              </a:rPr>
              <a:t>Pembangunan </a:t>
            </a:r>
            <a:r>
              <a:rPr lang="en-US" sz="4400" b="1" dirty="0" smtClean="0">
                <a:solidFill>
                  <a:schemeClr val="tx1"/>
                </a:solidFill>
              </a:rPr>
              <a:t>RSGM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914078" y="2065445"/>
            <a:ext cx="10363522" cy="3463709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ko-KR" sz="4400" dirty="0" err="1" smtClean="0">
                <a:solidFill>
                  <a:schemeClr val="tx1"/>
                </a:solidFill>
              </a:rPr>
              <a:t>Pada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tahun</a:t>
            </a:r>
            <a:r>
              <a:rPr lang="en-US" altLang="ko-KR" sz="4400" dirty="0" smtClean="0">
                <a:solidFill>
                  <a:schemeClr val="tx1"/>
                </a:solidFill>
              </a:rPr>
              <a:t> 2020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sarana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dan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prasarana</a:t>
            </a:r>
            <a:r>
              <a:rPr lang="en-US" altLang="ko-KR" sz="4400" dirty="0" smtClean="0">
                <a:solidFill>
                  <a:schemeClr val="tx1"/>
                </a:solidFill>
              </a:rPr>
              <a:t> RSGM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belum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mencukupi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untuk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akreditasi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dan</a:t>
            </a:r>
            <a:r>
              <a:rPr lang="en-US" altLang="ko-KR" sz="4400" dirty="0" smtClean="0">
                <a:solidFill>
                  <a:schemeClr val="tx1"/>
                </a:solidFill>
              </a:rPr>
              <a:t> proses PBM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profesi</a:t>
            </a:r>
            <a:r>
              <a:rPr lang="en-US" altLang="ko-KR" sz="4400" dirty="0" smtClean="0">
                <a:solidFill>
                  <a:schemeClr val="tx1"/>
                </a:solidFill>
              </a:rPr>
              <a:t> (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rasio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DU:Mahasiswa</a:t>
            </a:r>
            <a:r>
              <a:rPr lang="en-US" altLang="ko-KR" sz="4400" dirty="0" smtClean="0">
                <a:solidFill>
                  <a:schemeClr val="tx1"/>
                </a:solidFill>
              </a:rPr>
              <a:t>= 1:6)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ko-KR" sz="4400" dirty="0" err="1" smtClean="0">
                <a:solidFill>
                  <a:schemeClr val="tx1"/>
                </a:solidFill>
              </a:rPr>
              <a:t>Pada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>
                <a:solidFill>
                  <a:schemeClr val="tx1"/>
                </a:solidFill>
              </a:rPr>
              <a:t>tahun</a:t>
            </a:r>
            <a:r>
              <a:rPr lang="en-US" altLang="ko-KR" sz="4400" dirty="0">
                <a:solidFill>
                  <a:schemeClr val="tx1"/>
                </a:solidFill>
              </a:rPr>
              <a:t> 2021 </a:t>
            </a:r>
            <a:r>
              <a:rPr lang="en-US" altLang="ko-KR" sz="4400" dirty="0" smtClean="0">
                <a:solidFill>
                  <a:schemeClr val="tx1"/>
                </a:solidFill>
              </a:rPr>
              <a:t>RSGM di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targetkan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ada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pengembangan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dan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mulai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penambahan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bangunan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baru</a:t>
            </a:r>
            <a:r>
              <a:rPr lang="en-US" altLang="ko-KR" sz="4400" dirty="0" smtClean="0">
                <a:solidFill>
                  <a:schemeClr val="tx1"/>
                </a:solidFill>
              </a:rPr>
              <a:t>, dental unit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dan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jenis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pelayanan</a:t>
            </a:r>
            <a:r>
              <a:rPr lang="en-US" altLang="ko-KR" sz="4400" dirty="0" smtClean="0">
                <a:solidFill>
                  <a:schemeClr val="tx1"/>
                </a:solidFill>
              </a:rPr>
              <a:t>.</a:t>
            </a:r>
            <a:endParaRPr lang="en-US" altLang="ko-KR" sz="4400" dirty="0">
              <a:solidFill>
                <a:schemeClr val="tx1"/>
              </a:solidFill>
            </a:endParaRPr>
          </a:p>
          <a:p>
            <a:pPr algn="l"/>
            <a:endParaRPr lang="en-US" altLang="ko-KR" sz="4400" dirty="0">
              <a:solidFill>
                <a:schemeClr val="tx1"/>
              </a:solidFill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533329" y="4911509"/>
            <a:ext cx="5924871" cy="1235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0" y="0"/>
            <a:ext cx="12192000" cy="1235291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 smtClean="0">
              <a:solidFill>
                <a:schemeClr val="tx1"/>
              </a:solidFill>
            </a:endParaRPr>
          </a:p>
          <a:p>
            <a:r>
              <a:rPr lang="en-US" sz="4400" b="1" dirty="0" smtClean="0">
                <a:solidFill>
                  <a:schemeClr val="tx1"/>
                </a:solidFill>
              </a:rPr>
              <a:t>PENAMBAHAN RUANG TEKANAN NEGATIF</a:t>
            </a:r>
          </a:p>
          <a:p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914078" y="2065445"/>
            <a:ext cx="10414322" cy="3463709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ko-KR" sz="4400" dirty="0" err="1" smtClean="0">
                <a:solidFill>
                  <a:schemeClr val="tx1"/>
                </a:solidFill>
              </a:rPr>
              <a:t>Pada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tahun</a:t>
            </a:r>
            <a:r>
              <a:rPr lang="en-US" altLang="ko-KR" sz="4400" dirty="0" smtClean="0">
                <a:solidFill>
                  <a:schemeClr val="tx1"/>
                </a:solidFill>
              </a:rPr>
              <a:t> 2020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ruang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tindakan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kedokteran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gigi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belum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menggunakan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fasilitas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tekanan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negatif</a:t>
            </a:r>
            <a:endParaRPr lang="en-US" altLang="ko-KR" sz="4400" dirty="0" smtClean="0">
              <a:solidFill>
                <a:schemeClr val="tx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ko-KR" sz="4400" dirty="0" err="1" smtClean="0">
                <a:solidFill>
                  <a:schemeClr val="tx1"/>
                </a:solidFill>
              </a:rPr>
              <a:t>Pada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>
                <a:solidFill>
                  <a:schemeClr val="tx1"/>
                </a:solidFill>
              </a:rPr>
              <a:t>tahun</a:t>
            </a:r>
            <a:r>
              <a:rPr lang="en-US" altLang="ko-KR" sz="4400" dirty="0">
                <a:solidFill>
                  <a:schemeClr val="tx1"/>
                </a:solidFill>
              </a:rPr>
              <a:t> </a:t>
            </a:r>
            <a:r>
              <a:rPr lang="en-US" altLang="ko-KR" sz="4400" dirty="0" smtClean="0">
                <a:solidFill>
                  <a:schemeClr val="tx1"/>
                </a:solidFill>
              </a:rPr>
              <a:t>2021di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targetkan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ruang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tindakan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kedokteran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gigi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sudah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menggunakan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fasilitas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tekanan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negatif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dan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setiap</a:t>
            </a:r>
            <a:r>
              <a:rPr lang="en-US" altLang="ko-KR" sz="4400" dirty="0" smtClean="0">
                <a:solidFill>
                  <a:schemeClr val="tx1"/>
                </a:solidFill>
              </a:rPr>
              <a:t> dental unit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ruangannya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dipisahkan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dengan</a:t>
            </a:r>
            <a:r>
              <a:rPr lang="en-US" altLang="ko-KR" sz="4400" dirty="0" smtClean="0">
                <a:solidFill>
                  <a:schemeClr val="tx1"/>
                </a:solidFill>
              </a:rPr>
              <a:t> dental unit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lainnya</a:t>
            </a:r>
            <a:endParaRPr lang="en-US" altLang="ko-KR" sz="4400" dirty="0">
              <a:solidFill>
                <a:schemeClr val="tx1"/>
              </a:solidFill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533329" y="4911509"/>
            <a:ext cx="5924871" cy="1235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0" y="212509"/>
            <a:ext cx="12191999" cy="1235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tx1"/>
                </a:solidFill>
              </a:rPr>
              <a:t>Pembangunan </a:t>
            </a:r>
            <a:r>
              <a:rPr lang="en-US" sz="4400" b="1" dirty="0" err="1" smtClean="0">
                <a:solidFill>
                  <a:schemeClr val="tx1"/>
                </a:solidFill>
              </a:rPr>
              <a:t>Fasilitas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Radiologi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844229" y="1917701"/>
            <a:ext cx="10382571" cy="36068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 err="1" smtClean="0">
                <a:solidFill>
                  <a:schemeClr val="tx1"/>
                </a:solidFill>
              </a:rPr>
              <a:t>Fasilitas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radiologi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dan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perizinan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wajib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tersedia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untuk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akreditasi</a:t>
            </a:r>
            <a:r>
              <a:rPr lang="en-US" sz="4400" dirty="0" smtClean="0">
                <a:solidFill>
                  <a:schemeClr val="tx1"/>
                </a:solidFill>
              </a:rPr>
              <a:t> RSGM (</a:t>
            </a:r>
            <a:r>
              <a:rPr lang="en-US" sz="4400" dirty="0" err="1" smtClean="0">
                <a:solidFill>
                  <a:schemeClr val="tx1"/>
                </a:solidFill>
              </a:rPr>
              <a:t>semenjak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berdiri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belum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memiliki</a:t>
            </a:r>
            <a:r>
              <a:rPr lang="en-US" sz="4400" dirty="0" smtClean="0">
                <a:solidFill>
                  <a:schemeClr val="tx1"/>
                </a:solidFill>
              </a:rPr>
              <a:t>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 err="1" smtClean="0">
                <a:solidFill>
                  <a:schemeClr val="tx1"/>
                </a:solidFill>
              </a:rPr>
              <a:t>Tahun</a:t>
            </a:r>
            <a:r>
              <a:rPr lang="en-US" sz="4400" dirty="0" smtClean="0">
                <a:solidFill>
                  <a:schemeClr val="tx1"/>
                </a:solidFill>
              </a:rPr>
              <a:t> 2021 di </a:t>
            </a:r>
            <a:r>
              <a:rPr lang="en-US" sz="4400" dirty="0" err="1" smtClean="0">
                <a:solidFill>
                  <a:schemeClr val="tx1"/>
                </a:solidFill>
              </a:rPr>
              <a:t>targetkan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fasilitas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radiologi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disediakan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dan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menjadi</a:t>
            </a:r>
            <a:r>
              <a:rPr lang="en-US" sz="4400" dirty="0" smtClean="0">
                <a:solidFill>
                  <a:schemeClr val="tx1"/>
                </a:solidFill>
              </a:rPr>
              <a:t> profit </a:t>
            </a:r>
            <a:r>
              <a:rPr lang="en-US" sz="4400" dirty="0" err="1" smtClean="0">
                <a:solidFill>
                  <a:schemeClr val="tx1"/>
                </a:solidFill>
              </a:rPr>
              <a:t>bagi</a:t>
            </a:r>
            <a:r>
              <a:rPr lang="en-US" sz="4400" dirty="0" smtClean="0">
                <a:solidFill>
                  <a:schemeClr val="tx1"/>
                </a:solidFill>
              </a:rPr>
              <a:t> RSGM-</a:t>
            </a:r>
            <a:r>
              <a:rPr lang="en-US" sz="4400" dirty="0" err="1" smtClean="0">
                <a:solidFill>
                  <a:schemeClr val="tx1"/>
                </a:solidFill>
              </a:rPr>
              <a:t>Unand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46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"/>
            <a:ext cx="12192000" cy="987556"/>
          </a:xfrm>
        </p:spPr>
        <p:txBody>
          <a:bodyPr/>
          <a:lstStyle/>
          <a:p>
            <a:r>
              <a:rPr lang="en-US" sz="4400" b="1" dirty="0" err="1" smtClean="0"/>
              <a:t>Kondisi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Fasilitas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Radiologi</a:t>
            </a:r>
            <a:r>
              <a:rPr lang="en-US" sz="4400" b="1" dirty="0" smtClean="0"/>
              <a:t> RSGM</a:t>
            </a:r>
            <a:endParaRPr lang="en-US" sz="4400" b="1" dirty="0"/>
          </a:p>
        </p:txBody>
      </p:sp>
      <p:pic>
        <p:nvPicPr>
          <p:cNvPr id="15362" name="Picture 2" descr="D:\DATA DEKAN FKG UNAND\RENCANA KERJA DEKAN\alat rotgen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12" y="1295400"/>
            <a:ext cx="388620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DATA DEKAN FKG UNAND\RENCANA KERJA DEKAN\ruang rotgen.jpe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295400"/>
            <a:ext cx="3886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4051300" y="1587500"/>
            <a:ext cx="3124200" cy="4952999"/>
          </a:xfrm>
          <a:prstGeom prst="rect">
            <a:avLst/>
          </a:prstGeom>
        </p:spPr>
        <p:txBody>
          <a:bodyPr anchor="ctr"/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chemeClr val="tx1"/>
                </a:solidFill>
              </a:rPr>
              <a:t>Dinding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timbal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belum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ada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dan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rontgen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hibah</a:t>
            </a:r>
            <a:r>
              <a:rPr lang="en-US" sz="4000" dirty="0" smtClean="0">
                <a:solidFill>
                  <a:schemeClr val="tx1"/>
                </a:solidFill>
              </a:rPr>
              <a:t> yang </a:t>
            </a:r>
            <a:r>
              <a:rPr lang="en-US" sz="4000" dirty="0" err="1" smtClean="0">
                <a:solidFill>
                  <a:schemeClr val="tx1"/>
                </a:solidFill>
              </a:rPr>
              <a:t>tersedia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belum</a:t>
            </a:r>
            <a:r>
              <a:rPr lang="en-US" sz="4000" dirty="0" smtClean="0">
                <a:solidFill>
                  <a:schemeClr val="tx1"/>
                </a:solidFill>
              </a:rPr>
              <a:t> di </a:t>
            </a:r>
            <a:r>
              <a:rPr lang="en-US" sz="4000" dirty="0" err="1" smtClean="0">
                <a:solidFill>
                  <a:schemeClr val="tx1"/>
                </a:solidFill>
              </a:rPr>
              <a:t>uji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fungsi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3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9929" y="2041309"/>
            <a:ext cx="5874071" cy="4029291"/>
          </a:xfrm>
        </p:spPr>
        <p:txBody>
          <a:bodyPr>
            <a:normAutofit fontScale="92500" lnSpcReduction="200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b="1" dirty="0" err="1" smtClean="0">
                <a:solidFill>
                  <a:schemeClr val="tx1"/>
                </a:solidFill>
              </a:rPr>
              <a:t>Sejak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berdiri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tahun</a:t>
            </a:r>
            <a:r>
              <a:rPr lang="en-US" sz="4400" b="1" dirty="0" smtClean="0">
                <a:solidFill>
                  <a:schemeClr val="tx1"/>
                </a:solidFill>
              </a:rPr>
              <a:t> 2008-2020 </a:t>
            </a:r>
            <a:r>
              <a:rPr lang="en-US" sz="4400" b="1" dirty="0" err="1" smtClean="0">
                <a:solidFill>
                  <a:schemeClr val="tx1"/>
                </a:solidFill>
              </a:rPr>
              <a:t>belum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memiliki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satu</a:t>
            </a:r>
            <a:r>
              <a:rPr lang="en-US" sz="4400" b="1" dirty="0" smtClean="0">
                <a:solidFill>
                  <a:schemeClr val="tx1"/>
                </a:solidFill>
              </a:rPr>
              <a:t> pun dental simulator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 err="1" smtClean="0">
                <a:solidFill>
                  <a:schemeClr val="tx1"/>
                </a:solidFill>
              </a:rPr>
              <a:t>Tahun</a:t>
            </a:r>
            <a:r>
              <a:rPr lang="en-US" sz="4400" dirty="0" smtClean="0">
                <a:solidFill>
                  <a:schemeClr val="tx1"/>
                </a:solidFill>
              </a:rPr>
              <a:t> 2021 di </a:t>
            </a:r>
            <a:r>
              <a:rPr lang="en-US" sz="4400" dirty="0" err="1" smtClean="0">
                <a:solidFill>
                  <a:schemeClr val="tx1"/>
                </a:solidFill>
              </a:rPr>
              <a:t>rencanakan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untuk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pengadaan</a:t>
            </a:r>
            <a:r>
              <a:rPr lang="en-US" sz="4400" dirty="0" smtClean="0">
                <a:solidFill>
                  <a:schemeClr val="tx1"/>
                </a:solidFill>
              </a:rPr>
              <a:t> 50 unit dental simulator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0" y="-16091"/>
            <a:ext cx="12191999" cy="11209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tx1"/>
                </a:solidFill>
              </a:rPr>
              <a:t>Dental simulator</a:t>
            </a:r>
          </a:p>
        </p:txBody>
      </p:sp>
      <p:pic>
        <p:nvPicPr>
          <p:cNvPr id="5122" name="Picture 2" descr="D:\DATA DEKAN FKG UNAND\RENCANA KERJA DEKAN\simulato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568131"/>
            <a:ext cx="4533900" cy="48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89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0" y="85509"/>
            <a:ext cx="12191999" cy="1235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tx1"/>
                </a:solidFill>
              </a:rPr>
              <a:t>Pembangunan </a:t>
            </a:r>
            <a:r>
              <a:rPr lang="en-US" sz="4400" b="1" dirty="0" err="1">
                <a:solidFill>
                  <a:schemeClr val="tx1"/>
                </a:solidFill>
              </a:rPr>
              <a:t>Gedung</a:t>
            </a:r>
            <a:r>
              <a:rPr lang="en-US" sz="4400" b="1" dirty="0">
                <a:solidFill>
                  <a:schemeClr val="tx1"/>
                </a:solidFill>
              </a:rPr>
              <a:t> FKG Di </a:t>
            </a:r>
            <a:r>
              <a:rPr lang="en-US" sz="4400" b="1" dirty="0" err="1">
                <a:solidFill>
                  <a:schemeClr val="tx1"/>
                </a:solidFill>
              </a:rPr>
              <a:t>Limau</a:t>
            </a:r>
            <a:r>
              <a:rPr lang="en-US" sz="4400" b="1" dirty="0">
                <a:solidFill>
                  <a:schemeClr val="tx1"/>
                </a:solidFill>
              </a:rPr>
              <a:t> Manis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914078" y="2065445"/>
            <a:ext cx="10350822" cy="3463709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ko-KR" sz="4400" dirty="0" err="1" smtClean="0">
                <a:solidFill>
                  <a:schemeClr val="tx1"/>
                </a:solidFill>
              </a:rPr>
              <a:t>Pada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tahun</a:t>
            </a:r>
            <a:r>
              <a:rPr lang="en-US" altLang="ko-KR" sz="4400" dirty="0" smtClean="0">
                <a:solidFill>
                  <a:schemeClr val="tx1"/>
                </a:solidFill>
              </a:rPr>
              <a:t> 2020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gedung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dekanat</a:t>
            </a:r>
            <a:r>
              <a:rPr lang="en-US" altLang="ko-KR" sz="4400" dirty="0" smtClean="0">
                <a:solidFill>
                  <a:schemeClr val="tx1"/>
                </a:solidFill>
              </a:rPr>
              <a:t> FKG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masih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menggunakan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gedung</a:t>
            </a:r>
            <a:r>
              <a:rPr lang="en-US" altLang="ko-KR" sz="4400" dirty="0" smtClean="0">
                <a:solidFill>
                  <a:schemeClr val="tx1"/>
                </a:solidFill>
              </a:rPr>
              <a:t> lama F.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Ekonomi</a:t>
            </a:r>
            <a:r>
              <a:rPr lang="en-US" altLang="ko-KR" sz="4400" dirty="0" smtClean="0">
                <a:solidFill>
                  <a:schemeClr val="tx1"/>
                </a:solidFill>
              </a:rPr>
              <a:t> di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kampus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jati</a:t>
            </a:r>
            <a:endParaRPr lang="en-US" altLang="ko-KR" sz="4400" dirty="0" smtClean="0">
              <a:solidFill>
                <a:schemeClr val="tx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ko-KR" sz="4400" dirty="0" err="1" smtClean="0">
                <a:solidFill>
                  <a:schemeClr val="tx1"/>
                </a:solidFill>
              </a:rPr>
              <a:t>Pada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>
                <a:solidFill>
                  <a:schemeClr val="tx1"/>
                </a:solidFill>
              </a:rPr>
              <a:t>tahun</a:t>
            </a:r>
            <a:r>
              <a:rPr lang="en-US" altLang="ko-KR" sz="4400" dirty="0">
                <a:solidFill>
                  <a:schemeClr val="tx1"/>
                </a:solidFill>
              </a:rPr>
              <a:t> 2021 </a:t>
            </a:r>
            <a:r>
              <a:rPr lang="en-US" altLang="ko-KR" sz="4400" dirty="0" smtClean="0">
                <a:solidFill>
                  <a:schemeClr val="tx1"/>
                </a:solidFill>
              </a:rPr>
              <a:t>FKG di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targetkan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mulai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membangun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gedung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baru</a:t>
            </a:r>
            <a:r>
              <a:rPr lang="en-US" altLang="ko-KR" sz="4400" dirty="0" smtClean="0">
                <a:solidFill>
                  <a:schemeClr val="tx1"/>
                </a:solidFill>
              </a:rPr>
              <a:t> di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kampus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limau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manis</a:t>
            </a:r>
            <a:r>
              <a:rPr lang="en-US" altLang="ko-KR" sz="4400" dirty="0" smtClean="0">
                <a:solidFill>
                  <a:schemeClr val="tx1"/>
                </a:solidFill>
              </a:rPr>
              <a:t> (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perioritas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ruangan</a:t>
            </a:r>
            <a:r>
              <a:rPr lang="en-US" altLang="ko-KR" sz="4400" dirty="0" smtClean="0">
                <a:solidFill>
                  <a:schemeClr val="tx1"/>
                </a:solidFill>
              </a:rPr>
              <a:t> skills lab)</a:t>
            </a:r>
            <a:endParaRPr lang="en-US" altLang="ko-KR" sz="4400" dirty="0">
              <a:solidFill>
                <a:schemeClr val="tx1"/>
              </a:solidFill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533329" y="4911509"/>
            <a:ext cx="5924871" cy="1235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0" y="0"/>
            <a:ext cx="12191999" cy="1235291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 smtClean="0">
              <a:solidFill>
                <a:schemeClr val="tx1"/>
              </a:solidFill>
            </a:endParaRPr>
          </a:p>
          <a:p>
            <a:r>
              <a:rPr lang="en-US" sz="4400" b="1" dirty="0" smtClean="0">
                <a:solidFill>
                  <a:schemeClr val="tx1"/>
                </a:solidFill>
              </a:rPr>
              <a:t>Pembangunan Dental Lab</a:t>
            </a:r>
            <a:endParaRPr lang="en-US" sz="4400" b="1" dirty="0">
              <a:solidFill>
                <a:schemeClr val="tx1"/>
              </a:solidFill>
            </a:endParaRPr>
          </a:p>
          <a:p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533329" y="4911509"/>
            <a:ext cx="5924871" cy="12352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4400" dirty="0">
              <a:solidFill>
                <a:schemeClr val="tx1"/>
              </a:solidFill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193800" y="1854199"/>
            <a:ext cx="10007599" cy="35687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 err="1" smtClean="0">
                <a:solidFill>
                  <a:schemeClr val="tx1"/>
                </a:solidFill>
              </a:rPr>
              <a:t>Tahun</a:t>
            </a:r>
            <a:r>
              <a:rPr lang="en-US" sz="4400" dirty="0" smtClean="0">
                <a:solidFill>
                  <a:schemeClr val="tx1"/>
                </a:solidFill>
              </a:rPr>
              <a:t> 2020 dental lab </a:t>
            </a:r>
            <a:r>
              <a:rPr lang="en-US" sz="4400" dirty="0" err="1" smtClean="0">
                <a:solidFill>
                  <a:schemeClr val="tx1"/>
                </a:solidFill>
              </a:rPr>
              <a:t>belum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punya</a:t>
            </a:r>
            <a:endParaRPr lang="en-US" sz="4400" dirty="0" smtClean="0">
              <a:solidFill>
                <a:schemeClr val="tx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 err="1" smtClean="0">
                <a:solidFill>
                  <a:schemeClr val="tx1"/>
                </a:solidFill>
              </a:rPr>
              <a:t>Tahun</a:t>
            </a:r>
            <a:r>
              <a:rPr lang="en-US" sz="4400" dirty="0" smtClean="0">
                <a:solidFill>
                  <a:schemeClr val="tx1"/>
                </a:solidFill>
              </a:rPr>
              <a:t> 2021 </a:t>
            </a:r>
            <a:r>
              <a:rPr lang="en-US" sz="4400" dirty="0" err="1" smtClean="0">
                <a:solidFill>
                  <a:schemeClr val="tx1"/>
                </a:solidFill>
              </a:rPr>
              <a:t>targetkan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disediakan</a:t>
            </a:r>
            <a:r>
              <a:rPr lang="en-US" sz="4400" dirty="0" smtClean="0">
                <a:solidFill>
                  <a:schemeClr val="tx1"/>
                </a:solidFill>
              </a:rPr>
              <a:t> dental lab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0" y="212509"/>
            <a:ext cx="12191999" cy="1235291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400" b="1" dirty="0" err="1">
                <a:solidFill>
                  <a:schemeClr val="tx1"/>
                </a:solidFill>
              </a:rPr>
              <a:t>Fasilitas</a:t>
            </a:r>
            <a:r>
              <a:rPr lang="en-US" altLang="ko-KR" sz="4400" b="1" dirty="0">
                <a:solidFill>
                  <a:schemeClr val="tx1"/>
                </a:solidFill>
              </a:rPr>
              <a:t> </a:t>
            </a:r>
            <a:r>
              <a:rPr lang="en-US" altLang="ko-KR" sz="4400" b="1" dirty="0" err="1">
                <a:solidFill>
                  <a:schemeClr val="tx1"/>
                </a:solidFill>
              </a:rPr>
              <a:t>untuk</a:t>
            </a:r>
            <a:r>
              <a:rPr lang="en-US" altLang="ko-KR" sz="4400" b="1" dirty="0">
                <a:solidFill>
                  <a:schemeClr val="tx1"/>
                </a:solidFill>
              </a:rPr>
              <a:t> PBM Daring </a:t>
            </a:r>
            <a:r>
              <a:rPr lang="en-US" altLang="ko-KR" sz="4400" b="1" dirty="0" err="1">
                <a:solidFill>
                  <a:schemeClr val="tx1"/>
                </a:solidFill>
              </a:rPr>
              <a:t>belum</a:t>
            </a:r>
            <a:r>
              <a:rPr lang="en-US" altLang="ko-KR" sz="4400" b="1" dirty="0">
                <a:solidFill>
                  <a:schemeClr val="tx1"/>
                </a:solidFill>
              </a:rPr>
              <a:t> </a:t>
            </a:r>
            <a:r>
              <a:rPr lang="en-US" altLang="ko-KR" sz="4400" b="1" dirty="0" err="1">
                <a:solidFill>
                  <a:schemeClr val="tx1"/>
                </a:solidFill>
              </a:rPr>
              <a:t>T</a:t>
            </a:r>
            <a:r>
              <a:rPr lang="en-US" altLang="ko-KR" sz="4400" b="1" dirty="0" err="1" smtClean="0">
                <a:solidFill>
                  <a:schemeClr val="tx1"/>
                </a:solidFill>
              </a:rPr>
              <a:t>erlengkapi</a:t>
            </a:r>
            <a:endParaRPr lang="en-US" altLang="ko-KR" sz="4400" b="1" dirty="0">
              <a:solidFill>
                <a:schemeClr val="tx1"/>
              </a:solidFill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958526" y="1761909"/>
            <a:ext cx="10153973" cy="38006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ko-KR" sz="4400" dirty="0" err="1" smtClean="0">
                <a:solidFill>
                  <a:schemeClr val="tx1"/>
                </a:solidFill>
              </a:rPr>
              <a:t>Tahun</a:t>
            </a:r>
            <a:r>
              <a:rPr lang="en-US" altLang="ko-KR" sz="4400" dirty="0" smtClean="0">
                <a:solidFill>
                  <a:schemeClr val="tx1"/>
                </a:solidFill>
              </a:rPr>
              <a:t> 2020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sarana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dan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prasarana</a:t>
            </a:r>
            <a:r>
              <a:rPr lang="en-US" altLang="ko-KR" sz="4400" dirty="0" smtClean="0">
                <a:solidFill>
                  <a:schemeClr val="tx1"/>
                </a:solidFill>
              </a:rPr>
              <a:t> PBM daring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masih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kurang</a:t>
            </a:r>
            <a:endParaRPr lang="en-US" altLang="ko-KR" sz="4400" dirty="0" smtClean="0">
              <a:solidFill>
                <a:schemeClr val="tx1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ko-KR" sz="4400" dirty="0" err="1" smtClean="0">
                <a:solidFill>
                  <a:schemeClr val="tx1"/>
                </a:solidFill>
              </a:rPr>
              <a:t>Tahun</a:t>
            </a:r>
            <a:r>
              <a:rPr lang="en-US" altLang="ko-KR" sz="4400" dirty="0" smtClean="0">
                <a:solidFill>
                  <a:schemeClr val="tx1"/>
                </a:solidFill>
              </a:rPr>
              <a:t> 2021 di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targetkan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sarana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dan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prasarana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pendukung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untuk</a:t>
            </a:r>
            <a:r>
              <a:rPr lang="en-US" altLang="ko-KR" sz="4400" dirty="0" smtClean="0">
                <a:solidFill>
                  <a:schemeClr val="tx1"/>
                </a:solidFill>
              </a:rPr>
              <a:t> PBM daring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bisa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lang="en-US" altLang="ko-KR" sz="4400" dirty="0" err="1" smtClean="0">
                <a:solidFill>
                  <a:schemeClr val="tx1"/>
                </a:solidFill>
              </a:rPr>
              <a:t>terpenuhi</a:t>
            </a:r>
            <a:endParaRPr lang="en-US" altLang="ko-KR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12D7251-4B39-427F-842D-01C8272FFCCA}"/>
              </a:ext>
            </a:extLst>
          </p:cNvPr>
          <p:cNvSpPr/>
          <p:nvPr/>
        </p:nvSpPr>
        <p:spPr>
          <a:xfrm>
            <a:off x="5240215" y="0"/>
            <a:ext cx="6951785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6191" y="1144716"/>
            <a:ext cx="461371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VISI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F024045-B298-4962-9312-D0F2ECA5F537}"/>
              </a:ext>
            </a:extLst>
          </p:cNvPr>
          <p:cNvGrpSpPr/>
          <p:nvPr/>
        </p:nvGrpSpPr>
        <p:grpSpPr>
          <a:xfrm>
            <a:off x="5582348" y="725589"/>
            <a:ext cx="6293117" cy="3549928"/>
            <a:chOff x="5854958" y="1616512"/>
            <a:chExt cx="5423185" cy="751104"/>
          </a:xfrm>
        </p:grpSpPr>
        <p:sp>
          <p:nvSpPr>
            <p:cNvPr id="8" name="TextBox 7"/>
            <p:cNvSpPr txBox="1"/>
            <p:nvPr/>
          </p:nvSpPr>
          <p:spPr>
            <a:xfrm>
              <a:off x="6770451" y="2090617"/>
              <a:ext cx="450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54958" y="1616512"/>
              <a:ext cx="5423185" cy="56329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bg1"/>
                  </a:solidFill>
                </a:rPr>
                <a:t>Menjadi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penyelenggara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pendidikan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dokter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gigi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terkemuka</a:t>
              </a:r>
              <a:r>
                <a:rPr lang="en-US" sz="2800" dirty="0">
                  <a:solidFill>
                    <a:schemeClr val="bg1"/>
                  </a:solidFill>
                </a:rPr>
                <a:t> di Asia Tenggara yang </a:t>
              </a:r>
              <a:r>
                <a:rPr lang="en-US" sz="2800" dirty="0" err="1">
                  <a:solidFill>
                    <a:schemeClr val="bg1"/>
                  </a:solidFill>
                </a:rPr>
                <a:t>unggul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dalam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manajemen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kesehatan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pada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tahun</a:t>
              </a:r>
              <a:r>
                <a:rPr lang="en-US" sz="2800" dirty="0">
                  <a:solidFill>
                    <a:schemeClr val="bg1"/>
                  </a:solidFill>
                </a:rPr>
                <a:t> 2036</a:t>
              </a:r>
            </a:p>
            <a:p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5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1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EBE57471-5528-4C8C-8784-12BA45B5CA37}"/>
              </a:ext>
            </a:extLst>
          </p:cNvPr>
          <p:cNvSpPr txBox="1">
            <a:spLocks/>
          </p:cNvSpPr>
          <p:nvPr/>
        </p:nvSpPr>
        <p:spPr>
          <a:xfrm>
            <a:off x="812800" y="197682"/>
            <a:ext cx="10385761" cy="237626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altLang="ko-KR" sz="3200" dirty="0" smtClean="0">
                <a:solidFill>
                  <a:srgbClr val="FF0000"/>
                </a:solidFill>
                <a:latin typeface="+mj-lt"/>
              </a:rPr>
              <a:t>SS1:  </a:t>
            </a:r>
            <a:r>
              <a:rPr lang="en-US" altLang="ko-KR" sz="3200" dirty="0" err="1">
                <a:solidFill>
                  <a:srgbClr val="FF0000"/>
                </a:solidFill>
                <a:latin typeface="+mj-lt"/>
              </a:rPr>
              <a:t>Meningkatnya</a:t>
            </a:r>
            <a:r>
              <a:rPr lang="en-US" altLang="ko-KR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ko-KR" sz="3200" dirty="0" err="1">
                <a:solidFill>
                  <a:srgbClr val="FF0000"/>
                </a:solidFill>
                <a:latin typeface="+mj-lt"/>
              </a:rPr>
              <a:t>kualitas</a:t>
            </a:r>
            <a:r>
              <a:rPr lang="en-US" altLang="ko-KR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ko-KR" sz="3200" dirty="0" err="1">
                <a:solidFill>
                  <a:srgbClr val="FF0000"/>
                </a:solidFill>
                <a:latin typeface="+mj-lt"/>
              </a:rPr>
              <a:t>pembelajaran</a:t>
            </a:r>
            <a:r>
              <a:rPr lang="en-US" altLang="ko-KR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ko-KR" sz="3200" dirty="0" err="1">
                <a:solidFill>
                  <a:srgbClr val="FF0000"/>
                </a:solidFill>
                <a:latin typeface="+mj-lt"/>
              </a:rPr>
              <a:t>dan</a:t>
            </a:r>
            <a:r>
              <a:rPr lang="en-US" altLang="ko-KR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ko-KR" sz="3200" dirty="0" err="1">
                <a:solidFill>
                  <a:srgbClr val="FF0000"/>
                </a:solidFill>
                <a:latin typeface="+mj-lt"/>
              </a:rPr>
              <a:t>kemahasiswaan</a:t>
            </a:r>
            <a:r>
              <a:rPr lang="en-US" altLang="ko-KR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ko-KR" sz="3200" dirty="0" err="1">
                <a:solidFill>
                  <a:srgbClr val="FF0000"/>
                </a:solidFill>
                <a:latin typeface="+mj-lt"/>
              </a:rPr>
              <a:t>dalam</a:t>
            </a:r>
            <a:r>
              <a:rPr lang="en-US" altLang="ko-KR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ko-KR" sz="3200" dirty="0" err="1">
                <a:solidFill>
                  <a:srgbClr val="FF0000"/>
                </a:solidFill>
                <a:latin typeface="+mj-lt"/>
              </a:rPr>
              <a:t>menghasilkan</a:t>
            </a:r>
            <a:r>
              <a:rPr lang="en-US" altLang="ko-KR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ko-KR" sz="3200" dirty="0" err="1">
                <a:solidFill>
                  <a:srgbClr val="FF0000"/>
                </a:solidFill>
                <a:latin typeface="+mj-lt"/>
              </a:rPr>
              <a:t>lulusan</a:t>
            </a:r>
            <a:r>
              <a:rPr lang="en-US" altLang="ko-KR" sz="3200" dirty="0">
                <a:solidFill>
                  <a:srgbClr val="FF0000"/>
                </a:solidFill>
                <a:latin typeface="+mj-lt"/>
              </a:rPr>
              <a:t> yang </a:t>
            </a:r>
            <a:r>
              <a:rPr lang="en-US" altLang="ko-KR" sz="3200" dirty="0" err="1">
                <a:solidFill>
                  <a:srgbClr val="FF0000"/>
                </a:solidFill>
                <a:latin typeface="+mj-lt"/>
              </a:rPr>
              <a:t>kompeten</a:t>
            </a:r>
            <a:r>
              <a:rPr lang="en-US" altLang="ko-KR" sz="32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altLang="ko-KR" sz="3200" dirty="0" err="1">
                <a:solidFill>
                  <a:srgbClr val="FF0000"/>
                </a:solidFill>
                <a:latin typeface="+mj-lt"/>
              </a:rPr>
              <a:t>kreatif</a:t>
            </a:r>
            <a:r>
              <a:rPr lang="en-US" altLang="ko-KR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ko-KR" sz="3200" dirty="0" err="1">
                <a:solidFill>
                  <a:srgbClr val="FF0000"/>
                </a:solidFill>
                <a:latin typeface="+mj-lt"/>
              </a:rPr>
              <a:t>dan</a:t>
            </a:r>
            <a:r>
              <a:rPr lang="en-US" altLang="ko-KR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ko-KR" sz="3200" dirty="0" err="1">
                <a:solidFill>
                  <a:srgbClr val="FF0000"/>
                </a:solidFill>
                <a:latin typeface="+mj-lt"/>
              </a:rPr>
              <a:t>berkarakter</a:t>
            </a:r>
            <a:endParaRPr lang="ko-KR" alt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747880" y="2219325"/>
            <a:ext cx="10515600" cy="435133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P1. </a:t>
            </a:r>
            <a:r>
              <a:rPr lang="en-US" b="1" u="sng" dirty="0" err="1"/>
              <a:t>Pengembangan</a:t>
            </a:r>
            <a:r>
              <a:rPr lang="en-US" b="1" u="sng" dirty="0"/>
              <a:t> </a:t>
            </a:r>
            <a:r>
              <a:rPr lang="en-US" b="1" u="sng" dirty="0" err="1"/>
              <a:t>kapasitas</a:t>
            </a:r>
            <a:r>
              <a:rPr lang="en-US" b="1" u="sng" dirty="0"/>
              <a:t> </a:t>
            </a:r>
            <a:r>
              <a:rPr lang="en-US" b="1" u="sng" dirty="0" err="1"/>
              <a:t>dan</a:t>
            </a:r>
            <a:r>
              <a:rPr lang="en-US" b="1" u="sng" dirty="0"/>
              <a:t> </a:t>
            </a:r>
            <a:r>
              <a:rPr lang="en-US" b="1" u="sng" dirty="0" err="1"/>
              <a:t>kualitas</a:t>
            </a:r>
            <a:r>
              <a:rPr lang="en-US" b="1" u="sng" dirty="0"/>
              <a:t> program </a:t>
            </a:r>
            <a:r>
              <a:rPr lang="en-US" b="1" u="sng" dirty="0" err="1" smtClean="0"/>
              <a:t>studi</a:t>
            </a:r>
            <a:endParaRPr lang="en-US" dirty="0" smtClean="0"/>
          </a:p>
          <a:p>
            <a:r>
              <a:rPr lang="en-US" u="sng" dirty="0" smtClean="0">
                <a:latin typeface="Arial" panose="020B0604020202020204" pitchFamily="34" charset="0"/>
              </a:rPr>
              <a:t>K1. </a:t>
            </a:r>
            <a:r>
              <a:rPr lang="en-US" u="sng" dirty="0" err="1" smtClean="0">
                <a:latin typeface="Arial" panose="020B0604020202020204" pitchFamily="34" charset="0"/>
              </a:rPr>
              <a:t>Pengembangan</a:t>
            </a:r>
            <a:r>
              <a:rPr lang="en-US" u="sng" dirty="0" smtClean="0">
                <a:latin typeface="Arial" panose="020B0604020202020204" pitchFamily="34" charset="0"/>
              </a:rPr>
              <a:t> </a:t>
            </a:r>
            <a:r>
              <a:rPr lang="en-US" u="sng" dirty="0" err="1">
                <a:latin typeface="Arial" panose="020B0604020202020204" pitchFamily="34" charset="0"/>
              </a:rPr>
              <a:t>dan</a:t>
            </a:r>
            <a:r>
              <a:rPr lang="en-US" u="sng" dirty="0">
                <a:latin typeface="Arial" panose="020B0604020202020204" pitchFamily="34" charset="0"/>
              </a:rPr>
              <a:t> </a:t>
            </a:r>
            <a:r>
              <a:rPr lang="en-US" u="sng" dirty="0" err="1">
                <a:latin typeface="Arial" panose="020B0604020202020204" pitchFamily="34" charset="0"/>
              </a:rPr>
              <a:t>pendirian</a:t>
            </a:r>
            <a:r>
              <a:rPr lang="en-US" u="sng" dirty="0">
                <a:latin typeface="Arial" panose="020B0604020202020204" pitchFamily="34" charset="0"/>
              </a:rPr>
              <a:t> program </a:t>
            </a:r>
            <a:r>
              <a:rPr lang="en-US" u="sng" dirty="0" err="1">
                <a:latin typeface="Arial" panose="020B0604020202020204" pitchFamily="34" charset="0"/>
              </a:rPr>
              <a:t>studi</a:t>
            </a:r>
            <a:r>
              <a:rPr lang="en-US" u="sng" dirty="0">
                <a:latin typeface="Arial" panose="020B0604020202020204" pitchFamily="34" charset="0"/>
              </a:rPr>
              <a:t> </a:t>
            </a:r>
            <a:r>
              <a:rPr lang="en-US" u="sng" dirty="0" err="1">
                <a:latin typeface="Arial" panose="020B0604020202020204" pitchFamily="34" charset="0"/>
              </a:rPr>
              <a:t>sesuai</a:t>
            </a:r>
            <a:r>
              <a:rPr lang="en-US" u="sng" dirty="0">
                <a:latin typeface="Arial" panose="020B0604020202020204" pitchFamily="34" charset="0"/>
              </a:rPr>
              <a:t> </a:t>
            </a:r>
            <a:r>
              <a:rPr lang="en-US" u="sng" dirty="0" err="1">
                <a:latin typeface="Arial" panose="020B0604020202020204" pitchFamily="34" charset="0"/>
              </a:rPr>
              <a:t>kebutuhan</a:t>
            </a:r>
            <a:r>
              <a:rPr lang="en-US" u="sng" dirty="0">
                <a:latin typeface="Arial" panose="020B0604020202020204" pitchFamily="34" charset="0"/>
              </a:rPr>
              <a:t> di era 4.0 </a:t>
            </a:r>
            <a:r>
              <a:rPr lang="en-US" u="sng" dirty="0" err="1">
                <a:latin typeface="Arial" panose="020B0604020202020204" pitchFamily="34" charset="0"/>
              </a:rPr>
              <a:t>dan</a:t>
            </a:r>
            <a:r>
              <a:rPr lang="en-US" u="sng" dirty="0">
                <a:latin typeface="Arial" panose="020B0604020202020204" pitchFamily="34" charset="0"/>
              </a:rPr>
              <a:t> era </a:t>
            </a:r>
            <a:r>
              <a:rPr lang="en-US" u="sng" dirty="0" smtClean="0">
                <a:latin typeface="Arial" panose="020B0604020202020204" pitchFamily="34" charset="0"/>
              </a:rPr>
              <a:t>5.0</a:t>
            </a:r>
          </a:p>
          <a:p>
            <a:r>
              <a:rPr lang="en-US" u="sng" dirty="0" smtClean="0">
                <a:latin typeface="Arial" panose="020B0604020202020204" pitchFamily="34" charset="0"/>
              </a:rPr>
              <a:t>K2. </a:t>
            </a:r>
            <a:r>
              <a:rPr lang="en-US" u="sng" dirty="0" err="1"/>
              <a:t>Penyediaan</a:t>
            </a:r>
            <a:r>
              <a:rPr lang="en-US" u="sng" dirty="0"/>
              <a:t> </a:t>
            </a:r>
            <a:r>
              <a:rPr lang="en-US" u="sng" dirty="0" err="1"/>
              <a:t>fasilitas</a:t>
            </a:r>
            <a:r>
              <a:rPr lang="en-US" u="sng" dirty="0"/>
              <a:t> </a:t>
            </a:r>
            <a:r>
              <a:rPr lang="en-US" u="sng" dirty="0" err="1"/>
              <a:t>dan</a:t>
            </a:r>
            <a:r>
              <a:rPr lang="en-US" u="sng" dirty="0"/>
              <a:t> </a:t>
            </a:r>
            <a:r>
              <a:rPr lang="en-US" u="sng" dirty="0" err="1"/>
              <a:t>peralatan</a:t>
            </a:r>
            <a:r>
              <a:rPr lang="en-US" u="sng" dirty="0"/>
              <a:t> </a:t>
            </a:r>
            <a:r>
              <a:rPr lang="en-US" u="sng" dirty="0" err="1"/>
              <a:t>untuk</a:t>
            </a:r>
            <a:r>
              <a:rPr lang="en-US" u="sng" dirty="0"/>
              <a:t> </a:t>
            </a:r>
            <a:r>
              <a:rPr lang="en-US" u="sng" dirty="0" err="1"/>
              <a:t>atmosfir</a:t>
            </a:r>
            <a:r>
              <a:rPr lang="en-US" u="sng" dirty="0"/>
              <a:t> </a:t>
            </a:r>
            <a:r>
              <a:rPr lang="en-US" u="sng" dirty="0" err="1"/>
              <a:t>akademik</a:t>
            </a:r>
            <a:r>
              <a:rPr lang="en-US" u="sng" dirty="0"/>
              <a:t> program </a:t>
            </a:r>
            <a:r>
              <a:rPr lang="en-US" u="sng" dirty="0" err="1"/>
              <a:t>studi</a:t>
            </a:r>
            <a:endParaRPr lang="en-US" u="sng" dirty="0">
              <a:solidFill>
                <a:srgbClr val="000000"/>
              </a:solidFill>
              <a:latin typeface="Calibri"/>
            </a:endParaRPr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Pembaruan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Praktikum</a:t>
            </a:r>
            <a:r>
              <a:rPr lang="en-US" dirty="0"/>
              <a:t> </a:t>
            </a:r>
            <a:r>
              <a:rPr lang="en-US" dirty="0" err="1"/>
              <a:t>Mahasiswa</a:t>
            </a:r>
            <a:endParaRPr lang="en-US" dirty="0">
              <a:solidFill>
                <a:srgbClr val="000000"/>
              </a:solidFill>
              <a:latin typeface="Calibri"/>
            </a:endParaRPr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Pembuatan</a:t>
            </a:r>
            <a:r>
              <a:rPr lang="en-US" dirty="0"/>
              <a:t> SIM </a:t>
            </a:r>
            <a:r>
              <a:rPr lang="en-US" dirty="0" err="1"/>
              <a:t>Penilaian</a:t>
            </a:r>
            <a:r>
              <a:rPr lang="en-US" dirty="0"/>
              <a:t> (</a:t>
            </a:r>
            <a:r>
              <a:rPr lang="en-US" dirty="0" err="1"/>
              <a:t>Assesmen</a:t>
            </a:r>
            <a:r>
              <a:rPr lang="en-US" dirty="0"/>
              <a:t>) CP </a:t>
            </a:r>
            <a:r>
              <a:rPr lang="en-US" dirty="0" err="1"/>
              <a:t>untuk</a:t>
            </a:r>
            <a:r>
              <a:rPr lang="en-US" dirty="0"/>
              <a:t> 2 </a:t>
            </a:r>
            <a:r>
              <a:rPr lang="en-US" dirty="0" smtClean="0"/>
              <a:t>Prodi</a:t>
            </a:r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Pembuatan</a:t>
            </a:r>
            <a:r>
              <a:rPr lang="en-US" dirty="0"/>
              <a:t> SIM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2 </a:t>
            </a:r>
            <a:r>
              <a:rPr lang="en-US" dirty="0" smtClean="0"/>
              <a:t>Prodi</a:t>
            </a:r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 </a:t>
            </a:r>
            <a:r>
              <a:rPr lang="en-US" dirty="0" err="1"/>
              <a:t>Dekanat</a:t>
            </a:r>
            <a:r>
              <a:rPr lang="en-US" dirty="0"/>
              <a:t> FKG </a:t>
            </a:r>
            <a:r>
              <a:rPr lang="en-US" dirty="0" err="1"/>
              <a:t>Unand</a:t>
            </a:r>
            <a:r>
              <a:rPr lang="en-US" dirty="0"/>
              <a:t> di </a:t>
            </a:r>
            <a:r>
              <a:rPr lang="en-US" dirty="0" err="1"/>
              <a:t>Limau</a:t>
            </a:r>
            <a:r>
              <a:rPr lang="en-US" dirty="0"/>
              <a:t> Manis</a:t>
            </a:r>
            <a:endParaRPr lang="en-US" dirty="0">
              <a:solidFill>
                <a:srgbClr val="000000"/>
              </a:solidFill>
              <a:latin typeface="Calibri"/>
            </a:endParaRPr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 RSGM </a:t>
            </a:r>
            <a:r>
              <a:rPr lang="en-US" dirty="0" err="1"/>
              <a:t>Unand</a:t>
            </a:r>
            <a:r>
              <a:rPr lang="en-US" dirty="0"/>
              <a:t> </a:t>
            </a:r>
            <a:r>
              <a:rPr lang="en-US" dirty="0" err="1" smtClean="0"/>
              <a:t>Jati</a:t>
            </a:r>
            <a:endParaRPr lang="en-US" dirty="0" smtClean="0"/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 RSGM </a:t>
            </a:r>
            <a:r>
              <a:rPr lang="en-US" dirty="0" err="1"/>
              <a:t>Unand</a:t>
            </a:r>
            <a:r>
              <a:rPr lang="en-US" dirty="0"/>
              <a:t> </a:t>
            </a:r>
            <a:r>
              <a:rPr lang="en-US" dirty="0" err="1" smtClean="0"/>
              <a:t>Jati</a:t>
            </a:r>
            <a:endParaRPr lang="en-US" dirty="0" smtClean="0"/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lab </a:t>
            </a:r>
            <a:r>
              <a:rPr lang="en-US" dirty="0" err="1"/>
              <a:t>radiologi</a:t>
            </a:r>
            <a:r>
              <a:rPr lang="en-US" dirty="0"/>
              <a:t> + </a:t>
            </a:r>
            <a:r>
              <a:rPr lang="en-US" dirty="0" err="1" smtClean="0"/>
              <a:t>perizinan</a:t>
            </a:r>
            <a:endParaRPr lang="en-US" dirty="0" smtClean="0"/>
          </a:p>
          <a:p>
            <a:pPr marL="914413" lvl="1" indent="-457200">
              <a:buFont typeface="+mj-lt"/>
              <a:buAutoNum type="alphaUcPeriod"/>
            </a:pPr>
            <a:r>
              <a:rPr lang="en-US" dirty="0" err="1" smtClean="0"/>
              <a:t>Pengadaan</a:t>
            </a:r>
            <a:r>
              <a:rPr lang="en-US" dirty="0" smtClean="0"/>
              <a:t>  </a:t>
            </a:r>
            <a:r>
              <a:rPr lang="en-US" dirty="0" err="1"/>
              <a:t>peralatan</a:t>
            </a:r>
            <a:r>
              <a:rPr lang="en-US" dirty="0"/>
              <a:t> RSGM </a:t>
            </a:r>
            <a:r>
              <a:rPr lang="en-US" dirty="0" err="1"/>
              <a:t>Unand</a:t>
            </a:r>
            <a:r>
              <a:rPr lang="en-US" dirty="0"/>
              <a:t> (AC </a:t>
            </a:r>
            <a:r>
              <a:rPr lang="en-US" dirty="0" err="1"/>
              <a:t>sentral</a:t>
            </a:r>
            <a:r>
              <a:rPr lang="en-US" dirty="0"/>
              <a:t>, </a:t>
            </a:r>
            <a:r>
              <a:rPr lang="en-US" dirty="0" err="1"/>
              <a:t>Genset</a:t>
            </a:r>
            <a:r>
              <a:rPr lang="en-US" dirty="0"/>
              <a:t>, </a:t>
            </a:r>
            <a:r>
              <a:rPr lang="en-US" dirty="0" err="1"/>
              <a:t>Autoclav</a:t>
            </a:r>
            <a:r>
              <a:rPr lang="en-US" dirty="0"/>
              <a:t>, </a:t>
            </a:r>
            <a:r>
              <a:rPr lang="en-US" dirty="0" err="1"/>
              <a:t>Loker</a:t>
            </a:r>
            <a:r>
              <a:rPr lang="en-US" dirty="0"/>
              <a:t> 250 </a:t>
            </a:r>
            <a:r>
              <a:rPr lang="en-US" dirty="0" err="1"/>
              <a:t>mahasiswa</a:t>
            </a:r>
            <a:r>
              <a:rPr lang="en-US" dirty="0"/>
              <a:t>, 50 DU</a:t>
            </a:r>
            <a:r>
              <a:rPr lang="en-US" dirty="0" smtClean="0"/>
              <a:t>)</a:t>
            </a:r>
          </a:p>
          <a:p>
            <a:pPr marL="914413" lvl="1" indent="-457200">
              <a:buFont typeface="+mj-lt"/>
              <a:buAutoNum type="alphaUcPeriod"/>
            </a:pP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RSGM </a:t>
            </a:r>
            <a:r>
              <a:rPr lang="en-US" dirty="0" err="1" smtClean="0"/>
              <a:t>Unand</a:t>
            </a:r>
            <a:endParaRPr lang="en-US" dirty="0" smtClean="0"/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Pengadaan</a:t>
            </a:r>
            <a:r>
              <a:rPr lang="en-US" dirty="0"/>
              <a:t> Dental Research</a:t>
            </a:r>
            <a:endParaRPr lang="en-US" dirty="0">
              <a:solidFill>
                <a:srgbClr val="000000"/>
              </a:solidFill>
              <a:latin typeface="Calibri"/>
            </a:endParaRPr>
          </a:p>
          <a:p>
            <a:pPr lvl="1"/>
            <a:endParaRPr lang="en-US" dirty="0" smtClean="0"/>
          </a:p>
          <a:p>
            <a:pPr lvl="1"/>
            <a:endParaRPr lang="en-US" dirty="0">
              <a:solidFill>
                <a:srgbClr val="000000"/>
              </a:solidFill>
              <a:latin typeface="Calibri"/>
            </a:endParaRPr>
          </a:p>
          <a:p>
            <a:pPr lvl="1"/>
            <a:endParaRPr lang="en-US" dirty="0">
              <a:solidFill>
                <a:srgbClr val="000000"/>
              </a:solidFill>
              <a:latin typeface="Calibri"/>
            </a:endParaRPr>
          </a:p>
          <a:p>
            <a:pPr lvl="1"/>
            <a:endParaRPr lang="en-US" dirty="0" smtClean="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=""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1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430380" y="415925"/>
            <a:ext cx="10515600" cy="3013075"/>
          </a:xfrm>
          <a:prstGeom prst="rect">
            <a:avLst/>
          </a:prstGeo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/>
              <a:t>P2</a:t>
            </a:r>
            <a:r>
              <a:rPr lang="en-US" b="1" u="sng" dirty="0"/>
              <a:t>. </a:t>
            </a:r>
            <a:r>
              <a:rPr lang="en-US" b="1" u="sng" dirty="0" err="1"/>
              <a:t>Peningkatan</a:t>
            </a:r>
            <a:r>
              <a:rPr lang="en-US" b="1" u="sng" dirty="0"/>
              <a:t> </a:t>
            </a:r>
            <a:r>
              <a:rPr lang="en-US" b="1" u="sng" dirty="0" err="1"/>
              <a:t>kualitas</a:t>
            </a:r>
            <a:r>
              <a:rPr lang="en-US" b="1" u="sng" dirty="0"/>
              <a:t> input </a:t>
            </a:r>
            <a:r>
              <a:rPr lang="en-US" b="1" u="sng" dirty="0" err="1" smtClean="0"/>
              <a:t>mahasiswa</a:t>
            </a:r>
            <a:endParaRPr lang="en-US" b="1" u="sng" dirty="0" smtClean="0"/>
          </a:p>
          <a:p>
            <a:r>
              <a:rPr lang="en-US" b="1" u="sng" dirty="0" smtClean="0">
                <a:latin typeface="Arial" panose="020B0604020202020204" pitchFamily="34" charset="0"/>
              </a:rPr>
              <a:t>K4. </a:t>
            </a:r>
            <a:r>
              <a:rPr lang="en-US" b="1" u="sng" dirty="0" err="1"/>
              <a:t>Promosi</a:t>
            </a:r>
            <a:r>
              <a:rPr lang="en-US" b="1" u="sng" dirty="0"/>
              <a:t> </a:t>
            </a:r>
            <a:r>
              <a:rPr lang="en-US" b="1" u="sng" dirty="0" err="1"/>
              <a:t>dan</a:t>
            </a:r>
            <a:r>
              <a:rPr lang="en-US" b="1" u="sng" dirty="0"/>
              <a:t> roadshow </a:t>
            </a:r>
            <a:r>
              <a:rPr lang="en-US" b="1" u="sng" dirty="0" err="1"/>
              <a:t>universitas</a:t>
            </a:r>
            <a:r>
              <a:rPr lang="en-US" b="1" u="sng" dirty="0"/>
              <a:t>/</a:t>
            </a:r>
            <a:r>
              <a:rPr lang="en-US" b="1" u="sng" dirty="0" err="1"/>
              <a:t>fakultas</a:t>
            </a:r>
            <a:r>
              <a:rPr lang="en-US" b="1" u="sng" dirty="0"/>
              <a:t>/ </a:t>
            </a:r>
            <a:r>
              <a:rPr lang="en-US" b="1" u="sng" dirty="0" err="1"/>
              <a:t>jurusan</a:t>
            </a:r>
            <a:r>
              <a:rPr lang="en-US" b="1" u="sng" dirty="0"/>
              <a:t>/ program </a:t>
            </a:r>
            <a:r>
              <a:rPr lang="en-US" b="1" u="sng" dirty="0" err="1" smtClean="0"/>
              <a:t>studi</a:t>
            </a:r>
            <a:endParaRPr lang="en-US" b="1" u="sng" dirty="0" smtClean="0"/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Promosi</a:t>
            </a:r>
            <a:r>
              <a:rPr lang="en-US" dirty="0"/>
              <a:t> Prodi </a:t>
            </a:r>
            <a:r>
              <a:rPr lang="en-US" dirty="0" smtClean="0"/>
              <a:t>S1</a:t>
            </a:r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Lomba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smtClean="0"/>
              <a:t>SLTA</a:t>
            </a:r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Pembuatan</a:t>
            </a:r>
            <a:r>
              <a:rPr lang="en-US" dirty="0"/>
              <a:t> Video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 smtClean="0"/>
              <a:t>Profil</a:t>
            </a:r>
            <a:endParaRPr lang="en-US" dirty="0" smtClean="0"/>
          </a:p>
          <a:p>
            <a:pPr marL="457213" lvl="1" indent="0">
              <a:buNone/>
            </a:pPr>
            <a:endParaRPr lang="en-US" dirty="0" smtClean="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582780" y="3441700"/>
            <a:ext cx="10515600" cy="3013075"/>
          </a:xfrm>
          <a:prstGeom prst="rect">
            <a:avLst/>
          </a:prstGeo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/>
              <a:t>P4</a:t>
            </a:r>
            <a:r>
              <a:rPr lang="en-US" b="1" u="sng" dirty="0"/>
              <a:t>. </a:t>
            </a:r>
            <a:r>
              <a:rPr lang="en-US" b="1" u="sng" dirty="0" err="1"/>
              <a:t>Peningkatan</a:t>
            </a:r>
            <a:r>
              <a:rPr lang="en-US" b="1" u="sng" dirty="0"/>
              <a:t> </a:t>
            </a:r>
            <a:r>
              <a:rPr lang="en-US" b="1" u="sng" dirty="0" err="1"/>
              <a:t>kualitas</a:t>
            </a:r>
            <a:r>
              <a:rPr lang="en-US" b="1" u="sng" dirty="0"/>
              <a:t> </a:t>
            </a:r>
            <a:r>
              <a:rPr lang="en-US" b="1" u="sng" dirty="0" err="1"/>
              <a:t>dan</a:t>
            </a:r>
            <a:r>
              <a:rPr lang="en-US" b="1" u="sng" dirty="0"/>
              <a:t> </a:t>
            </a:r>
            <a:r>
              <a:rPr lang="en-US" b="1" u="sng" dirty="0" err="1"/>
              <a:t>inovasi</a:t>
            </a:r>
            <a:r>
              <a:rPr lang="en-US" b="1" u="sng" dirty="0"/>
              <a:t> </a:t>
            </a:r>
            <a:r>
              <a:rPr lang="en-US" b="1" u="sng" dirty="0" err="1"/>
              <a:t>pembelajaran</a:t>
            </a:r>
            <a:r>
              <a:rPr lang="en-US" b="1" u="sng" dirty="0"/>
              <a:t> </a:t>
            </a:r>
            <a:r>
              <a:rPr lang="en-US" b="1" u="sng" dirty="0" err="1"/>
              <a:t>Kampus</a:t>
            </a:r>
            <a:r>
              <a:rPr lang="en-US" b="1" u="sng" dirty="0"/>
              <a:t> Merdeka</a:t>
            </a:r>
            <a:endParaRPr lang="en-US" b="1" u="sng" dirty="0" smtClean="0"/>
          </a:p>
          <a:p>
            <a:r>
              <a:rPr lang="en-US" b="1" u="sng" dirty="0" smtClean="0">
                <a:latin typeface="Arial" panose="020B0604020202020204" pitchFamily="34" charset="0"/>
              </a:rPr>
              <a:t>K10. </a:t>
            </a:r>
            <a:r>
              <a:rPr lang="en-US" b="1" u="sng" dirty="0" err="1"/>
              <a:t>Pelaksanaan</a:t>
            </a:r>
            <a:r>
              <a:rPr lang="en-US" b="1" u="sng" dirty="0"/>
              <a:t> </a:t>
            </a:r>
            <a:r>
              <a:rPr lang="en-US" b="1" u="sng" dirty="0" err="1"/>
              <a:t>kuliah</a:t>
            </a:r>
            <a:r>
              <a:rPr lang="en-US" b="1" u="sng" dirty="0"/>
              <a:t> </a:t>
            </a:r>
            <a:r>
              <a:rPr lang="en-US" b="1" u="sng" dirty="0" err="1"/>
              <a:t>kerja</a:t>
            </a:r>
            <a:r>
              <a:rPr lang="en-US" b="1" u="sng" dirty="0"/>
              <a:t> </a:t>
            </a:r>
            <a:r>
              <a:rPr lang="en-US" b="1" u="sng" dirty="0" err="1"/>
              <a:t>nyata</a:t>
            </a:r>
            <a:r>
              <a:rPr lang="en-US" b="1" u="sng" dirty="0"/>
              <a:t> (KKN) </a:t>
            </a:r>
            <a:r>
              <a:rPr lang="en-US" b="1" u="sng" dirty="0" err="1"/>
              <a:t>mahasiswa</a:t>
            </a:r>
            <a:r>
              <a:rPr lang="en-US" b="1" u="sng" dirty="0"/>
              <a:t>, </a:t>
            </a:r>
            <a:r>
              <a:rPr lang="en-US" b="1" u="sng" dirty="0" err="1"/>
              <a:t>kegiatan</a:t>
            </a:r>
            <a:r>
              <a:rPr lang="en-US" b="1" u="sng" dirty="0"/>
              <a:t> </a:t>
            </a:r>
            <a:r>
              <a:rPr lang="en-US" b="1" u="sng" dirty="0" err="1"/>
              <a:t>mahasiswa</a:t>
            </a:r>
            <a:r>
              <a:rPr lang="en-US" b="1" u="sng" dirty="0"/>
              <a:t> di </a:t>
            </a:r>
            <a:r>
              <a:rPr lang="en-US" b="1" u="sng" dirty="0" err="1"/>
              <a:t>desa</a:t>
            </a:r>
            <a:r>
              <a:rPr lang="en-US" b="1" u="sng" dirty="0"/>
              <a:t>/</a:t>
            </a:r>
            <a:r>
              <a:rPr lang="en-US" b="1" u="sng" dirty="0" err="1"/>
              <a:t>nagari</a:t>
            </a:r>
            <a:r>
              <a:rPr lang="en-US" b="1" u="sng" dirty="0"/>
              <a:t> </a:t>
            </a:r>
            <a:r>
              <a:rPr lang="en-US" b="1" u="sng" dirty="0" err="1"/>
              <a:t>dalam</a:t>
            </a:r>
            <a:r>
              <a:rPr lang="en-US" b="1" u="sng" dirty="0"/>
              <a:t> </a:t>
            </a:r>
            <a:r>
              <a:rPr lang="en-US" b="1" u="sng" dirty="0" err="1"/>
              <a:t>rangka</a:t>
            </a:r>
            <a:r>
              <a:rPr lang="en-US" b="1" u="sng" dirty="0"/>
              <a:t> </a:t>
            </a:r>
            <a:r>
              <a:rPr lang="en-US" b="1" u="sng" dirty="0" err="1"/>
              <a:t>pengabdian</a:t>
            </a:r>
            <a:r>
              <a:rPr lang="en-US" b="1" u="sng" dirty="0"/>
              <a:t> </a:t>
            </a:r>
            <a:r>
              <a:rPr lang="en-US" b="1" u="sng" dirty="0" err="1"/>
              <a:t>masyarakat</a:t>
            </a:r>
            <a:r>
              <a:rPr lang="en-US" b="1" u="sng" dirty="0"/>
              <a:t> </a:t>
            </a:r>
            <a:r>
              <a:rPr lang="en-US" b="1" u="sng" dirty="0" err="1"/>
              <a:t>dan</a:t>
            </a:r>
            <a:r>
              <a:rPr lang="en-US" b="1" u="sng" dirty="0"/>
              <a:t> </a:t>
            </a:r>
            <a:r>
              <a:rPr lang="en-US" b="1" u="sng" dirty="0" err="1"/>
              <a:t>kegiatan</a:t>
            </a:r>
            <a:r>
              <a:rPr lang="en-US" b="1" u="sng" dirty="0"/>
              <a:t> </a:t>
            </a:r>
            <a:r>
              <a:rPr lang="en-US" b="1" u="sng" dirty="0" err="1"/>
              <a:t>sosial</a:t>
            </a:r>
            <a:endParaRPr lang="en-US" b="1" u="sng" dirty="0" smtClean="0"/>
          </a:p>
          <a:p>
            <a:pPr marL="914413" lvl="1" indent="-457200">
              <a:buFont typeface="+mj-lt"/>
              <a:buAutoNum type="alphaUcPeriod"/>
            </a:pPr>
            <a:r>
              <a:rPr lang="fi-FI" dirty="0">
                <a:latin typeface="Arial" panose="020B0604020202020204" pitchFamily="34" charset="0"/>
              </a:rPr>
              <a:t>Pelaksanaan Kegiatan KKN Tematik di Desa/ </a:t>
            </a:r>
            <a:r>
              <a:rPr lang="fi-FI" dirty="0" smtClean="0">
                <a:latin typeface="Arial" panose="020B0604020202020204" pitchFamily="34" charset="0"/>
              </a:rPr>
              <a:t>Nagari</a:t>
            </a:r>
          </a:p>
          <a:p>
            <a:pPr lvl="1"/>
            <a:endParaRPr lang="en-US" dirty="0" smtClean="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2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=""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1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582780" y="403225"/>
            <a:ext cx="10515600" cy="60356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 smtClean="0">
                <a:latin typeface="Arial" panose="020B0604020202020204" pitchFamily="34" charset="0"/>
              </a:rPr>
              <a:t>K13. </a:t>
            </a:r>
            <a:r>
              <a:rPr lang="en-US" b="1" u="sng" dirty="0" err="1" smtClean="0"/>
              <a:t>Penguatan</a:t>
            </a:r>
            <a:r>
              <a:rPr lang="en-US" b="1" u="sng" dirty="0" smtClean="0"/>
              <a:t> SCL </a:t>
            </a:r>
            <a:r>
              <a:rPr lang="en-US" b="1" u="sng" dirty="0" err="1" smtClean="0"/>
              <a:t>dan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pengembangan</a:t>
            </a:r>
            <a:r>
              <a:rPr lang="en-US" b="1" u="sng" dirty="0" smtClean="0"/>
              <a:t> proses blended and cyber learning</a:t>
            </a:r>
          </a:p>
          <a:p>
            <a:pPr marL="914413" lvl="1" indent="-457200">
              <a:buFont typeface="+mj-lt"/>
              <a:buAutoNum type="alphaUcPeriod"/>
            </a:pPr>
            <a:r>
              <a:rPr lang="fi-FI" dirty="0">
                <a:latin typeface="Arial" panose="020B0604020202020204" pitchFamily="34" charset="0"/>
              </a:rPr>
              <a:t>Kegiatan Hibah Pengembangan Metode </a:t>
            </a:r>
            <a:r>
              <a:rPr lang="fi-FI" dirty="0" smtClean="0">
                <a:latin typeface="Arial" panose="020B0604020202020204" pitchFamily="34" charset="0"/>
              </a:rPr>
              <a:t>Ajar</a:t>
            </a:r>
          </a:p>
          <a:p>
            <a:pPr lvl="1"/>
            <a:endParaRPr lang="en-US" dirty="0" smtClean="0">
              <a:latin typeface="Arial" panose="020B0604020202020204" pitchFamily="34" charset="0"/>
            </a:endParaRPr>
          </a:p>
          <a:p>
            <a:r>
              <a:rPr lang="en-US" b="1" u="sng" dirty="0" smtClean="0">
                <a:latin typeface="Arial" panose="020B0604020202020204" pitchFamily="34" charset="0"/>
              </a:rPr>
              <a:t>K14. </a:t>
            </a:r>
            <a:r>
              <a:rPr lang="en-US" b="1" u="sng" dirty="0" err="1"/>
              <a:t>Pelaksanaan</a:t>
            </a:r>
            <a:r>
              <a:rPr lang="en-US" b="1" u="sng" dirty="0"/>
              <a:t> proses </a:t>
            </a:r>
            <a:r>
              <a:rPr lang="en-US" b="1" u="sng" dirty="0" err="1"/>
              <a:t>pembelajaran</a:t>
            </a:r>
            <a:r>
              <a:rPr lang="en-US" b="1" u="sng" dirty="0"/>
              <a:t> </a:t>
            </a:r>
            <a:r>
              <a:rPr lang="en-US" b="1" u="sng" dirty="0" err="1"/>
              <a:t>dan</a:t>
            </a:r>
            <a:r>
              <a:rPr lang="en-US" b="1" u="sng" dirty="0"/>
              <a:t> </a:t>
            </a:r>
            <a:r>
              <a:rPr lang="en-US" b="1" u="sng" dirty="0" err="1"/>
              <a:t>operasionalisasi</a:t>
            </a:r>
            <a:r>
              <a:rPr lang="en-US" b="1" u="sng" dirty="0"/>
              <a:t> </a:t>
            </a:r>
            <a:r>
              <a:rPr lang="en-US" b="1" u="sng" dirty="0" err="1"/>
              <a:t>pendidikan</a:t>
            </a:r>
            <a:r>
              <a:rPr lang="en-US" b="1" u="sng" dirty="0"/>
              <a:t> </a:t>
            </a:r>
            <a:r>
              <a:rPr lang="en-US" b="1" u="sng" dirty="0" err="1"/>
              <a:t>sesuai</a:t>
            </a:r>
            <a:r>
              <a:rPr lang="en-US" b="1" u="sng" dirty="0"/>
              <a:t> </a:t>
            </a:r>
            <a:r>
              <a:rPr lang="en-US" b="1" u="sng" dirty="0" err="1"/>
              <a:t>standar</a:t>
            </a:r>
            <a:r>
              <a:rPr lang="en-US" b="1" u="sng" dirty="0"/>
              <a:t> </a:t>
            </a:r>
            <a:r>
              <a:rPr lang="en-US" b="1" u="sng" dirty="0" err="1"/>
              <a:t>nasional</a:t>
            </a:r>
            <a:r>
              <a:rPr lang="en-US" b="1" u="sng" dirty="0"/>
              <a:t> </a:t>
            </a:r>
            <a:r>
              <a:rPr lang="en-US" b="1" u="sng" dirty="0" err="1"/>
              <a:t>pendidikan</a:t>
            </a:r>
            <a:r>
              <a:rPr lang="en-US" b="1" u="sng" dirty="0"/>
              <a:t> </a:t>
            </a:r>
            <a:r>
              <a:rPr lang="en-US" b="1" u="sng" dirty="0" err="1" smtClean="0"/>
              <a:t>tinggi</a:t>
            </a:r>
            <a:endParaRPr lang="en-US" b="1" u="sng" dirty="0" smtClean="0"/>
          </a:p>
          <a:p>
            <a:pPr marL="914413" lvl="1" indent="-457200">
              <a:buFont typeface="+mj-lt"/>
              <a:buAutoNum type="alphaUcPeriod"/>
            </a:pPr>
            <a:r>
              <a:rPr lang="en-US" dirty="0" err="1">
                <a:latin typeface="Arial" panose="020B0604020202020204" pitchFamily="34" charset="0"/>
              </a:rPr>
              <a:t>Penguatan</a:t>
            </a:r>
            <a:r>
              <a:rPr lang="en-US" dirty="0">
                <a:latin typeface="Arial" panose="020B0604020202020204" pitchFamily="34" charset="0"/>
              </a:rPr>
              <a:t> GKM </a:t>
            </a:r>
            <a:r>
              <a:rPr lang="en-US" dirty="0" err="1">
                <a:latin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</a:rPr>
              <a:t> Monitoring </a:t>
            </a:r>
            <a:r>
              <a:rPr lang="en-US" dirty="0" err="1">
                <a:latin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Evaluasi</a:t>
            </a:r>
            <a:r>
              <a:rPr lang="en-US" dirty="0">
                <a:latin typeface="Arial" panose="020B0604020202020204" pitchFamily="34" charset="0"/>
              </a:rPr>
              <a:t> Proses </a:t>
            </a:r>
            <a:r>
              <a:rPr lang="en-US" dirty="0" err="1" smtClean="0">
                <a:latin typeface="Arial" panose="020B0604020202020204" pitchFamily="34" charset="0"/>
              </a:rPr>
              <a:t>Pembelajaran</a:t>
            </a:r>
            <a:endParaRPr lang="en-US" dirty="0" smtClean="0">
              <a:latin typeface="Arial" panose="020B0604020202020204" pitchFamily="34" charset="0"/>
            </a:endParaRPr>
          </a:p>
          <a:p>
            <a:pPr marL="914413" lvl="1" indent="-457200">
              <a:buFont typeface="+mj-lt"/>
              <a:buAutoNum type="alphaUcPeriod"/>
            </a:pPr>
            <a:r>
              <a:rPr lang="en-US" dirty="0" err="1" smtClean="0">
                <a:latin typeface="Arial" panose="020B0604020202020204" pitchFamily="34" charset="0"/>
              </a:rPr>
              <a:t>Kegiatan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Monitoring </a:t>
            </a:r>
            <a:r>
              <a:rPr lang="en-US" dirty="0" err="1">
                <a:latin typeface="Arial" panose="020B0604020202020204" pitchFamily="34" charset="0"/>
              </a:rPr>
              <a:t>Prestasi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Belajar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melalui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Pendayaan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Pembimbing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Akademik</a:t>
            </a:r>
            <a:endParaRPr lang="en-US" dirty="0" smtClean="0">
              <a:latin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</a:endParaRPr>
          </a:p>
          <a:p>
            <a:r>
              <a:rPr lang="en-US" b="1" u="sng" dirty="0" smtClean="0"/>
              <a:t>K15</a:t>
            </a:r>
            <a:r>
              <a:rPr lang="en-US" b="1" u="sng" dirty="0"/>
              <a:t>. </a:t>
            </a:r>
            <a:r>
              <a:rPr lang="en-US" b="1" u="sng" dirty="0" err="1"/>
              <a:t>Pelaksanaan</a:t>
            </a:r>
            <a:r>
              <a:rPr lang="en-US" b="1" u="sng" dirty="0"/>
              <a:t> </a:t>
            </a:r>
            <a:r>
              <a:rPr lang="en-US" b="1" u="sng" dirty="0" err="1"/>
              <a:t>praktikum</a:t>
            </a:r>
            <a:r>
              <a:rPr lang="en-US" b="1" u="sng" dirty="0"/>
              <a:t> </a:t>
            </a:r>
            <a:r>
              <a:rPr lang="en-US" b="1" u="sng" dirty="0" err="1"/>
              <a:t>dan</a:t>
            </a:r>
            <a:r>
              <a:rPr lang="en-US" b="1" u="sng" dirty="0"/>
              <a:t> </a:t>
            </a:r>
            <a:r>
              <a:rPr lang="en-US" b="1" u="sng" dirty="0" err="1"/>
              <a:t>studi</a:t>
            </a:r>
            <a:r>
              <a:rPr lang="en-US" b="1" u="sng" dirty="0"/>
              <a:t>/</a:t>
            </a:r>
            <a:r>
              <a:rPr lang="en-US" b="1" u="sng" dirty="0" err="1"/>
              <a:t>praktek</a:t>
            </a:r>
            <a:r>
              <a:rPr lang="en-US" b="1" u="sng" dirty="0"/>
              <a:t>/</a:t>
            </a:r>
            <a:r>
              <a:rPr lang="en-US" b="1" u="sng" dirty="0" err="1"/>
              <a:t>kuliah</a:t>
            </a:r>
            <a:r>
              <a:rPr lang="en-US" b="1" u="sng" dirty="0"/>
              <a:t> </a:t>
            </a:r>
            <a:r>
              <a:rPr lang="en-US" b="1" u="sng" dirty="0" err="1" smtClean="0"/>
              <a:t>lapangan</a:t>
            </a:r>
            <a:endParaRPr lang="en-US" b="1" u="sng" dirty="0" smtClean="0"/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Pembiayaan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 smtClean="0"/>
              <a:t>Praktikum</a:t>
            </a:r>
            <a:endParaRPr lang="en-US" dirty="0" smtClean="0"/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Pembaruan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 smtClean="0"/>
              <a:t>Praktikum</a:t>
            </a:r>
            <a:endParaRPr lang="en-US" dirty="0" smtClean="0"/>
          </a:p>
          <a:p>
            <a:pPr lvl="1"/>
            <a:endParaRPr lang="en-US" dirty="0"/>
          </a:p>
          <a:p>
            <a:pPr marL="457213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=""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1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582780" y="403225"/>
            <a:ext cx="10515600" cy="60356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 smtClean="0">
                <a:latin typeface="Arial" panose="020B0604020202020204" pitchFamily="34" charset="0"/>
              </a:rPr>
              <a:t>K16. </a:t>
            </a:r>
            <a:r>
              <a:rPr lang="en-US" b="1" u="sng" dirty="0" err="1"/>
              <a:t>Penyusunan</a:t>
            </a:r>
            <a:r>
              <a:rPr lang="en-US" b="1" u="sng" dirty="0"/>
              <a:t> </a:t>
            </a:r>
            <a:r>
              <a:rPr lang="en-US" b="1" u="sng" dirty="0" err="1"/>
              <a:t>bahan</a:t>
            </a:r>
            <a:r>
              <a:rPr lang="en-US" b="1" u="sng" dirty="0"/>
              <a:t> ajar </a:t>
            </a:r>
            <a:r>
              <a:rPr lang="en-US" b="1" u="sng" dirty="0" err="1"/>
              <a:t>berstandar</a:t>
            </a:r>
            <a:r>
              <a:rPr lang="en-US" b="1" u="sng" dirty="0"/>
              <a:t> </a:t>
            </a:r>
            <a:r>
              <a:rPr lang="en-US" b="1" u="sng" dirty="0" err="1"/>
              <a:t>nasional</a:t>
            </a:r>
            <a:r>
              <a:rPr lang="en-US" b="1" u="sng" dirty="0"/>
              <a:t> </a:t>
            </a:r>
            <a:r>
              <a:rPr lang="en-US" b="1" u="sng" dirty="0" err="1"/>
              <a:t>dan</a:t>
            </a:r>
            <a:r>
              <a:rPr lang="en-US" b="1" u="sng" dirty="0"/>
              <a:t> </a:t>
            </a:r>
            <a:r>
              <a:rPr lang="en-US" b="1" u="sng" dirty="0" err="1" smtClean="0"/>
              <a:t>internasional</a:t>
            </a:r>
            <a:endParaRPr lang="en-US" b="1" u="sng" dirty="0" smtClean="0"/>
          </a:p>
          <a:p>
            <a:pPr marL="914413" lvl="1" indent="-457200">
              <a:buFont typeface="+mj-lt"/>
              <a:buAutoNum type="alphaUcPeriod"/>
            </a:pPr>
            <a:r>
              <a:rPr lang="fi-FI" dirty="0">
                <a:latin typeface="Arial" panose="020B0604020202020204" pitchFamily="34" charset="0"/>
              </a:rPr>
              <a:t>Kegiatan Hibah Pengembangan Bahan Ajar Prodi </a:t>
            </a:r>
            <a:r>
              <a:rPr lang="fi-FI" dirty="0" smtClean="0">
                <a:latin typeface="Arial" panose="020B0604020202020204" pitchFamily="34" charset="0"/>
              </a:rPr>
              <a:t>Sarjana</a:t>
            </a:r>
          </a:p>
          <a:p>
            <a:pPr marL="914413" lvl="1" indent="-457200">
              <a:buFont typeface="+mj-lt"/>
              <a:buAutoNum type="alphaUcPeriod"/>
            </a:pPr>
            <a:r>
              <a:rPr lang="en-US" dirty="0" err="1">
                <a:latin typeface="Arial" panose="020B0604020202020204" pitchFamily="34" charset="0"/>
              </a:rPr>
              <a:t>Kegiatan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Hibah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Pengembangan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Bahan</a:t>
            </a:r>
            <a:r>
              <a:rPr lang="en-US" dirty="0">
                <a:latin typeface="Arial" panose="020B0604020202020204" pitchFamily="34" charset="0"/>
              </a:rPr>
              <a:t> Ajar Prodi </a:t>
            </a:r>
            <a:r>
              <a:rPr lang="en-US" dirty="0" err="1" smtClean="0">
                <a:latin typeface="Arial" panose="020B0604020202020204" pitchFamily="34" charset="0"/>
              </a:rPr>
              <a:t>Profesi</a:t>
            </a:r>
            <a:endParaRPr lang="en-US" dirty="0" smtClean="0">
              <a:latin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</a:endParaRPr>
          </a:p>
          <a:p>
            <a:r>
              <a:rPr lang="en-US" b="1" u="sng" dirty="0" smtClean="0">
                <a:latin typeface="Arial" panose="020B0604020202020204" pitchFamily="34" charset="0"/>
              </a:rPr>
              <a:t>K17. </a:t>
            </a:r>
            <a:r>
              <a:rPr lang="en-US" b="1" u="sng" dirty="0" err="1"/>
              <a:t>Pengembangan</a:t>
            </a:r>
            <a:r>
              <a:rPr lang="en-US" b="1" u="sng" dirty="0"/>
              <a:t> </a:t>
            </a:r>
            <a:r>
              <a:rPr lang="en-US" b="1" u="sng" dirty="0" err="1"/>
              <a:t>kurikulum</a:t>
            </a:r>
            <a:r>
              <a:rPr lang="en-US" b="1" u="sng" dirty="0"/>
              <a:t> </a:t>
            </a:r>
            <a:r>
              <a:rPr lang="en-US" b="1" u="sng" dirty="0" err="1"/>
              <a:t>berbasis</a:t>
            </a:r>
            <a:r>
              <a:rPr lang="en-US" b="1" u="sng" dirty="0"/>
              <a:t> KKNI </a:t>
            </a:r>
            <a:r>
              <a:rPr lang="en-US" b="1" u="sng" dirty="0" err="1"/>
              <a:t>dan</a:t>
            </a:r>
            <a:r>
              <a:rPr lang="en-US" b="1" u="sng" dirty="0"/>
              <a:t> </a:t>
            </a:r>
            <a:r>
              <a:rPr lang="en-US" b="1" u="sng" dirty="0" err="1"/>
              <a:t>standarisasi</a:t>
            </a:r>
            <a:r>
              <a:rPr lang="en-US" b="1" u="sng" dirty="0"/>
              <a:t> </a:t>
            </a:r>
            <a:r>
              <a:rPr lang="en-US" b="1" u="sng" dirty="0" err="1" smtClean="0"/>
              <a:t>nasional</a:t>
            </a:r>
            <a:r>
              <a:rPr lang="en-US" b="1" u="sng" dirty="0" smtClean="0"/>
              <a:t>/</a:t>
            </a:r>
            <a:r>
              <a:rPr lang="en-US" b="1" u="sng" dirty="0" err="1" smtClean="0"/>
              <a:t>internasional</a:t>
            </a:r>
            <a:endParaRPr lang="en-US" b="1" u="sng" dirty="0" smtClean="0"/>
          </a:p>
          <a:p>
            <a:pPr marL="914413" lvl="1" indent="-457200">
              <a:buFont typeface="+mj-lt"/>
              <a:buAutoNum type="alphaUcPeriod"/>
            </a:pPr>
            <a:r>
              <a:rPr lang="en-US" dirty="0" err="1">
                <a:latin typeface="Arial" panose="020B0604020202020204" pitchFamily="34" charset="0"/>
              </a:rPr>
              <a:t>Pertemuan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evaluasi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kurikulum</a:t>
            </a:r>
            <a:r>
              <a:rPr lang="en-US" dirty="0">
                <a:latin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</a:endParaRPr>
          </a:p>
          <a:p>
            <a:pPr marL="914413" lvl="1" indent="-457200">
              <a:buFont typeface="+mj-lt"/>
              <a:buAutoNum type="alphaUcPeriod"/>
            </a:pPr>
            <a:r>
              <a:rPr lang="en-US" dirty="0" err="1">
                <a:latin typeface="Arial" panose="020B0604020202020204" pitchFamily="34" charset="0"/>
              </a:rPr>
              <a:t>Pengembangan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Sistem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Informasi</a:t>
            </a:r>
            <a:r>
              <a:rPr lang="en-US" dirty="0">
                <a:latin typeface="Arial" panose="020B0604020202020204" pitchFamily="34" charset="0"/>
              </a:rPr>
              <a:t> Tracer Study PEO </a:t>
            </a:r>
            <a:r>
              <a:rPr lang="en-US" dirty="0" err="1">
                <a:latin typeface="Arial" panose="020B0604020202020204" pitchFamily="34" charset="0"/>
              </a:rPr>
              <a:t>ke</a:t>
            </a:r>
            <a:r>
              <a:rPr lang="en-US" dirty="0">
                <a:latin typeface="Arial" panose="020B0604020202020204" pitchFamily="34" charset="0"/>
              </a:rPr>
              <a:t> Stake </a:t>
            </a:r>
            <a:r>
              <a:rPr lang="en-US" dirty="0" smtClean="0">
                <a:latin typeface="Arial" panose="020B0604020202020204" pitchFamily="34" charset="0"/>
              </a:rPr>
              <a:t>Holders</a:t>
            </a:r>
          </a:p>
          <a:p>
            <a:pPr lvl="1"/>
            <a:endParaRPr lang="en-US" dirty="0" smtClean="0">
              <a:latin typeface="Arial" panose="020B0604020202020204" pitchFamily="34" charset="0"/>
            </a:endParaRPr>
          </a:p>
          <a:p>
            <a:r>
              <a:rPr lang="en-US" b="1" u="sng" dirty="0" smtClean="0"/>
              <a:t>K18. </a:t>
            </a:r>
            <a:r>
              <a:rPr lang="nb-NO" b="1" u="sng" dirty="0"/>
              <a:t>Monitoring dan evaluasi proses </a:t>
            </a:r>
            <a:r>
              <a:rPr lang="nb-NO" b="1" u="sng" dirty="0" smtClean="0"/>
              <a:t>pembelajaran</a:t>
            </a:r>
          </a:p>
          <a:p>
            <a:pPr marL="914413" lvl="1" indent="-457200">
              <a:buFont typeface="+mj-lt"/>
              <a:buAutoNum type="alphaUcPeriod"/>
            </a:pPr>
            <a:r>
              <a:rPr lang="es-ES" dirty="0" err="1"/>
              <a:t>Penguatan</a:t>
            </a:r>
            <a:r>
              <a:rPr lang="es-ES" dirty="0"/>
              <a:t> GKM </a:t>
            </a:r>
            <a:r>
              <a:rPr lang="es-ES" dirty="0" err="1"/>
              <a:t>dalam</a:t>
            </a:r>
            <a:r>
              <a:rPr lang="es-ES" dirty="0"/>
              <a:t> </a:t>
            </a:r>
            <a:r>
              <a:rPr lang="es-ES" dirty="0" err="1"/>
              <a:t>Monitoring</a:t>
            </a:r>
            <a:r>
              <a:rPr lang="es-ES" dirty="0"/>
              <a:t> dan </a:t>
            </a:r>
            <a:r>
              <a:rPr lang="es-ES" dirty="0" err="1"/>
              <a:t>Evaluasi</a:t>
            </a:r>
            <a:r>
              <a:rPr lang="es-ES" dirty="0"/>
              <a:t> </a:t>
            </a:r>
            <a:r>
              <a:rPr lang="es-ES" dirty="0" err="1"/>
              <a:t>Proses</a:t>
            </a:r>
            <a:r>
              <a:rPr lang="es-ES" dirty="0"/>
              <a:t> </a:t>
            </a:r>
            <a:r>
              <a:rPr lang="es-ES" dirty="0" err="1"/>
              <a:t>Pembelajaran</a:t>
            </a:r>
            <a:r>
              <a:rPr lang="es-ES" dirty="0"/>
              <a:t> (</a:t>
            </a:r>
            <a:r>
              <a:rPr lang="es-ES" dirty="0" smtClean="0"/>
              <a:t>K14.A)</a:t>
            </a:r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Asesmen</a:t>
            </a:r>
            <a:r>
              <a:rPr lang="en-US" dirty="0"/>
              <a:t> CP </a:t>
            </a:r>
            <a:endParaRPr lang="en-US" dirty="0" smtClean="0"/>
          </a:p>
          <a:p>
            <a:pPr marL="457213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2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=""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1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582780" y="403225"/>
            <a:ext cx="10515600" cy="603567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 u="sng" dirty="0">
                <a:latin typeface="Arial" panose="020B0604020202020204" pitchFamily="34" charset="0"/>
              </a:rPr>
              <a:t>P</a:t>
            </a:r>
            <a:r>
              <a:rPr lang="en-US" sz="3300" b="1" u="sng" dirty="0" smtClean="0">
                <a:latin typeface="Arial" panose="020B0604020202020204" pitchFamily="34" charset="0"/>
              </a:rPr>
              <a:t>6. </a:t>
            </a:r>
            <a:r>
              <a:rPr lang="en-US" sz="3300" b="1" u="sng" dirty="0" err="1"/>
              <a:t>Pembinaan</a:t>
            </a:r>
            <a:r>
              <a:rPr lang="en-US" sz="3300" b="1" u="sng" dirty="0"/>
              <a:t> </a:t>
            </a:r>
            <a:r>
              <a:rPr lang="en-US" sz="3300" b="1" u="sng" dirty="0" err="1"/>
              <a:t>softskill</a:t>
            </a:r>
            <a:r>
              <a:rPr lang="en-US" sz="3300" b="1" u="sng" dirty="0"/>
              <a:t>, </a:t>
            </a:r>
            <a:r>
              <a:rPr lang="en-US" sz="3300" b="1" u="sng" dirty="0" err="1"/>
              <a:t>karakter</a:t>
            </a:r>
            <a:r>
              <a:rPr lang="en-US" sz="3300" b="1" u="sng" dirty="0"/>
              <a:t> </a:t>
            </a:r>
            <a:r>
              <a:rPr lang="en-US" sz="3300" b="1" u="sng" dirty="0" err="1"/>
              <a:t>dan</a:t>
            </a:r>
            <a:r>
              <a:rPr lang="en-US" sz="3300" b="1" u="sng" dirty="0"/>
              <a:t> </a:t>
            </a:r>
            <a:r>
              <a:rPr lang="en-US" sz="3300" b="1" u="sng" dirty="0" err="1"/>
              <a:t>prestasi</a:t>
            </a:r>
            <a:r>
              <a:rPr lang="en-US" sz="3300" b="1" u="sng" dirty="0"/>
              <a:t> </a:t>
            </a:r>
            <a:r>
              <a:rPr lang="en-US" sz="3300" b="1" u="sng" dirty="0" err="1" smtClean="0"/>
              <a:t>mahasiswa</a:t>
            </a:r>
            <a:endParaRPr lang="en-US" sz="3300" b="1" u="sng" dirty="0" smtClean="0"/>
          </a:p>
          <a:p>
            <a:endParaRPr lang="fi-FI" dirty="0" smtClean="0">
              <a:latin typeface="Arial" panose="020B0604020202020204" pitchFamily="34" charset="0"/>
            </a:endParaRPr>
          </a:p>
          <a:p>
            <a:r>
              <a:rPr lang="fi-FI" b="1" u="sng" dirty="0" smtClean="0">
                <a:latin typeface="Arial" panose="020B0604020202020204" pitchFamily="34" charset="0"/>
              </a:rPr>
              <a:t>K22</a:t>
            </a:r>
            <a:r>
              <a:rPr lang="fi-FI" b="1" u="sng" dirty="0">
                <a:latin typeface="Arial" panose="020B0604020202020204" pitchFamily="34" charset="0"/>
              </a:rPr>
              <a:t>. Pengelolaan/pembinaan aktivitas UKM (unit-unit kegiatan mahasiswa) dan lembaga organisasi kemahasiswaan</a:t>
            </a:r>
            <a:endParaRPr lang="fi-FI" b="1" u="sng" dirty="0" smtClean="0">
              <a:latin typeface="Arial" panose="020B0604020202020204" pitchFamily="34" charset="0"/>
            </a:endParaRPr>
          </a:p>
          <a:p>
            <a:pPr marL="914413" lvl="1" indent="-457200">
              <a:buFont typeface="+mj-lt"/>
              <a:buAutoNum type="alphaUcPeriod"/>
            </a:pPr>
            <a:r>
              <a:rPr lang="en-US" dirty="0" err="1">
                <a:latin typeface="Arial" panose="020B0604020202020204" pitchFamily="34" charset="0"/>
              </a:rPr>
              <a:t>Pembiayaan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Kegiatan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Lembaga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Kemahasiswaan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Sekretariat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Lembaga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Kemahasiswaan</a:t>
            </a:r>
            <a:endParaRPr lang="en-US" dirty="0" smtClean="0">
              <a:latin typeface="Arial" panose="020B0604020202020204" pitchFamily="34" charset="0"/>
            </a:endParaRPr>
          </a:p>
          <a:p>
            <a:pPr marL="914413" lvl="1" indent="-457200">
              <a:buFont typeface="+mj-lt"/>
              <a:buAutoNum type="alphaUcPeriod"/>
            </a:pPr>
            <a:r>
              <a:rPr lang="en-US" dirty="0" err="1">
                <a:latin typeface="Arial" panose="020B0604020202020204" pitchFamily="34" charset="0"/>
              </a:rPr>
              <a:t>Pembiayaan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keikutsertaan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lomba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akademik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tingkat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nasional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internasional</a:t>
            </a:r>
            <a:endParaRPr lang="en-US" dirty="0" smtClean="0">
              <a:latin typeface="Arial" panose="020B0604020202020204" pitchFamily="34" charset="0"/>
            </a:endParaRPr>
          </a:p>
          <a:p>
            <a:pPr marL="914413" lvl="1" indent="-457200">
              <a:buFont typeface="+mj-lt"/>
              <a:buAutoNum type="alphaUcPeriod"/>
            </a:pPr>
            <a:r>
              <a:rPr lang="en-US" dirty="0" err="1">
                <a:latin typeface="Arial" panose="020B0604020202020204" pitchFamily="34" charset="0"/>
              </a:rPr>
              <a:t>Pembiayaan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keikutsertaan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lomba</a:t>
            </a:r>
            <a:r>
              <a:rPr lang="en-US" dirty="0">
                <a:latin typeface="Arial" panose="020B0604020202020204" pitchFamily="34" charset="0"/>
              </a:rPr>
              <a:t> non-</a:t>
            </a:r>
            <a:r>
              <a:rPr lang="en-US" dirty="0" err="1">
                <a:latin typeface="Arial" panose="020B0604020202020204" pitchFamily="34" charset="0"/>
              </a:rPr>
              <a:t>akademik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tingkat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nasional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internasional</a:t>
            </a:r>
            <a:endParaRPr lang="en-US" dirty="0" smtClean="0">
              <a:latin typeface="Arial" panose="020B0604020202020204" pitchFamily="34" charset="0"/>
            </a:endParaRPr>
          </a:p>
          <a:p>
            <a:pPr marL="914413" lvl="1" indent="-457200">
              <a:buFont typeface="+mj-lt"/>
              <a:buAutoNum type="alphaUcPeriod"/>
            </a:pPr>
            <a:r>
              <a:rPr lang="en-US" dirty="0" err="1">
                <a:latin typeface="Arial" panose="020B0604020202020204" pitchFamily="34" charset="0"/>
              </a:rPr>
              <a:t>Pembiayaan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keikutsertaan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mahasiswa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</a:rPr>
              <a:t> seminar </a:t>
            </a:r>
            <a:r>
              <a:rPr lang="en-US" dirty="0" err="1">
                <a:latin typeface="Arial" panose="020B0604020202020204" pitchFamily="34" charset="0"/>
              </a:rPr>
              <a:t>nasional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internasional</a:t>
            </a:r>
            <a:endParaRPr lang="en-US" dirty="0" smtClean="0">
              <a:latin typeface="Arial" panose="020B0604020202020204" pitchFamily="34" charset="0"/>
            </a:endParaRPr>
          </a:p>
          <a:p>
            <a:pPr marL="914413" lvl="1" indent="-457200">
              <a:buFont typeface="+mj-lt"/>
              <a:buAutoNum type="alphaUcPeriod"/>
            </a:pPr>
            <a:r>
              <a:rPr lang="en-US" dirty="0">
                <a:latin typeface="Arial" panose="020B0604020202020204" pitchFamily="34" charset="0"/>
              </a:rPr>
              <a:t>Reward </a:t>
            </a:r>
            <a:r>
              <a:rPr lang="en-US" dirty="0" err="1">
                <a:latin typeface="Arial" panose="020B0604020202020204" pitchFamily="34" charset="0"/>
              </a:rPr>
              <a:t>publikasi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artikel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mahasiswa</a:t>
            </a:r>
            <a:r>
              <a:rPr lang="en-US" dirty="0">
                <a:latin typeface="Arial" panose="020B0604020202020204" pitchFamily="34" charset="0"/>
              </a:rPr>
              <a:t> di media </a:t>
            </a:r>
            <a:endParaRPr lang="en-US" dirty="0" smtClean="0">
              <a:latin typeface="Arial" panose="020B0604020202020204" pitchFamily="34" charset="0"/>
            </a:endParaRPr>
          </a:p>
          <a:p>
            <a:r>
              <a:rPr lang="en-US" b="1" u="sng" dirty="0" smtClean="0">
                <a:latin typeface="Arial" panose="020B0604020202020204" pitchFamily="34" charset="0"/>
              </a:rPr>
              <a:t>K23. </a:t>
            </a:r>
            <a:r>
              <a:rPr lang="sv-SE" b="1" u="sng" dirty="0"/>
              <a:t>Pelaksanaan Orientasi Proses Belajar Mengajar (OPBM)/ BAKTI mahasiswa </a:t>
            </a:r>
            <a:r>
              <a:rPr lang="sv-SE" b="1" u="sng" dirty="0" smtClean="0"/>
              <a:t>baru</a:t>
            </a:r>
          </a:p>
          <a:p>
            <a:pPr marL="914413" lvl="1" indent="-457200">
              <a:buFont typeface="+mj-lt"/>
              <a:buAutoNum type="alphaUcPeriod"/>
            </a:pPr>
            <a:r>
              <a:rPr lang="en-US" dirty="0" err="1">
                <a:latin typeface="Arial" panose="020B0604020202020204" pitchFamily="34" charset="0"/>
              </a:rPr>
              <a:t>Bimbingan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Aktifitas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Kemahasiswaan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Tradisi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Ilmiah</a:t>
            </a:r>
            <a:r>
              <a:rPr lang="en-US" dirty="0">
                <a:latin typeface="Arial" panose="020B0604020202020204" pitchFamily="34" charset="0"/>
              </a:rPr>
              <a:t> (BAKTI) </a:t>
            </a:r>
            <a:r>
              <a:rPr lang="en-US" dirty="0" err="1">
                <a:latin typeface="Arial" panose="020B0604020202020204" pitchFamily="34" charset="0"/>
              </a:rPr>
              <a:t>Mahasiswa</a:t>
            </a:r>
            <a:r>
              <a:rPr lang="en-US" dirty="0">
                <a:latin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</a:endParaRPr>
          </a:p>
          <a:p>
            <a:r>
              <a:rPr lang="en-US" b="1" u="sng" dirty="0" smtClean="0"/>
              <a:t>K27. </a:t>
            </a:r>
            <a:r>
              <a:rPr lang="sv-SE" b="1" u="sng" dirty="0"/>
              <a:t>Pelaksanaan Program Kreatifitas Mahasiswa (PKM</a:t>
            </a:r>
            <a:r>
              <a:rPr lang="sv-SE" b="1" u="sng" dirty="0" smtClean="0"/>
              <a:t>)</a:t>
            </a:r>
          </a:p>
          <a:p>
            <a:pPr marL="914413" lvl="1" indent="-457200">
              <a:buFont typeface="+mj-lt"/>
              <a:buAutoNum type="alphaUcPeriod"/>
            </a:pPr>
            <a:r>
              <a:rPr lang="es-ES" dirty="0" err="1"/>
              <a:t>Sosialisasi</a:t>
            </a:r>
            <a:r>
              <a:rPr lang="es-ES" dirty="0"/>
              <a:t> dan </a:t>
            </a:r>
            <a:r>
              <a:rPr lang="es-ES" dirty="0" err="1"/>
              <a:t>Bimbingan</a:t>
            </a:r>
            <a:r>
              <a:rPr lang="es-ES" dirty="0"/>
              <a:t> </a:t>
            </a:r>
            <a:r>
              <a:rPr lang="es-ES" dirty="0" err="1"/>
              <a:t>Penyusunan</a:t>
            </a:r>
            <a:r>
              <a:rPr lang="es-ES" dirty="0"/>
              <a:t> </a:t>
            </a:r>
            <a:r>
              <a:rPr lang="es-ES" dirty="0" err="1"/>
              <a:t>Proposal</a:t>
            </a:r>
            <a:r>
              <a:rPr lang="es-ES" dirty="0"/>
              <a:t> </a:t>
            </a:r>
            <a:r>
              <a:rPr lang="es-ES" dirty="0" smtClean="0"/>
              <a:t>PKM</a:t>
            </a:r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Bimbingan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Penyeselaian</a:t>
            </a:r>
            <a:r>
              <a:rPr lang="en-US" dirty="0"/>
              <a:t> PKM </a:t>
            </a:r>
            <a:r>
              <a:rPr lang="en-US" dirty="0" err="1"/>
              <a:t>bagi</a:t>
            </a:r>
            <a:r>
              <a:rPr lang="en-US" dirty="0"/>
              <a:t> yang </a:t>
            </a:r>
            <a:r>
              <a:rPr lang="en-US" dirty="0" err="1"/>
              <a:t>Didanai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6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=""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1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582780" y="403225"/>
            <a:ext cx="10515600" cy="6035675"/>
          </a:xfrm>
          <a:prstGeom prst="rect">
            <a:avLst/>
          </a:prstGeo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 u="sng" dirty="0" smtClean="0">
                <a:latin typeface="Arial" panose="020B0604020202020204" pitchFamily="34" charset="0"/>
              </a:rPr>
              <a:t>K28. </a:t>
            </a:r>
            <a:r>
              <a:rPr lang="sv-SE" b="1" u="sng" dirty="0">
                <a:latin typeface="Arial" panose="020B0604020202020204" pitchFamily="34" charset="0"/>
              </a:rPr>
              <a:t>Pelaksanaan kegiatan/even/lomba bidang penalaran dan akademik </a:t>
            </a:r>
            <a:r>
              <a:rPr lang="sv-SE" b="1" u="sng" dirty="0" smtClean="0">
                <a:latin typeface="Arial" panose="020B0604020202020204" pitchFamily="34" charset="0"/>
              </a:rPr>
              <a:t>mahasiswa </a:t>
            </a:r>
            <a:endParaRPr lang="fi-FI" b="1" u="sng" dirty="0" smtClean="0">
              <a:latin typeface="Arial" panose="020B0604020202020204" pitchFamily="34" charset="0"/>
            </a:endParaRPr>
          </a:p>
          <a:p>
            <a:pPr marL="914413" lvl="1" indent="-457200">
              <a:buFont typeface="+mj-lt"/>
              <a:buAutoNum type="alphaUcPeriod"/>
            </a:pPr>
            <a:r>
              <a:rPr lang="sv-SE" dirty="0">
                <a:latin typeface="Arial" panose="020B0604020202020204" pitchFamily="34" charset="0"/>
              </a:rPr>
              <a:t>Pelaksanaan lomba bidang penalaran/ akademik yang diadakan oleh </a:t>
            </a:r>
            <a:r>
              <a:rPr lang="sv-SE" dirty="0" smtClean="0">
                <a:latin typeface="Arial" panose="020B0604020202020204" pitchFamily="34" charset="0"/>
              </a:rPr>
              <a:t>BEM</a:t>
            </a:r>
          </a:p>
          <a:p>
            <a:pPr marL="914413" lvl="1" indent="-457200">
              <a:buFont typeface="+mj-lt"/>
              <a:buAutoNum type="alphaUcPeriod"/>
            </a:pPr>
            <a:r>
              <a:rPr lang="sv-SE" dirty="0">
                <a:latin typeface="Arial" panose="020B0604020202020204" pitchFamily="34" charset="0"/>
              </a:rPr>
              <a:t>Pelaksanaan lomba bidang penalaran/ akademik yang diadakan oleh UKMF</a:t>
            </a:r>
            <a:endParaRPr lang="sv-SE" dirty="0" smtClean="0">
              <a:latin typeface="Arial" panose="020B0604020202020204" pitchFamily="34" charset="0"/>
            </a:endParaRPr>
          </a:p>
          <a:p>
            <a:r>
              <a:rPr lang="en-US" b="1" u="sng" dirty="0" smtClean="0">
                <a:latin typeface="Arial" panose="020B0604020202020204" pitchFamily="34" charset="0"/>
              </a:rPr>
              <a:t>K29. </a:t>
            </a:r>
            <a:r>
              <a:rPr lang="nl-NL" b="1" u="sng" dirty="0"/>
              <a:t>Pembiayaan keikutsertaan mahasiswa dalam even/lomba bidang penalaran dan </a:t>
            </a:r>
            <a:r>
              <a:rPr lang="nl-NL" b="1" u="sng" dirty="0" smtClean="0"/>
              <a:t>akademik</a:t>
            </a:r>
          </a:p>
          <a:p>
            <a:pPr marL="914413" lvl="1" indent="-457200">
              <a:buFont typeface="+mj-lt"/>
              <a:buAutoNum type="alphaUcPeriod"/>
            </a:pPr>
            <a:r>
              <a:rPr lang="en-US" dirty="0" err="1" smtClean="0">
                <a:latin typeface="Arial" panose="020B0604020202020204" pitchFamily="34" charset="0"/>
              </a:rPr>
              <a:t>Pembiayaan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kegiatan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lomba</a:t>
            </a:r>
            <a:r>
              <a:rPr lang="en-US" dirty="0">
                <a:latin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</a:rPr>
              <a:t>diikuti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mahasiswa</a:t>
            </a:r>
            <a:endParaRPr lang="en-US" dirty="0" smtClean="0">
              <a:latin typeface="Arial" panose="020B0604020202020204" pitchFamily="34" charset="0"/>
            </a:endParaRPr>
          </a:p>
          <a:p>
            <a:pPr marL="914413" lvl="1" indent="-457200">
              <a:buFont typeface="+mj-lt"/>
              <a:buAutoNum type="alphaUcPeriod"/>
            </a:pPr>
            <a:r>
              <a:rPr lang="en-US" dirty="0" err="1">
                <a:latin typeface="Arial" panose="020B0604020202020204" pitchFamily="34" charset="0"/>
              </a:rPr>
              <a:t>Pembiayaan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keikutsertaan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mubes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PSMKGI</a:t>
            </a:r>
          </a:p>
          <a:p>
            <a:pPr marL="457213" lvl="1" indent="0">
              <a:buNone/>
            </a:pPr>
            <a:r>
              <a:rPr lang="en-US" dirty="0" smtClean="0">
                <a:latin typeface="Arial" panose="020B0604020202020204" pitchFamily="34" charset="0"/>
              </a:rPr>
              <a:t> </a:t>
            </a:r>
          </a:p>
          <a:p>
            <a:r>
              <a:rPr lang="en-US" b="1" u="sng" dirty="0" smtClean="0"/>
              <a:t>K30. </a:t>
            </a:r>
            <a:r>
              <a:rPr lang="sv-SE" b="1" u="sng" dirty="0"/>
              <a:t>Pelaksanaan kegiatan/even/lomba bidang minat dan bakat </a:t>
            </a:r>
            <a:r>
              <a:rPr lang="sv-SE" b="1" u="sng" dirty="0" smtClean="0"/>
              <a:t>mahasiswa</a:t>
            </a:r>
          </a:p>
          <a:p>
            <a:pPr marL="914413" lvl="1" indent="-457200">
              <a:buFont typeface="+mj-lt"/>
              <a:buAutoNum type="alphaUcPeriod"/>
            </a:pPr>
            <a:r>
              <a:rPr lang="es-ES" dirty="0" err="1"/>
              <a:t>Pelaksanaan</a:t>
            </a:r>
            <a:r>
              <a:rPr lang="es-ES" dirty="0"/>
              <a:t> </a:t>
            </a:r>
            <a:r>
              <a:rPr lang="es-ES" dirty="0" err="1"/>
              <a:t>kegiatan</a:t>
            </a:r>
            <a:r>
              <a:rPr lang="es-ES" dirty="0"/>
              <a:t>/lomba </a:t>
            </a:r>
            <a:r>
              <a:rPr lang="es-ES" dirty="0" err="1"/>
              <a:t>bidang</a:t>
            </a:r>
            <a:r>
              <a:rPr lang="es-ES" dirty="0"/>
              <a:t> </a:t>
            </a:r>
            <a:r>
              <a:rPr lang="es-ES" dirty="0" err="1"/>
              <a:t>Kepemimpinan</a:t>
            </a:r>
            <a:r>
              <a:rPr lang="es-ES" dirty="0"/>
              <a:t>, </a:t>
            </a:r>
            <a:r>
              <a:rPr lang="es-ES" dirty="0" err="1"/>
              <a:t>Seni</a:t>
            </a:r>
            <a:r>
              <a:rPr lang="es-ES" dirty="0"/>
              <a:t>, OR dan Agama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5667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=""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1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582780" y="403225"/>
            <a:ext cx="10515600" cy="6035675"/>
          </a:xfrm>
          <a:prstGeom prst="rect">
            <a:avLst/>
          </a:prstGeo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b="1" u="sng" dirty="0" smtClean="0">
              <a:latin typeface="Arial" panose="020B0604020202020204" pitchFamily="34" charset="0"/>
            </a:endParaRPr>
          </a:p>
          <a:p>
            <a:endParaRPr lang="fi-FI" b="1" u="sng" dirty="0">
              <a:latin typeface="Arial" panose="020B0604020202020204" pitchFamily="34" charset="0"/>
            </a:endParaRPr>
          </a:p>
          <a:p>
            <a:r>
              <a:rPr lang="fi-FI" b="1" u="sng" dirty="0" smtClean="0">
                <a:latin typeface="Arial" panose="020B0604020202020204" pitchFamily="34" charset="0"/>
              </a:rPr>
              <a:t>K31. </a:t>
            </a:r>
            <a:r>
              <a:rPr lang="sv-SE" b="1" u="sng" dirty="0">
                <a:latin typeface="Arial" panose="020B0604020202020204" pitchFamily="34" charset="0"/>
              </a:rPr>
              <a:t>Pembiayaan keikutsertaan mahasiswa dalam even/lomba bidang minat dan </a:t>
            </a:r>
            <a:r>
              <a:rPr lang="sv-SE" b="1" u="sng" dirty="0" smtClean="0">
                <a:latin typeface="Arial" panose="020B0604020202020204" pitchFamily="34" charset="0"/>
              </a:rPr>
              <a:t>bakat</a:t>
            </a:r>
          </a:p>
          <a:p>
            <a:pPr marL="914413" lvl="1" indent="-457200">
              <a:buFont typeface="+mj-lt"/>
              <a:buAutoNum type="alphaUcPeriod"/>
            </a:pPr>
            <a:r>
              <a:rPr lang="nn-NO" dirty="0">
                <a:latin typeface="Arial" panose="020B0604020202020204" pitchFamily="34" charset="0"/>
              </a:rPr>
              <a:t>Pembiayaan kegiatan lomba yang diikuti mahasiswa tingkat nasional dan </a:t>
            </a:r>
            <a:r>
              <a:rPr lang="nn-NO" dirty="0" smtClean="0">
                <a:latin typeface="Arial" panose="020B0604020202020204" pitchFamily="34" charset="0"/>
              </a:rPr>
              <a:t>internasional</a:t>
            </a:r>
          </a:p>
          <a:p>
            <a:pPr lvl="1"/>
            <a:endParaRPr lang="nn-NO" dirty="0" smtClean="0">
              <a:latin typeface="Arial" panose="020B0604020202020204" pitchFamily="34" charset="0"/>
            </a:endParaRPr>
          </a:p>
          <a:p>
            <a:r>
              <a:rPr lang="en-US" b="1" u="sng" dirty="0" smtClean="0">
                <a:latin typeface="Arial" panose="020B0604020202020204" pitchFamily="34" charset="0"/>
              </a:rPr>
              <a:t>K32. </a:t>
            </a:r>
            <a:r>
              <a:rPr lang="nl-NL" b="1" u="sng" dirty="0"/>
              <a:t>Pemberian apresiasi/penghargaan bagi mahasiswa Unand berprestasi</a:t>
            </a:r>
            <a:endParaRPr lang="nl-NL" b="1" u="sng" dirty="0" smtClean="0"/>
          </a:p>
          <a:p>
            <a:pPr marL="914413" lvl="1" indent="-457200">
              <a:buFont typeface="+mj-lt"/>
              <a:buAutoNum type="alphaUcPeriod"/>
            </a:pPr>
            <a:r>
              <a:rPr lang="en-US" dirty="0" err="1">
                <a:latin typeface="Arial" panose="020B0604020202020204" pitchFamily="34" charset="0"/>
              </a:rPr>
              <a:t>Pemberian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Penghargaan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Mahasiswa</a:t>
            </a:r>
            <a:r>
              <a:rPr lang="en-US" dirty="0">
                <a:latin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</a:rPr>
              <a:t>Berprestasi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Akademik</a:t>
            </a:r>
            <a:endParaRPr lang="en-US" dirty="0" smtClean="0">
              <a:latin typeface="Arial" panose="020B0604020202020204" pitchFamily="34" charset="0"/>
            </a:endParaRPr>
          </a:p>
          <a:p>
            <a:pPr marL="914413" lvl="1" indent="-457200">
              <a:buFont typeface="+mj-lt"/>
              <a:buAutoNum type="alphaUcPeriod"/>
            </a:pPr>
            <a:r>
              <a:rPr lang="en-US" dirty="0">
                <a:latin typeface="Arial" panose="020B0604020202020204" pitchFamily="34" charset="0"/>
              </a:rPr>
              <a:t>Reward </a:t>
            </a:r>
            <a:r>
              <a:rPr lang="en-US" dirty="0" err="1">
                <a:latin typeface="Arial" panose="020B0604020202020204" pitchFamily="34" charset="0"/>
              </a:rPr>
              <a:t>Bagi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Mahasiswa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Beprestasi</a:t>
            </a:r>
            <a:r>
              <a:rPr lang="en-US" dirty="0">
                <a:latin typeface="Arial" panose="020B0604020202020204" pitchFamily="34" charset="0"/>
              </a:rPr>
              <a:t> PKM, Lomba2 Nasional </a:t>
            </a:r>
            <a:r>
              <a:rPr lang="en-US" dirty="0" err="1">
                <a:latin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Internasional</a:t>
            </a:r>
            <a:endParaRPr lang="en-US" dirty="0" smtClean="0">
              <a:latin typeface="Arial" panose="020B0604020202020204" pitchFamily="34" charset="0"/>
            </a:endParaRPr>
          </a:p>
          <a:p>
            <a:pPr marL="457213" lvl="1" indent="0">
              <a:buNone/>
            </a:pPr>
            <a:r>
              <a:rPr lang="en-US" dirty="0" smtClean="0">
                <a:latin typeface="Arial" panose="020B0604020202020204" pitchFamily="34" charset="0"/>
              </a:rPr>
              <a:t> 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2354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=""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1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430380" y="415925"/>
            <a:ext cx="10515600" cy="5972175"/>
          </a:xfrm>
          <a:prstGeom prst="rect">
            <a:avLst/>
          </a:prstGeo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/>
              <a:t>P7</a:t>
            </a:r>
            <a:r>
              <a:rPr lang="en-US" b="1" u="sng" dirty="0"/>
              <a:t>. </a:t>
            </a:r>
            <a:r>
              <a:rPr lang="en-US" b="1" u="sng" dirty="0" err="1"/>
              <a:t>Penguatan</a:t>
            </a:r>
            <a:r>
              <a:rPr lang="en-US" b="1" u="sng" dirty="0"/>
              <a:t> </a:t>
            </a:r>
            <a:r>
              <a:rPr lang="en-US" b="1" u="sng" dirty="0" err="1"/>
              <a:t>kompetensi</a:t>
            </a:r>
            <a:r>
              <a:rPr lang="en-US" b="1" u="sng" dirty="0"/>
              <a:t> </a:t>
            </a:r>
            <a:r>
              <a:rPr lang="en-US" b="1" u="sng" dirty="0" err="1"/>
              <a:t>lulusan</a:t>
            </a:r>
            <a:r>
              <a:rPr lang="en-US" b="1" u="sng" dirty="0"/>
              <a:t> </a:t>
            </a:r>
            <a:r>
              <a:rPr lang="en-US" b="1" u="sng" dirty="0" err="1"/>
              <a:t>dalam</a:t>
            </a:r>
            <a:r>
              <a:rPr lang="en-US" b="1" u="sng" dirty="0"/>
              <a:t> </a:t>
            </a:r>
            <a:r>
              <a:rPr lang="en-US" b="1" u="sng" dirty="0" err="1"/>
              <a:t>kewirausahaan</a:t>
            </a:r>
            <a:r>
              <a:rPr lang="en-US" b="1" u="sng" dirty="0"/>
              <a:t> </a:t>
            </a:r>
            <a:r>
              <a:rPr lang="en-US" b="1" u="sng" dirty="0" err="1"/>
              <a:t>dan</a:t>
            </a:r>
            <a:r>
              <a:rPr lang="en-US" b="1" u="sng" dirty="0"/>
              <a:t> </a:t>
            </a:r>
            <a:r>
              <a:rPr lang="en-US" b="1" u="sng" dirty="0" err="1"/>
              <a:t>pengembangan</a:t>
            </a:r>
            <a:r>
              <a:rPr lang="en-US" b="1" u="sng" dirty="0"/>
              <a:t> </a:t>
            </a:r>
            <a:r>
              <a:rPr lang="en-US" b="1" u="sng" dirty="0" err="1"/>
              <a:t>industri</a:t>
            </a:r>
            <a:r>
              <a:rPr lang="en-US" b="1" u="sng" dirty="0"/>
              <a:t> </a:t>
            </a:r>
            <a:r>
              <a:rPr lang="en-US" b="1" u="sng" dirty="0" err="1" smtClean="0"/>
              <a:t>kreatif</a:t>
            </a:r>
            <a:endParaRPr lang="en-US" b="1" u="sng" dirty="0" smtClean="0"/>
          </a:p>
          <a:p>
            <a:r>
              <a:rPr lang="en-US" b="1" u="sng" dirty="0" smtClean="0">
                <a:latin typeface="Arial" panose="020B0604020202020204" pitchFamily="34" charset="0"/>
              </a:rPr>
              <a:t>K33. </a:t>
            </a:r>
            <a:r>
              <a:rPr lang="fi-FI" b="1" u="sng" dirty="0"/>
              <a:t>Kuliah umum dan seminar </a:t>
            </a:r>
            <a:r>
              <a:rPr lang="fi-FI" b="1" u="sng" dirty="0" smtClean="0"/>
              <a:t>Kewirausahaan</a:t>
            </a:r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 smtClean="0"/>
              <a:t>Umum</a:t>
            </a:r>
            <a:endParaRPr lang="en-US" dirty="0" smtClean="0"/>
          </a:p>
          <a:p>
            <a:pPr marL="457213" lvl="1" indent="0">
              <a:buNone/>
            </a:pPr>
            <a:endParaRPr lang="en-US" dirty="0" smtClean="0">
              <a:latin typeface="Arial" panose="020B0604020202020204" pitchFamily="34" charset="0"/>
            </a:endParaRPr>
          </a:p>
          <a:p>
            <a:r>
              <a:rPr lang="en-US" b="1" u="sng" dirty="0">
                <a:latin typeface="Arial" panose="020B0604020202020204" pitchFamily="34" charset="0"/>
              </a:rPr>
              <a:t>K35. </a:t>
            </a:r>
            <a:r>
              <a:rPr lang="en-US" b="1" u="sng" dirty="0" err="1">
                <a:latin typeface="Arial" panose="020B0604020202020204" pitchFamily="34" charset="0"/>
              </a:rPr>
              <a:t>Pendampingan</a:t>
            </a:r>
            <a:r>
              <a:rPr lang="en-US" b="1" u="sng" dirty="0">
                <a:latin typeface="Arial" panose="020B0604020202020204" pitchFamily="34" charset="0"/>
              </a:rPr>
              <a:t>, </a:t>
            </a:r>
            <a:r>
              <a:rPr lang="en-US" b="1" u="sng" dirty="0" err="1">
                <a:latin typeface="Arial" panose="020B0604020202020204" pitchFamily="34" charset="0"/>
              </a:rPr>
              <a:t>inkubasi</a:t>
            </a:r>
            <a:r>
              <a:rPr lang="en-US" b="1" u="sng" dirty="0">
                <a:latin typeface="Arial" panose="020B0604020202020204" pitchFamily="34" charset="0"/>
              </a:rPr>
              <a:t> </a:t>
            </a:r>
            <a:r>
              <a:rPr lang="en-US" b="1" u="sng" dirty="0" err="1">
                <a:latin typeface="Arial" panose="020B0604020202020204" pitchFamily="34" charset="0"/>
              </a:rPr>
              <a:t>dan</a:t>
            </a:r>
            <a:r>
              <a:rPr lang="en-US" b="1" u="sng" dirty="0">
                <a:latin typeface="Arial" panose="020B0604020202020204" pitchFamily="34" charset="0"/>
              </a:rPr>
              <a:t> </a:t>
            </a:r>
            <a:r>
              <a:rPr lang="en-US" b="1" u="sng" dirty="0" err="1">
                <a:latin typeface="Arial" panose="020B0604020202020204" pitchFamily="34" charset="0"/>
              </a:rPr>
              <a:t>pembiayaan</a:t>
            </a:r>
            <a:r>
              <a:rPr lang="en-US" b="1" u="sng" dirty="0">
                <a:latin typeface="Arial" panose="020B0604020202020204" pitchFamily="34" charset="0"/>
              </a:rPr>
              <a:t> start-up </a:t>
            </a:r>
            <a:r>
              <a:rPr lang="en-US" b="1" u="sng" dirty="0" err="1">
                <a:latin typeface="Arial" panose="020B0604020202020204" pitchFamily="34" charset="0"/>
              </a:rPr>
              <a:t>bisnis</a:t>
            </a:r>
            <a:r>
              <a:rPr lang="en-US" b="1" u="sng" dirty="0">
                <a:latin typeface="Arial" panose="020B0604020202020204" pitchFamily="34" charset="0"/>
              </a:rPr>
              <a:t>/</a:t>
            </a:r>
            <a:r>
              <a:rPr lang="en-US" b="1" u="sng" dirty="0" err="1">
                <a:latin typeface="Arial" panose="020B0604020202020204" pitchFamily="34" charset="0"/>
              </a:rPr>
              <a:t>wirausaha</a:t>
            </a:r>
            <a:r>
              <a:rPr lang="en-US" b="1" u="sng" dirty="0">
                <a:latin typeface="Arial" panose="020B0604020202020204" pitchFamily="34" charset="0"/>
              </a:rPr>
              <a:t> </a:t>
            </a:r>
            <a:r>
              <a:rPr lang="en-US" b="1" u="sng" dirty="0" err="1" smtClean="0">
                <a:latin typeface="Arial" panose="020B0604020202020204" pitchFamily="34" charset="0"/>
              </a:rPr>
              <a:t>mahasiswa</a:t>
            </a:r>
            <a:endParaRPr lang="en-US" b="1" u="sng" dirty="0" smtClean="0">
              <a:latin typeface="Arial" panose="020B0604020202020204" pitchFamily="34" charset="0"/>
            </a:endParaRPr>
          </a:p>
          <a:p>
            <a:pPr marL="914413" lvl="1" indent="-457200">
              <a:buFont typeface="+mj-lt"/>
              <a:buAutoNum type="alphaUcPeriod"/>
            </a:pPr>
            <a:r>
              <a:rPr lang="en-US" dirty="0" err="1">
                <a:latin typeface="Arial" panose="020B0604020202020204" pitchFamily="34" charset="0"/>
              </a:rPr>
              <a:t>Pendamping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Kegiatan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Kewirausahaan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Mahasiswa</a:t>
            </a:r>
            <a:endParaRPr lang="en-US" dirty="0" smtClean="0">
              <a:latin typeface="Arial" panose="020B0604020202020204" pitchFamily="34" charset="0"/>
            </a:endParaRPr>
          </a:p>
          <a:p>
            <a:pPr marL="914413" lvl="1" indent="-457200">
              <a:buFont typeface="+mj-lt"/>
              <a:buAutoNum type="alphaUcPeriod"/>
            </a:pPr>
            <a:r>
              <a:rPr lang="en-US" dirty="0" err="1">
                <a:latin typeface="Arial" panose="020B0604020202020204" pitchFamily="34" charset="0"/>
              </a:rPr>
              <a:t>Pelatihan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Mahasiswa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Bersertifikasi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Kompetensi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Bidang</a:t>
            </a:r>
            <a:endParaRPr lang="en-US" dirty="0" smtClean="0">
              <a:latin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</a:endParaRPr>
          </a:p>
          <a:p>
            <a:r>
              <a:rPr lang="en-US" b="1" u="sng" dirty="0"/>
              <a:t>K37. </a:t>
            </a:r>
            <a:r>
              <a:rPr lang="en-US" b="1" u="sng" dirty="0" err="1"/>
              <a:t>Pelaksanaan</a:t>
            </a:r>
            <a:r>
              <a:rPr lang="en-US" b="1" u="sng" dirty="0"/>
              <a:t> </a:t>
            </a:r>
            <a:r>
              <a:rPr lang="en-US" b="1" u="sng" dirty="0" err="1"/>
              <a:t>ujian</a:t>
            </a:r>
            <a:r>
              <a:rPr lang="en-US" b="1" u="sng" dirty="0"/>
              <a:t> </a:t>
            </a:r>
            <a:r>
              <a:rPr lang="en-US" b="1" u="sng" dirty="0" err="1"/>
              <a:t>kompetensi</a:t>
            </a:r>
            <a:r>
              <a:rPr lang="en-US" b="1" u="sng" dirty="0"/>
              <a:t> </a:t>
            </a:r>
            <a:r>
              <a:rPr lang="en-US" b="1" u="sng" dirty="0" err="1"/>
              <a:t>standar</a:t>
            </a:r>
            <a:r>
              <a:rPr lang="en-US" b="1" u="sng" dirty="0"/>
              <a:t> </a:t>
            </a:r>
            <a:r>
              <a:rPr lang="en-US" b="1" u="sng" dirty="0" err="1"/>
              <a:t>nasional</a:t>
            </a:r>
            <a:r>
              <a:rPr lang="en-US" b="1" u="sng" dirty="0"/>
              <a:t>/ </a:t>
            </a:r>
            <a:r>
              <a:rPr lang="en-US" b="1" u="sng" dirty="0" err="1"/>
              <a:t>internasional</a:t>
            </a:r>
            <a:r>
              <a:rPr lang="en-US" b="1" u="sng" dirty="0"/>
              <a:t> </a:t>
            </a:r>
            <a:r>
              <a:rPr lang="en-US" b="1" u="sng" dirty="0" err="1"/>
              <a:t>dan</a:t>
            </a:r>
            <a:r>
              <a:rPr lang="en-US" b="1" u="sng" dirty="0"/>
              <a:t> </a:t>
            </a:r>
            <a:r>
              <a:rPr lang="en-US" b="1" u="sng" dirty="0" err="1"/>
              <a:t>ujian</a:t>
            </a:r>
            <a:r>
              <a:rPr lang="en-US" b="1" u="sng" dirty="0"/>
              <a:t> </a:t>
            </a:r>
            <a:r>
              <a:rPr lang="en-US" b="1" u="sng" dirty="0" err="1"/>
              <a:t>sertifikasi</a:t>
            </a:r>
            <a:r>
              <a:rPr lang="en-US" b="1" u="sng" dirty="0"/>
              <a:t> </a:t>
            </a:r>
            <a:r>
              <a:rPr lang="en-US" b="1" u="sng" dirty="0" err="1" smtClean="0"/>
              <a:t>profesi</a:t>
            </a:r>
            <a:endParaRPr lang="en-US" b="1" u="sng" dirty="0" smtClean="0"/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program </a:t>
            </a:r>
            <a:r>
              <a:rPr lang="en-US" dirty="0" err="1"/>
              <a:t>profesi</a:t>
            </a:r>
            <a:r>
              <a:rPr lang="en-US" dirty="0"/>
              <a:t>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gigi</a:t>
            </a:r>
            <a:r>
              <a:rPr lang="en-US" dirty="0"/>
              <a:t> (UKMP2DG) </a:t>
            </a:r>
            <a:r>
              <a:rPr lang="en-US" dirty="0" err="1"/>
              <a:t>nasional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=""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1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430380" y="415925"/>
            <a:ext cx="10515600" cy="5972175"/>
          </a:xfrm>
          <a:prstGeom prst="rect">
            <a:avLst/>
          </a:prstGeo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 smtClean="0">
                <a:latin typeface="Arial" panose="020B0604020202020204" pitchFamily="34" charset="0"/>
              </a:rPr>
              <a:t>K38. </a:t>
            </a:r>
            <a:r>
              <a:rPr lang="es-ES" b="1" u="sng" dirty="0" err="1"/>
              <a:t>Yudisium</a:t>
            </a:r>
            <a:r>
              <a:rPr lang="es-ES" b="1" u="sng" dirty="0"/>
              <a:t> dan </a:t>
            </a:r>
            <a:r>
              <a:rPr lang="es-ES" b="1" u="sng" dirty="0" err="1"/>
              <a:t>wisuda</a:t>
            </a:r>
            <a:r>
              <a:rPr lang="es-ES" b="1" u="sng" dirty="0"/>
              <a:t>/</a:t>
            </a:r>
            <a:r>
              <a:rPr lang="es-ES" b="1" u="sng" dirty="0" err="1"/>
              <a:t>pelepasan</a:t>
            </a:r>
            <a:r>
              <a:rPr lang="es-ES" b="1" u="sng" dirty="0"/>
              <a:t> </a:t>
            </a:r>
            <a:r>
              <a:rPr lang="es-ES" b="1" u="sng" dirty="0" err="1"/>
              <a:t>alumni</a:t>
            </a:r>
            <a:r>
              <a:rPr lang="es-ES" b="1" u="sng" dirty="0"/>
              <a:t> diploma dan </a:t>
            </a:r>
            <a:r>
              <a:rPr lang="es-ES" b="1" u="sng" dirty="0" err="1" smtClean="0"/>
              <a:t>sarjana</a:t>
            </a:r>
            <a:endParaRPr lang="es-ES" b="1" u="sng" dirty="0" smtClean="0"/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Wisuda</a:t>
            </a:r>
            <a:r>
              <a:rPr lang="en-US" dirty="0"/>
              <a:t> Program </a:t>
            </a:r>
            <a:r>
              <a:rPr lang="en-US" dirty="0" err="1" smtClean="0"/>
              <a:t>Sarjana</a:t>
            </a:r>
            <a:endParaRPr lang="en-US" dirty="0" smtClean="0"/>
          </a:p>
          <a:p>
            <a:pPr lvl="1"/>
            <a:endParaRPr lang="en-US" dirty="0" smtClean="0">
              <a:latin typeface="Arial" panose="020B0604020202020204" pitchFamily="34" charset="0"/>
            </a:endParaRPr>
          </a:p>
          <a:p>
            <a:r>
              <a:rPr lang="en-US" b="1" u="sng" dirty="0" smtClean="0">
                <a:latin typeface="Arial" panose="020B0604020202020204" pitchFamily="34" charset="0"/>
              </a:rPr>
              <a:t>K39</a:t>
            </a:r>
            <a:r>
              <a:rPr lang="en-US" b="1" u="sng" dirty="0">
                <a:latin typeface="Arial" panose="020B0604020202020204" pitchFamily="34" charset="0"/>
              </a:rPr>
              <a:t>. </a:t>
            </a:r>
            <a:r>
              <a:rPr lang="en-US" b="1" u="sng" dirty="0" err="1">
                <a:latin typeface="Arial" panose="020B0604020202020204" pitchFamily="34" charset="0"/>
              </a:rPr>
              <a:t>Wisuda</a:t>
            </a:r>
            <a:r>
              <a:rPr lang="en-US" b="1" u="sng" dirty="0">
                <a:latin typeface="Arial" panose="020B0604020202020204" pitchFamily="34" charset="0"/>
              </a:rPr>
              <a:t>/</a:t>
            </a:r>
            <a:r>
              <a:rPr lang="en-US" b="1" u="sng" dirty="0" err="1">
                <a:latin typeface="Arial" panose="020B0604020202020204" pitchFamily="34" charset="0"/>
              </a:rPr>
              <a:t>pelepasan</a:t>
            </a:r>
            <a:r>
              <a:rPr lang="en-US" b="1" u="sng" dirty="0">
                <a:latin typeface="Arial" panose="020B0604020202020204" pitchFamily="34" charset="0"/>
              </a:rPr>
              <a:t> alumni </a:t>
            </a:r>
            <a:r>
              <a:rPr lang="en-US" b="1" u="sng" dirty="0" err="1">
                <a:latin typeface="Arial" panose="020B0604020202020204" pitchFamily="34" charset="0"/>
              </a:rPr>
              <a:t>profesi</a:t>
            </a:r>
            <a:r>
              <a:rPr lang="en-US" b="1" u="sng" dirty="0">
                <a:latin typeface="Arial" panose="020B0604020202020204" pitchFamily="34" charset="0"/>
              </a:rPr>
              <a:t>, </a:t>
            </a:r>
            <a:r>
              <a:rPr lang="en-US" b="1" u="sng" dirty="0" err="1">
                <a:latin typeface="Arial" panose="020B0604020202020204" pitchFamily="34" charset="0"/>
              </a:rPr>
              <a:t>spesialis</a:t>
            </a:r>
            <a:r>
              <a:rPr lang="en-US" b="1" u="sng" dirty="0">
                <a:latin typeface="Arial" panose="020B0604020202020204" pitchFamily="34" charset="0"/>
              </a:rPr>
              <a:t>, magister </a:t>
            </a:r>
            <a:r>
              <a:rPr lang="en-US" b="1" u="sng" dirty="0" err="1">
                <a:latin typeface="Arial" panose="020B0604020202020204" pitchFamily="34" charset="0"/>
              </a:rPr>
              <a:t>dan</a:t>
            </a:r>
            <a:r>
              <a:rPr lang="en-US" b="1" u="sng" dirty="0">
                <a:latin typeface="Arial" panose="020B0604020202020204" pitchFamily="34" charset="0"/>
              </a:rPr>
              <a:t> </a:t>
            </a:r>
            <a:r>
              <a:rPr lang="en-US" b="1" u="sng" dirty="0" err="1" smtClean="0">
                <a:latin typeface="Arial" panose="020B0604020202020204" pitchFamily="34" charset="0"/>
              </a:rPr>
              <a:t>doktor</a:t>
            </a:r>
            <a:endParaRPr lang="en-US" b="1" u="sng" dirty="0" smtClean="0">
              <a:latin typeface="Arial" panose="020B0604020202020204" pitchFamily="34" charset="0"/>
            </a:endParaRPr>
          </a:p>
          <a:p>
            <a:pPr marL="914413" lvl="1" indent="-457200">
              <a:buFont typeface="+mj-lt"/>
              <a:buAutoNum type="alphaUcPeriod"/>
            </a:pPr>
            <a:r>
              <a:rPr lang="en-US" dirty="0" err="1">
                <a:latin typeface="Arial" panose="020B0604020202020204" pitchFamily="34" charset="0"/>
              </a:rPr>
              <a:t>Kegiatan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Wisuda</a:t>
            </a:r>
            <a:r>
              <a:rPr lang="en-US" dirty="0">
                <a:latin typeface="Arial" panose="020B0604020202020204" pitchFamily="34" charset="0"/>
              </a:rPr>
              <a:t> Program </a:t>
            </a:r>
            <a:r>
              <a:rPr lang="en-US" dirty="0" err="1" smtClean="0">
                <a:latin typeface="Arial" panose="020B0604020202020204" pitchFamily="34" charset="0"/>
              </a:rPr>
              <a:t>Profesi</a:t>
            </a:r>
            <a:endParaRPr lang="en-US" dirty="0" smtClean="0">
              <a:latin typeface="Arial" panose="020B0604020202020204" pitchFamily="34" charset="0"/>
            </a:endParaRPr>
          </a:p>
          <a:p>
            <a:pPr marL="914413" lvl="1" indent="-457200">
              <a:buFont typeface="+mj-lt"/>
              <a:buAutoNum type="alphaUcPeriod"/>
            </a:pPr>
            <a:r>
              <a:rPr lang="en-US" dirty="0" err="1">
                <a:latin typeface="Arial" panose="020B0604020202020204" pitchFamily="34" charset="0"/>
              </a:rPr>
              <a:t>Kegiatan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Sumpah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Dokter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Gigi</a:t>
            </a:r>
          </a:p>
          <a:p>
            <a:pPr lvl="1"/>
            <a:endParaRPr lang="en-US" dirty="0" smtClean="0">
              <a:latin typeface="Arial" panose="020B0604020202020204" pitchFamily="34" charset="0"/>
            </a:endParaRPr>
          </a:p>
          <a:p>
            <a:r>
              <a:rPr lang="en-US" b="1" u="sng" dirty="0" smtClean="0"/>
              <a:t>K42</a:t>
            </a:r>
            <a:r>
              <a:rPr lang="en-US" b="1" u="sng" dirty="0"/>
              <a:t>. </a:t>
            </a:r>
            <a:r>
              <a:rPr lang="en-US" b="1" u="sng" dirty="0" err="1"/>
              <a:t>Pelaksanaan</a:t>
            </a:r>
            <a:r>
              <a:rPr lang="en-US" b="1" u="sng" dirty="0"/>
              <a:t> tracer </a:t>
            </a:r>
            <a:r>
              <a:rPr lang="en-US" b="1" u="sng" dirty="0" smtClean="0"/>
              <a:t>study</a:t>
            </a:r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Tracer Study </a:t>
            </a:r>
            <a:r>
              <a:rPr lang="en-US" dirty="0" err="1" smtClean="0"/>
              <a:t>Lulusan</a:t>
            </a:r>
            <a:endParaRPr lang="en-US" dirty="0" smtClean="0"/>
          </a:p>
          <a:p>
            <a:r>
              <a:rPr lang="en-US" b="1" u="sng" dirty="0" smtClean="0"/>
              <a:t>K43</a:t>
            </a:r>
            <a:r>
              <a:rPr lang="en-US" b="1" u="sng" dirty="0"/>
              <a:t>. </a:t>
            </a:r>
            <a:r>
              <a:rPr lang="en-US" b="1" u="sng" dirty="0" err="1"/>
              <a:t>Pelaksanaan</a:t>
            </a:r>
            <a:r>
              <a:rPr lang="en-US" b="1" u="sng" dirty="0"/>
              <a:t> job fair </a:t>
            </a:r>
            <a:r>
              <a:rPr lang="en-US" b="1" u="sng" dirty="0" err="1"/>
              <a:t>dan</a:t>
            </a:r>
            <a:r>
              <a:rPr lang="en-US" b="1" u="sng" dirty="0"/>
              <a:t> expo </a:t>
            </a:r>
            <a:r>
              <a:rPr lang="en-US" b="1" u="sng" dirty="0" err="1"/>
              <a:t>kreativitas</a:t>
            </a:r>
            <a:r>
              <a:rPr lang="en-US" b="1" u="sng" dirty="0"/>
              <a:t> </a:t>
            </a:r>
            <a:r>
              <a:rPr lang="en-US" b="1" u="sng" dirty="0" err="1" smtClean="0"/>
              <a:t>mahasiswa</a:t>
            </a:r>
            <a:endParaRPr lang="en-US" b="1" u="sng" dirty="0" smtClean="0"/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Kegiatan</a:t>
            </a:r>
            <a:r>
              <a:rPr lang="en-US" dirty="0"/>
              <a:t> FKG Fair</a:t>
            </a:r>
          </a:p>
        </p:txBody>
      </p:sp>
    </p:spTree>
    <p:extLst>
      <p:ext uri="{BB962C8B-B14F-4D97-AF65-F5344CB8AC3E}">
        <p14:creationId xmlns:p14="http://schemas.microsoft.com/office/powerpoint/2010/main" val="14017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=""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1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430380" y="415925"/>
            <a:ext cx="10515600" cy="5972175"/>
          </a:xfrm>
          <a:prstGeom prst="rect">
            <a:avLst/>
          </a:prstGeo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P8. </a:t>
            </a:r>
            <a:r>
              <a:rPr lang="en-US" b="1" u="sng" dirty="0" err="1"/>
              <a:t>Penguatan</a:t>
            </a:r>
            <a:r>
              <a:rPr lang="en-US" b="1" u="sng" dirty="0"/>
              <a:t> </a:t>
            </a:r>
            <a:r>
              <a:rPr lang="en-US" b="1" u="sng" dirty="0" err="1"/>
              <a:t>kompetensi</a:t>
            </a:r>
            <a:r>
              <a:rPr lang="en-US" b="1" u="sng" dirty="0"/>
              <a:t> </a:t>
            </a:r>
            <a:r>
              <a:rPr lang="en-US" b="1" u="sng" dirty="0" err="1"/>
              <a:t>lulusan</a:t>
            </a:r>
            <a:r>
              <a:rPr lang="en-US" b="1" u="sng" dirty="0"/>
              <a:t> </a:t>
            </a:r>
            <a:r>
              <a:rPr lang="en-US" b="1" u="sng" dirty="0" err="1"/>
              <a:t>dalam</a:t>
            </a:r>
            <a:r>
              <a:rPr lang="en-US" b="1" u="sng" dirty="0"/>
              <a:t> </a:t>
            </a:r>
            <a:r>
              <a:rPr lang="en-US" b="1" u="sng" dirty="0" err="1"/>
              <a:t>kewirausahaan</a:t>
            </a:r>
            <a:r>
              <a:rPr lang="en-US" b="1" u="sng" dirty="0"/>
              <a:t> </a:t>
            </a:r>
            <a:r>
              <a:rPr lang="en-US" b="1" u="sng" dirty="0" err="1"/>
              <a:t>dan</a:t>
            </a:r>
            <a:r>
              <a:rPr lang="en-US" b="1" u="sng" dirty="0"/>
              <a:t> </a:t>
            </a:r>
            <a:r>
              <a:rPr lang="en-US" b="1" u="sng" dirty="0" err="1"/>
              <a:t>pengembangan</a:t>
            </a:r>
            <a:r>
              <a:rPr lang="en-US" b="1" u="sng" dirty="0"/>
              <a:t> </a:t>
            </a:r>
            <a:r>
              <a:rPr lang="en-US" b="1" u="sng" dirty="0" err="1"/>
              <a:t>industri</a:t>
            </a:r>
            <a:r>
              <a:rPr lang="en-US" b="1" u="sng" dirty="0"/>
              <a:t> </a:t>
            </a:r>
            <a:r>
              <a:rPr lang="en-US" b="1" u="sng" dirty="0" err="1" smtClean="0"/>
              <a:t>kreatif</a:t>
            </a:r>
            <a:endParaRPr lang="en-US" b="1" u="sng" dirty="0" smtClean="0"/>
          </a:p>
          <a:p>
            <a:pPr marL="0" indent="0">
              <a:buNone/>
            </a:pPr>
            <a:endParaRPr lang="en-US" b="1" u="sng" dirty="0"/>
          </a:p>
          <a:p>
            <a:r>
              <a:rPr lang="en-US" b="1" u="sng" dirty="0" smtClean="0">
                <a:latin typeface="Arial" panose="020B0604020202020204" pitchFamily="34" charset="0"/>
              </a:rPr>
              <a:t>K46. </a:t>
            </a:r>
            <a:r>
              <a:rPr lang="es-ES" b="1" u="sng" dirty="0" err="1"/>
              <a:t>Pelaksanaan</a:t>
            </a:r>
            <a:r>
              <a:rPr lang="es-ES" b="1" u="sng" dirty="0"/>
              <a:t> </a:t>
            </a:r>
            <a:r>
              <a:rPr lang="es-ES" b="1" u="sng" dirty="0" err="1"/>
              <a:t>student</a:t>
            </a:r>
            <a:r>
              <a:rPr lang="es-ES" b="1" u="sng" dirty="0"/>
              <a:t> </a:t>
            </a:r>
            <a:r>
              <a:rPr lang="es-ES" b="1" u="sng" dirty="0" err="1" smtClean="0"/>
              <a:t>exchange</a:t>
            </a:r>
            <a:r>
              <a:rPr lang="es-ES" b="1" u="sng" dirty="0" smtClean="0"/>
              <a:t>/</a:t>
            </a:r>
            <a:r>
              <a:rPr lang="es-ES" b="1" u="sng" dirty="0" err="1" smtClean="0"/>
              <a:t>mobility</a:t>
            </a:r>
            <a:endParaRPr lang="es-ES" b="1" u="sng" dirty="0" smtClean="0"/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Kegiatan</a:t>
            </a:r>
            <a:r>
              <a:rPr lang="en-US" dirty="0"/>
              <a:t> student exchange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 smtClean="0"/>
              <a:t>negeri</a:t>
            </a:r>
            <a:endParaRPr lang="en-US" dirty="0" smtClean="0"/>
          </a:p>
          <a:p>
            <a:pPr lvl="1"/>
            <a:endParaRPr lang="en-US" dirty="0" smtClean="0">
              <a:latin typeface="Arial" panose="020B0604020202020204" pitchFamily="34" charset="0"/>
            </a:endParaRPr>
          </a:p>
          <a:p>
            <a:r>
              <a:rPr lang="en-US" b="1" u="sng" dirty="0" smtClean="0">
                <a:latin typeface="Arial" panose="020B0604020202020204" pitchFamily="34" charset="0"/>
              </a:rPr>
              <a:t>K53</a:t>
            </a:r>
            <a:r>
              <a:rPr lang="en-US" b="1" u="sng" dirty="0">
                <a:latin typeface="Arial" panose="020B0604020202020204" pitchFamily="34" charset="0"/>
              </a:rPr>
              <a:t>. </a:t>
            </a:r>
            <a:r>
              <a:rPr lang="en-US" b="1" u="sng" dirty="0" err="1">
                <a:latin typeface="Arial" panose="020B0604020202020204" pitchFamily="34" charset="0"/>
              </a:rPr>
              <a:t>Pembiayaan</a:t>
            </a:r>
            <a:r>
              <a:rPr lang="en-US" b="1" u="sng" dirty="0">
                <a:latin typeface="Arial" panose="020B0604020202020204" pitchFamily="34" charset="0"/>
              </a:rPr>
              <a:t> </a:t>
            </a:r>
            <a:r>
              <a:rPr lang="en-US" b="1" u="sng" dirty="0" err="1">
                <a:latin typeface="Arial" panose="020B0604020202020204" pitchFamily="34" charset="0"/>
              </a:rPr>
              <a:t>dosen</a:t>
            </a:r>
            <a:r>
              <a:rPr lang="en-US" b="1" u="sng" dirty="0">
                <a:latin typeface="Arial" panose="020B0604020202020204" pitchFamily="34" charset="0"/>
              </a:rPr>
              <a:t> </a:t>
            </a:r>
            <a:r>
              <a:rPr lang="en-US" b="1" u="sng" dirty="0" err="1">
                <a:latin typeface="Arial" panose="020B0604020202020204" pitchFamily="34" charset="0"/>
              </a:rPr>
              <a:t>asing</a:t>
            </a:r>
            <a:r>
              <a:rPr lang="en-US" b="1" u="sng" dirty="0">
                <a:latin typeface="Arial" panose="020B0604020202020204" pitchFamily="34" charset="0"/>
              </a:rPr>
              <a:t> </a:t>
            </a:r>
            <a:r>
              <a:rPr lang="en-US" b="1" u="sng" dirty="0" err="1">
                <a:latin typeface="Arial" panose="020B0604020202020204" pitchFamily="34" charset="0"/>
              </a:rPr>
              <a:t>dan</a:t>
            </a:r>
            <a:r>
              <a:rPr lang="en-US" b="1" u="sng" dirty="0">
                <a:latin typeface="Arial" panose="020B0604020202020204" pitchFamily="34" charset="0"/>
              </a:rPr>
              <a:t> visiting/scholar professor</a:t>
            </a:r>
            <a:endParaRPr lang="en-US" b="1" u="sng" dirty="0" smtClean="0">
              <a:latin typeface="Arial" panose="020B0604020202020204" pitchFamily="34" charset="0"/>
            </a:endParaRPr>
          </a:p>
          <a:p>
            <a:pPr marL="914413" lvl="1" indent="-457200">
              <a:buFont typeface="+mj-lt"/>
              <a:buAutoNum type="alphaUcPeriod"/>
            </a:pPr>
            <a:r>
              <a:rPr lang="en-US" dirty="0" err="1">
                <a:latin typeface="Arial" panose="020B0604020202020204" pitchFamily="34" charset="0"/>
              </a:rPr>
              <a:t>Kuliah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Umum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Dosen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Pakar</a:t>
            </a:r>
            <a:r>
              <a:rPr lang="en-US" dirty="0">
                <a:latin typeface="Arial" panose="020B0604020202020204" pitchFamily="34" charset="0"/>
              </a:rPr>
              <a:t>/ </a:t>
            </a:r>
            <a:r>
              <a:rPr lang="en-US" dirty="0" err="1">
                <a:latin typeface="Arial" panose="020B0604020202020204" pitchFamily="34" charset="0"/>
              </a:rPr>
              <a:t>Dosen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Asing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Luar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Negeri</a:t>
            </a:r>
            <a:endParaRPr lang="en-US" dirty="0" smtClean="0">
              <a:latin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4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12D7251-4B39-427F-842D-01C8272FFCCA}"/>
              </a:ext>
            </a:extLst>
          </p:cNvPr>
          <p:cNvSpPr/>
          <p:nvPr/>
        </p:nvSpPr>
        <p:spPr>
          <a:xfrm>
            <a:off x="5240215" y="0"/>
            <a:ext cx="6951785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6191" y="1144716"/>
            <a:ext cx="461371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bg1"/>
                </a:solidFill>
                <a:cs typeface="Arial" pitchFamily="34" charset="0"/>
              </a:rPr>
              <a:t>MISI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79AEE55-A06B-4578-BBC8-B650ED0DEABC}"/>
              </a:ext>
            </a:extLst>
          </p:cNvPr>
          <p:cNvSpPr txBox="1"/>
          <p:nvPr/>
        </p:nvSpPr>
        <p:spPr>
          <a:xfrm>
            <a:off x="5240215" y="188220"/>
            <a:ext cx="958096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45109" y="16753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err="1"/>
              <a:t>Menyelenggarakan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 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yang </a:t>
            </a:r>
            <a:r>
              <a:rPr lang="en-US" dirty="0" err="1"/>
              <a:t>berkualitas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berkesinambungan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kedokteran</a:t>
            </a:r>
            <a:r>
              <a:rPr lang="en-US" dirty="0"/>
              <a:t> </a:t>
            </a:r>
            <a:r>
              <a:rPr lang="en-US" dirty="0" err="1"/>
              <a:t>gigi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848216" y="107021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err="1"/>
              <a:t>Menyelenggarakan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terapan</a:t>
            </a:r>
            <a:r>
              <a:rPr lang="en-US" dirty="0"/>
              <a:t> yang </a:t>
            </a:r>
            <a:r>
              <a:rPr lang="en-US" dirty="0" err="1"/>
              <a:t>inovatif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menunjang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IPTEK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publikasi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HAKI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79AEE55-A06B-4578-BBC8-B650ED0DEABC}"/>
              </a:ext>
            </a:extLst>
          </p:cNvPr>
          <p:cNvSpPr txBox="1"/>
          <p:nvPr/>
        </p:nvSpPr>
        <p:spPr>
          <a:xfrm>
            <a:off x="5237019" y="1101025"/>
            <a:ext cx="958096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48216" y="22596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err="1"/>
              <a:t>Mendharmabaktikan</a:t>
            </a:r>
            <a:r>
              <a:rPr lang="en-US" dirty="0"/>
              <a:t> IPTEK yang </a:t>
            </a:r>
            <a:r>
              <a:rPr lang="en-US" dirty="0" err="1"/>
              <a:t>dikuasai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79AEE55-A06B-4578-BBC8-B650ED0DEABC}"/>
              </a:ext>
            </a:extLst>
          </p:cNvPr>
          <p:cNvSpPr txBox="1"/>
          <p:nvPr/>
        </p:nvSpPr>
        <p:spPr>
          <a:xfrm>
            <a:off x="5237019" y="2309332"/>
            <a:ext cx="958096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48216" y="288097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err="1"/>
              <a:t>Menjalin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kerjasama</a:t>
            </a:r>
            <a:r>
              <a:rPr lang="en-US" dirty="0"/>
              <a:t> yang </a:t>
            </a:r>
            <a:r>
              <a:rPr lang="en-US" dirty="0" err="1"/>
              <a:t>produktif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berkelanjutan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kelembagaan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,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di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, </a:t>
            </a:r>
            <a:r>
              <a:rPr lang="en-US" dirty="0" err="1"/>
              <a:t>nasional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79AEE55-A06B-4578-BBC8-B650ED0DEABC}"/>
              </a:ext>
            </a:extLst>
          </p:cNvPr>
          <p:cNvSpPr txBox="1"/>
          <p:nvPr/>
        </p:nvSpPr>
        <p:spPr>
          <a:xfrm>
            <a:off x="5228492" y="2917704"/>
            <a:ext cx="958096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48216" y="404780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/>
              <a:t>kelola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(</a:t>
            </a:r>
            <a:r>
              <a:rPr lang="en-US" i="1" dirty="0"/>
              <a:t>good university governance</a:t>
            </a:r>
            <a:r>
              <a:rPr lang="en-US" dirty="0"/>
              <a:t>)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beradaptasi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strategis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79AEE55-A06B-4578-BBC8-B650ED0DEABC}"/>
              </a:ext>
            </a:extLst>
          </p:cNvPr>
          <p:cNvSpPr txBox="1"/>
          <p:nvPr/>
        </p:nvSpPr>
        <p:spPr>
          <a:xfrm>
            <a:off x="5240215" y="4099270"/>
            <a:ext cx="958096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59940" y="518494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usaha-usaha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,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pengabdian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 </a:t>
            </a:r>
            <a:r>
              <a:rPr lang="en-US" i="1" dirty="0"/>
              <a:t>core </a:t>
            </a:r>
            <a:r>
              <a:rPr lang="en-US" i="1" dirty="0" err="1"/>
              <a:t>bisnis</a:t>
            </a:r>
            <a:r>
              <a:rPr lang="en-US" dirty="0"/>
              <a:t> 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/>
              <a:t>Andalas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 </a:t>
            </a:r>
            <a:r>
              <a:rPr lang="en-US" i="1" dirty="0"/>
              <a:t>revenue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79AEE55-A06B-4578-BBC8-B650ED0DEABC}"/>
              </a:ext>
            </a:extLst>
          </p:cNvPr>
          <p:cNvSpPr txBox="1"/>
          <p:nvPr/>
        </p:nvSpPr>
        <p:spPr>
          <a:xfrm>
            <a:off x="5228492" y="5184943"/>
            <a:ext cx="958096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=""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1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430380" y="415925"/>
            <a:ext cx="10515600" cy="5972175"/>
          </a:xfrm>
          <a:prstGeom prst="rect">
            <a:avLst/>
          </a:prstGeo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P9</a:t>
            </a:r>
            <a:r>
              <a:rPr lang="en-US" b="1" u="sng" dirty="0"/>
              <a:t>. </a:t>
            </a:r>
            <a:r>
              <a:rPr lang="en-US" b="1" u="sng" dirty="0" err="1"/>
              <a:t>Penguatan</a:t>
            </a:r>
            <a:r>
              <a:rPr lang="en-US" b="1" u="sng" dirty="0"/>
              <a:t> Program </a:t>
            </a:r>
            <a:r>
              <a:rPr lang="en-US" b="1" u="sng" dirty="0" err="1"/>
              <a:t>Pascasarjana</a:t>
            </a:r>
            <a:endParaRPr lang="en-US" b="1" u="sng" dirty="0" smtClean="0"/>
          </a:p>
          <a:p>
            <a:pPr marL="0" indent="0">
              <a:buNone/>
            </a:pPr>
            <a:endParaRPr lang="en-US" b="1" u="sng" dirty="0"/>
          </a:p>
          <a:p>
            <a:r>
              <a:rPr lang="en-US" b="1" u="sng" dirty="0" smtClean="0">
                <a:latin typeface="Arial" panose="020B0604020202020204" pitchFamily="34" charset="0"/>
              </a:rPr>
              <a:t>K56. </a:t>
            </a:r>
            <a:r>
              <a:rPr lang="es-ES" b="1" u="sng" dirty="0" err="1"/>
              <a:t>Pelaksanaan</a:t>
            </a:r>
            <a:r>
              <a:rPr lang="es-ES" b="1" u="sng" dirty="0"/>
              <a:t> </a:t>
            </a:r>
            <a:r>
              <a:rPr lang="es-ES" b="1" u="sng" dirty="0" err="1"/>
              <a:t>pembelajaran</a:t>
            </a:r>
            <a:r>
              <a:rPr lang="es-ES" b="1" u="sng" dirty="0"/>
              <a:t>, </a:t>
            </a:r>
            <a:r>
              <a:rPr lang="es-ES" b="1" u="sng" dirty="0" err="1"/>
              <a:t>praktikum</a:t>
            </a:r>
            <a:r>
              <a:rPr lang="es-ES" b="1" u="sng" dirty="0"/>
              <a:t> dan </a:t>
            </a:r>
            <a:r>
              <a:rPr lang="es-ES" b="1" u="sng" dirty="0" err="1"/>
              <a:t>studi</a:t>
            </a:r>
            <a:r>
              <a:rPr lang="es-ES" b="1" u="sng" dirty="0"/>
              <a:t> </a:t>
            </a:r>
            <a:r>
              <a:rPr lang="es-ES" b="1" u="sng" dirty="0" err="1"/>
              <a:t>lapangan</a:t>
            </a:r>
            <a:r>
              <a:rPr lang="es-ES" b="1" u="sng" dirty="0"/>
              <a:t> </a:t>
            </a:r>
            <a:r>
              <a:rPr lang="es-ES" b="1" u="sng" dirty="0" err="1"/>
              <a:t>mahasiswa</a:t>
            </a:r>
            <a:r>
              <a:rPr lang="es-ES" b="1" u="sng" dirty="0"/>
              <a:t> </a:t>
            </a:r>
            <a:r>
              <a:rPr lang="es-ES" b="1" u="sng" dirty="0" err="1"/>
              <a:t>Program</a:t>
            </a:r>
            <a:r>
              <a:rPr lang="es-ES" b="1" u="sng" dirty="0"/>
              <a:t> </a:t>
            </a:r>
            <a:r>
              <a:rPr lang="es-ES" b="1" u="sng" dirty="0" err="1"/>
              <a:t>Pendidikan</a:t>
            </a:r>
            <a:r>
              <a:rPr lang="es-ES" b="1" u="sng" dirty="0"/>
              <a:t> </a:t>
            </a:r>
            <a:r>
              <a:rPr lang="es-ES" b="1" u="sng" dirty="0" err="1"/>
              <a:t>Profesi</a:t>
            </a:r>
            <a:r>
              <a:rPr lang="es-ES" b="1" u="sng" dirty="0"/>
              <a:t> dan </a:t>
            </a:r>
            <a:r>
              <a:rPr lang="es-ES" b="1" u="sng" dirty="0" err="1"/>
              <a:t>Pascasarjana</a:t>
            </a:r>
            <a:endParaRPr lang="es-ES" b="1" u="sng" dirty="0" smtClean="0"/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Pembiayaan</a:t>
            </a:r>
            <a:r>
              <a:rPr lang="en-US" dirty="0"/>
              <a:t> </a:t>
            </a:r>
            <a:r>
              <a:rPr lang="en-US" dirty="0" err="1"/>
              <a:t>penguji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</a:t>
            </a:r>
            <a:r>
              <a:rPr lang="en-US" dirty="0" smtClean="0"/>
              <a:t>UKMP2DG</a:t>
            </a:r>
          </a:p>
          <a:p>
            <a:pPr lvl="1"/>
            <a:endParaRPr lang="en-US" dirty="0" smtClean="0">
              <a:latin typeface="Arial" panose="020B0604020202020204" pitchFamily="34" charset="0"/>
            </a:endParaRPr>
          </a:p>
          <a:p>
            <a:r>
              <a:rPr lang="en-US" b="1" u="sng" dirty="0" smtClean="0">
                <a:latin typeface="Arial" panose="020B0604020202020204" pitchFamily="34" charset="0"/>
              </a:rPr>
              <a:t>K57</a:t>
            </a:r>
            <a:r>
              <a:rPr lang="en-US" b="1" u="sng" dirty="0">
                <a:latin typeface="Arial" panose="020B0604020202020204" pitchFamily="34" charset="0"/>
              </a:rPr>
              <a:t>. </a:t>
            </a:r>
            <a:r>
              <a:rPr lang="en-US" b="1" u="sng" dirty="0" err="1">
                <a:latin typeface="Arial" panose="020B0604020202020204" pitchFamily="34" charset="0"/>
              </a:rPr>
              <a:t>Pengembangan</a:t>
            </a:r>
            <a:r>
              <a:rPr lang="en-US" b="1" u="sng" dirty="0">
                <a:latin typeface="Arial" panose="020B0604020202020204" pitchFamily="34" charset="0"/>
              </a:rPr>
              <a:t> </a:t>
            </a:r>
            <a:r>
              <a:rPr lang="en-US" b="1" u="sng" dirty="0" err="1">
                <a:latin typeface="Arial" panose="020B0604020202020204" pitchFamily="34" charset="0"/>
              </a:rPr>
              <a:t>kurikulum</a:t>
            </a:r>
            <a:r>
              <a:rPr lang="en-US" b="1" u="sng" dirty="0">
                <a:latin typeface="Arial" panose="020B0604020202020204" pitchFamily="34" charset="0"/>
              </a:rPr>
              <a:t> </a:t>
            </a:r>
            <a:r>
              <a:rPr lang="en-US" b="1" u="sng" dirty="0" err="1">
                <a:latin typeface="Arial" panose="020B0604020202020204" pitchFamily="34" charset="0"/>
              </a:rPr>
              <a:t>dan</a:t>
            </a:r>
            <a:r>
              <a:rPr lang="en-US" b="1" u="sng" dirty="0">
                <a:latin typeface="Arial" panose="020B0604020202020204" pitchFamily="34" charset="0"/>
              </a:rPr>
              <a:t> </a:t>
            </a:r>
            <a:r>
              <a:rPr lang="en-US" b="1" u="sng" dirty="0" err="1">
                <a:latin typeface="Arial" panose="020B0604020202020204" pitchFamily="34" charset="0"/>
              </a:rPr>
              <a:t>evaluasi</a:t>
            </a:r>
            <a:r>
              <a:rPr lang="en-US" b="1" u="sng" dirty="0">
                <a:latin typeface="Arial" panose="020B0604020202020204" pitchFamily="34" charset="0"/>
              </a:rPr>
              <a:t> </a:t>
            </a:r>
            <a:r>
              <a:rPr lang="en-US" b="1" u="sng" dirty="0" err="1">
                <a:latin typeface="Arial" panose="020B0604020202020204" pitchFamily="34" charset="0"/>
              </a:rPr>
              <a:t>pembelajaran</a:t>
            </a:r>
            <a:r>
              <a:rPr lang="en-US" b="1" u="sng" dirty="0">
                <a:latin typeface="Arial" panose="020B0604020202020204" pitchFamily="34" charset="0"/>
              </a:rPr>
              <a:t> </a:t>
            </a:r>
            <a:r>
              <a:rPr lang="en-US" b="1" u="sng" dirty="0" err="1" smtClean="0">
                <a:latin typeface="Arial" panose="020B0604020202020204" pitchFamily="34" charset="0"/>
              </a:rPr>
              <a:t>Pascasarjana</a:t>
            </a:r>
            <a:endParaRPr lang="en-US" b="1" u="sng" dirty="0" smtClean="0">
              <a:latin typeface="Arial" panose="020B0604020202020204" pitchFamily="34" charset="0"/>
            </a:endParaRPr>
          </a:p>
          <a:p>
            <a:pPr marL="914413" lvl="1" indent="-457200">
              <a:buFont typeface="+mj-lt"/>
              <a:buAutoNum type="alphaUcPeriod"/>
            </a:pPr>
            <a:r>
              <a:rPr lang="en-US" dirty="0" err="1">
                <a:latin typeface="Arial" panose="020B0604020202020204" pitchFamily="34" charset="0"/>
              </a:rPr>
              <a:t>Pembuatan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modul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profesi</a:t>
            </a:r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32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=""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0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430380" y="2260600"/>
            <a:ext cx="10515600" cy="41275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/>
              <a:t>P10</a:t>
            </a:r>
            <a:r>
              <a:rPr lang="en-US" b="1" u="sng" dirty="0"/>
              <a:t>. </a:t>
            </a:r>
            <a:r>
              <a:rPr lang="en-US" b="1" u="sng" dirty="0" err="1"/>
              <a:t>Peningkatan</a:t>
            </a:r>
            <a:r>
              <a:rPr lang="en-US" b="1" u="sng" dirty="0"/>
              <a:t> </a:t>
            </a:r>
            <a:r>
              <a:rPr lang="en-US" b="1" u="sng" dirty="0" err="1"/>
              <a:t>kemampuan</a:t>
            </a:r>
            <a:r>
              <a:rPr lang="en-US" b="1" u="sng" dirty="0"/>
              <a:t> SDM </a:t>
            </a:r>
            <a:r>
              <a:rPr lang="en-US" b="1" u="sng" dirty="0" err="1"/>
              <a:t>dalam</a:t>
            </a:r>
            <a:r>
              <a:rPr lang="en-US" b="1" u="sng" dirty="0"/>
              <a:t> </a:t>
            </a:r>
            <a:r>
              <a:rPr lang="en-US" b="1" u="sng" dirty="0" err="1"/>
              <a:t>penelitian</a:t>
            </a:r>
            <a:r>
              <a:rPr lang="en-US" b="1" u="sng" dirty="0"/>
              <a:t> </a:t>
            </a:r>
            <a:r>
              <a:rPr lang="en-US" b="1" u="sng" dirty="0" err="1"/>
              <a:t>dan</a:t>
            </a:r>
            <a:r>
              <a:rPr lang="en-US" b="1" u="sng" dirty="0"/>
              <a:t> </a:t>
            </a:r>
            <a:r>
              <a:rPr lang="en-US" b="1" u="sng" dirty="0" err="1"/>
              <a:t>publikasi</a:t>
            </a:r>
            <a:r>
              <a:rPr lang="en-US" b="1" u="sng" dirty="0"/>
              <a:t> </a:t>
            </a:r>
            <a:r>
              <a:rPr lang="en-US" b="1" u="sng" dirty="0" err="1"/>
              <a:t>pada</a:t>
            </a:r>
            <a:r>
              <a:rPr lang="en-US" b="1" u="sng" dirty="0"/>
              <a:t> forum </a:t>
            </a:r>
            <a:r>
              <a:rPr lang="en-US" b="1" u="sng" dirty="0" err="1"/>
              <a:t>ilmiah</a:t>
            </a:r>
            <a:r>
              <a:rPr lang="en-US" b="1" u="sng" dirty="0"/>
              <a:t> </a:t>
            </a:r>
            <a:r>
              <a:rPr lang="en-US" b="1" u="sng" dirty="0" err="1"/>
              <a:t>dan</a:t>
            </a:r>
            <a:r>
              <a:rPr lang="en-US" b="1" u="sng" dirty="0"/>
              <a:t> </a:t>
            </a:r>
            <a:r>
              <a:rPr lang="en-US" b="1" u="sng" dirty="0" err="1"/>
              <a:t>jurnal</a:t>
            </a:r>
            <a:r>
              <a:rPr lang="en-US" b="1" u="sng" dirty="0"/>
              <a:t> </a:t>
            </a:r>
            <a:r>
              <a:rPr lang="en-US" b="1" u="sng" dirty="0" err="1"/>
              <a:t>bereputasi</a:t>
            </a:r>
            <a:r>
              <a:rPr lang="en-US" b="1" u="sng" dirty="0"/>
              <a:t> </a:t>
            </a:r>
            <a:r>
              <a:rPr lang="en-US" b="1" u="sng" dirty="0" err="1"/>
              <a:t>terindeks</a:t>
            </a:r>
            <a:r>
              <a:rPr lang="en-US" b="1" u="sng" dirty="0"/>
              <a:t> </a:t>
            </a:r>
            <a:r>
              <a:rPr lang="en-US" b="1" u="sng" dirty="0" err="1"/>
              <a:t>nasional</a:t>
            </a:r>
            <a:r>
              <a:rPr lang="en-US" b="1" u="sng" dirty="0"/>
              <a:t>/ </a:t>
            </a:r>
            <a:r>
              <a:rPr lang="en-US" b="1" u="sng" dirty="0" smtClean="0"/>
              <a:t>global</a:t>
            </a:r>
          </a:p>
          <a:p>
            <a:r>
              <a:rPr lang="en-US" b="1" u="sng" dirty="0"/>
              <a:t>K59. </a:t>
            </a:r>
            <a:r>
              <a:rPr lang="en-US" b="1" u="sng" dirty="0" err="1"/>
              <a:t>Pelaksanaan</a:t>
            </a:r>
            <a:r>
              <a:rPr lang="en-US" b="1" u="sng" dirty="0"/>
              <a:t> </a:t>
            </a:r>
            <a:r>
              <a:rPr lang="en-US" b="1" u="sng" dirty="0" err="1"/>
              <a:t>kegiatan</a:t>
            </a:r>
            <a:r>
              <a:rPr lang="en-US" b="1" u="sng" dirty="0"/>
              <a:t> seminar </a:t>
            </a:r>
            <a:r>
              <a:rPr lang="en-US" b="1" u="sng" dirty="0" err="1"/>
              <a:t>internasional</a:t>
            </a:r>
            <a:r>
              <a:rPr lang="en-US" b="1" u="sng" dirty="0"/>
              <a:t> </a:t>
            </a:r>
            <a:r>
              <a:rPr lang="en-US" b="1" u="sng" dirty="0" err="1"/>
              <a:t>dan</a:t>
            </a:r>
            <a:r>
              <a:rPr lang="en-US" b="1" u="sng" dirty="0"/>
              <a:t> </a:t>
            </a:r>
            <a:r>
              <a:rPr lang="en-US" b="1" u="sng" dirty="0" err="1"/>
              <a:t>pembiayaan</a:t>
            </a:r>
            <a:r>
              <a:rPr lang="en-US" b="1" u="sng" dirty="0"/>
              <a:t> </a:t>
            </a:r>
            <a:r>
              <a:rPr lang="en-US" b="1" u="sng" dirty="0" err="1"/>
              <a:t>keikutsertaan</a:t>
            </a:r>
            <a:r>
              <a:rPr lang="en-US" b="1" u="sng" dirty="0"/>
              <a:t> </a:t>
            </a:r>
            <a:r>
              <a:rPr lang="en-US" b="1" u="sng" dirty="0" err="1"/>
              <a:t>sebagai</a:t>
            </a:r>
            <a:r>
              <a:rPr lang="en-US" b="1" u="sng" dirty="0"/>
              <a:t> </a:t>
            </a:r>
            <a:r>
              <a:rPr lang="en-US" b="1" u="sng" dirty="0" err="1" smtClean="0"/>
              <a:t>pemakalah</a:t>
            </a:r>
            <a:endParaRPr lang="en-US" b="1" u="sng" dirty="0" smtClean="0"/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Pembiayaan</a:t>
            </a:r>
            <a:r>
              <a:rPr lang="en-US" dirty="0"/>
              <a:t> </a:t>
            </a:r>
            <a:r>
              <a:rPr lang="en-US" dirty="0" err="1"/>
              <a:t>keikutsertaan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pemakalah</a:t>
            </a:r>
            <a:r>
              <a:rPr lang="en-US" dirty="0"/>
              <a:t> seminar </a:t>
            </a:r>
            <a:r>
              <a:rPr lang="en-US" dirty="0" err="1"/>
              <a:t>internasional</a:t>
            </a:r>
            <a:endParaRPr lang="en-US" dirty="0" smtClean="0"/>
          </a:p>
          <a:p>
            <a:r>
              <a:rPr lang="en-US" b="1" u="sng" dirty="0" smtClean="0"/>
              <a:t>K61. </a:t>
            </a:r>
            <a:r>
              <a:rPr lang="en-US" b="1" u="sng" dirty="0" err="1"/>
              <a:t>Pelaksanaan</a:t>
            </a:r>
            <a:r>
              <a:rPr lang="en-US" b="1" u="sng" dirty="0"/>
              <a:t> </a:t>
            </a:r>
            <a:r>
              <a:rPr lang="en-US" b="1" u="sng" dirty="0" err="1"/>
              <a:t>kegiatan</a:t>
            </a:r>
            <a:r>
              <a:rPr lang="en-US" b="1" u="sng" dirty="0"/>
              <a:t> seminar </a:t>
            </a:r>
            <a:r>
              <a:rPr lang="en-US" b="1" u="sng" dirty="0" err="1"/>
              <a:t>internasional</a:t>
            </a:r>
            <a:r>
              <a:rPr lang="en-US" b="1" u="sng" dirty="0"/>
              <a:t> </a:t>
            </a:r>
            <a:r>
              <a:rPr lang="en-US" b="1" u="sng" dirty="0" err="1"/>
              <a:t>dan</a:t>
            </a:r>
            <a:r>
              <a:rPr lang="en-US" b="1" u="sng" dirty="0"/>
              <a:t> </a:t>
            </a:r>
            <a:r>
              <a:rPr lang="en-US" b="1" u="sng" dirty="0" err="1"/>
              <a:t>pembiayaan</a:t>
            </a:r>
            <a:r>
              <a:rPr lang="en-US" b="1" u="sng" dirty="0"/>
              <a:t> </a:t>
            </a:r>
            <a:r>
              <a:rPr lang="en-US" b="1" u="sng" dirty="0" err="1"/>
              <a:t>keikutsertaan</a:t>
            </a:r>
            <a:r>
              <a:rPr lang="en-US" b="1" u="sng" dirty="0"/>
              <a:t> </a:t>
            </a:r>
            <a:r>
              <a:rPr lang="en-US" b="1" u="sng" dirty="0" err="1"/>
              <a:t>sebagai</a:t>
            </a:r>
            <a:r>
              <a:rPr lang="en-US" b="1" u="sng" dirty="0"/>
              <a:t> </a:t>
            </a:r>
            <a:r>
              <a:rPr lang="en-US" b="1" u="sng" dirty="0" err="1"/>
              <a:t>pemakalah</a:t>
            </a:r>
            <a:endParaRPr lang="en-US" b="1" u="sng" dirty="0"/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Pembiayaan</a:t>
            </a:r>
            <a:r>
              <a:rPr lang="en-US" dirty="0"/>
              <a:t> </a:t>
            </a:r>
            <a:r>
              <a:rPr lang="en-US" dirty="0" err="1"/>
              <a:t>keikutsertaan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pemakalah</a:t>
            </a:r>
            <a:r>
              <a:rPr lang="en-US" dirty="0"/>
              <a:t> seminar </a:t>
            </a:r>
            <a:r>
              <a:rPr lang="en-US" dirty="0" err="1" smtClean="0"/>
              <a:t>nasional</a:t>
            </a:r>
            <a:endParaRPr lang="en-US" dirty="0" smtClean="0"/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Seminar Nasional </a:t>
            </a:r>
            <a:r>
              <a:rPr lang="en-US" dirty="0" err="1"/>
              <a:t>Kedokteran</a:t>
            </a:r>
            <a:r>
              <a:rPr lang="en-US" dirty="0"/>
              <a:t> Gigi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EBE57471-5528-4C8C-8784-12BA45B5CA37}"/>
              </a:ext>
            </a:extLst>
          </p:cNvPr>
          <p:cNvSpPr txBox="1">
            <a:spLocks/>
          </p:cNvSpPr>
          <p:nvPr/>
        </p:nvSpPr>
        <p:spPr>
          <a:xfrm>
            <a:off x="560219" y="231628"/>
            <a:ext cx="10385761" cy="237626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altLang="ko-KR" sz="3200" dirty="0" smtClean="0">
                <a:solidFill>
                  <a:srgbClr val="FF0000"/>
                </a:solidFill>
                <a:latin typeface="+mj-lt"/>
              </a:rPr>
              <a:t>SS2:  </a:t>
            </a:r>
            <a:r>
              <a:rPr lang="sv-SE" altLang="ko-KR" sz="3200" dirty="0">
                <a:solidFill>
                  <a:srgbClr val="FF0000"/>
                </a:solidFill>
                <a:latin typeface="+mj-lt"/>
              </a:rPr>
              <a:t>Meningkatnya relevansi dan produktivitas riset dan pengembangan berupa hilirisasi hasil penelitian untuk mewujudkan kemandirian bangsa</a:t>
            </a:r>
            <a:endParaRPr lang="ko-KR" alt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47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=""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0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430380" y="431800"/>
            <a:ext cx="10515600" cy="5956300"/>
          </a:xfrm>
          <a:prstGeom prst="rect">
            <a:avLst/>
          </a:prstGeo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r>
              <a:rPr lang="en-US" b="1" u="sng" dirty="0" smtClean="0"/>
              <a:t>K65</a:t>
            </a:r>
            <a:r>
              <a:rPr lang="en-US" b="1" u="sng" dirty="0"/>
              <a:t>. </a:t>
            </a:r>
            <a:r>
              <a:rPr lang="en-US" b="1" u="sng" dirty="0" err="1"/>
              <a:t>Pengelolaan</a:t>
            </a:r>
            <a:r>
              <a:rPr lang="en-US" b="1" u="sng" dirty="0"/>
              <a:t> </a:t>
            </a:r>
            <a:r>
              <a:rPr lang="en-US" b="1" u="sng" dirty="0" err="1"/>
              <a:t>dan</a:t>
            </a:r>
            <a:r>
              <a:rPr lang="en-US" b="1" u="sng" dirty="0"/>
              <a:t> </a:t>
            </a:r>
            <a:r>
              <a:rPr lang="en-US" b="1" u="sng" dirty="0" err="1"/>
              <a:t>akreditasi</a:t>
            </a:r>
            <a:r>
              <a:rPr lang="en-US" b="1" u="sng" dirty="0"/>
              <a:t> </a:t>
            </a:r>
            <a:r>
              <a:rPr lang="en-US" b="1" u="sng" dirty="0" err="1"/>
              <a:t>jurnal</a:t>
            </a:r>
            <a:r>
              <a:rPr lang="en-US" b="1" u="sng" dirty="0"/>
              <a:t> </a:t>
            </a:r>
            <a:r>
              <a:rPr lang="en-US" b="1" u="sng" dirty="0" err="1"/>
              <a:t>bereputasi</a:t>
            </a:r>
            <a:r>
              <a:rPr lang="en-US" b="1" u="sng" dirty="0"/>
              <a:t> </a:t>
            </a:r>
            <a:r>
              <a:rPr lang="en-US" b="1" u="sng" dirty="0" err="1"/>
              <a:t>terindeks</a:t>
            </a:r>
            <a:r>
              <a:rPr lang="en-US" b="1" u="sng" dirty="0"/>
              <a:t> global</a:t>
            </a:r>
            <a:endParaRPr lang="en-US" b="1" u="sng" dirty="0" smtClean="0"/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Peringkat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terindeks</a:t>
            </a:r>
            <a:r>
              <a:rPr lang="en-US" dirty="0"/>
              <a:t> Global, </a:t>
            </a:r>
            <a:r>
              <a:rPr lang="en-US" dirty="0" err="1"/>
              <a:t>mis</a:t>
            </a:r>
            <a:r>
              <a:rPr lang="en-US" dirty="0"/>
              <a:t> DOAJ</a:t>
            </a:r>
            <a:endParaRPr lang="en-US" dirty="0" smtClean="0"/>
          </a:p>
          <a:p>
            <a:pPr marL="0" indent="0">
              <a:buNone/>
            </a:pPr>
            <a:endParaRPr lang="en-US" b="1" u="sng" dirty="0" smtClean="0"/>
          </a:p>
          <a:p>
            <a:r>
              <a:rPr lang="en-US" b="1" u="sng" dirty="0" smtClean="0"/>
              <a:t>K66</a:t>
            </a:r>
            <a:r>
              <a:rPr lang="en-US" b="1" u="sng" dirty="0"/>
              <a:t>. </a:t>
            </a:r>
            <a:r>
              <a:rPr lang="en-US" b="1" u="sng" dirty="0" err="1"/>
              <a:t>Lokakarya</a:t>
            </a:r>
            <a:r>
              <a:rPr lang="en-US" b="1" u="sng" dirty="0"/>
              <a:t> </a:t>
            </a:r>
            <a:r>
              <a:rPr lang="en-US" b="1" u="sng" dirty="0" err="1"/>
              <a:t>dan</a:t>
            </a:r>
            <a:r>
              <a:rPr lang="en-US" b="1" u="sng" dirty="0"/>
              <a:t> </a:t>
            </a:r>
            <a:r>
              <a:rPr lang="en-US" b="1" u="sng" dirty="0" err="1"/>
              <a:t>evaluasi</a:t>
            </a:r>
            <a:r>
              <a:rPr lang="en-US" b="1" u="sng" dirty="0"/>
              <a:t> </a:t>
            </a:r>
            <a:r>
              <a:rPr lang="en-US" b="1" u="sng" dirty="0" err="1"/>
              <a:t>naskah</a:t>
            </a:r>
            <a:r>
              <a:rPr lang="en-US" b="1" u="sng" dirty="0"/>
              <a:t> </a:t>
            </a:r>
            <a:r>
              <a:rPr lang="en-US" b="1" u="sng" dirty="0" err="1"/>
              <a:t>ilmiah</a:t>
            </a:r>
            <a:r>
              <a:rPr lang="en-US" b="1" u="sng" dirty="0"/>
              <a:t> </a:t>
            </a:r>
            <a:r>
              <a:rPr lang="en-US" b="1" u="sng" dirty="0" err="1"/>
              <a:t>untuk</a:t>
            </a:r>
            <a:r>
              <a:rPr lang="en-US" b="1" u="sng" dirty="0"/>
              <a:t> </a:t>
            </a:r>
            <a:r>
              <a:rPr lang="en-US" b="1" u="sng" dirty="0" err="1"/>
              <a:t>jurnal</a:t>
            </a:r>
            <a:r>
              <a:rPr lang="en-US" b="1" u="sng" dirty="0"/>
              <a:t> </a:t>
            </a:r>
            <a:r>
              <a:rPr lang="en-US" b="1" u="sng" dirty="0" err="1"/>
              <a:t>bereputasi</a:t>
            </a:r>
            <a:r>
              <a:rPr lang="en-US" b="1" u="sng" dirty="0"/>
              <a:t> </a:t>
            </a:r>
            <a:r>
              <a:rPr lang="en-US" b="1" u="sng" dirty="0" err="1"/>
              <a:t>terindeks</a:t>
            </a:r>
            <a:r>
              <a:rPr lang="en-US" b="1" u="sng" dirty="0"/>
              <a:t> </a:t>
            </a:r>
            <a:r>
              <a:rPr lang="en-US" b="1" u="sng" dirty="0" smtClean="0"/>
              <a:t>global</a:t>
            </a:r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Lokakarya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Bereputasi</a:t>
            </a:r>
            <a:r>
              <a:rPr lang="en-US" dirty="0"/>
              <a:t> </a:t>
            </a:r>
            <a:r>
              <a:rPr lang="en-US" dirty="0" err="1"/>
              <a:t>terindeks</a:t>
            </a:r>
            <a:r>
              <a:rPr lang="en-US" dirty="0"/>
              <a:t> </a:t>
            </a:r>
            <a:r>
              <a:rPr lang="en-US" dirty="0" smtClean="0"/>
              <a:t>Global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41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=""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0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430380" y="431800"/>
            <a:ext cx="10515600" cy="59563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P11</a:t>
            </a:r>
            <a:r>
              <a:rPr lang="en-US" b="1" u="sng" dirty="0"/>
              <a:t>. </a:t>
            </a:r>
            <a:r>
              <a:rPr lang="en-US" b="1" u="sng" dirty="0" err="1"/>
              <a:t>Penguatan</a:t>
            </a:r>
            <a:r>
              <a:rPr lang="en-US" b="1" u="sng" dirty="0"/>
              <a:t> </a:t>
            </a:r>
            <a:r>
              <a:rPr lang="en-US" b="1" u="sng" dirty="0" err="1"/>
              <a:t>kapasitas</a:t>
            </a:r>
            <a:r>
              <a:rPr lang="en-US" b="1" u="sng" dirty="0"/>
              <a:t> </a:t>
            </a:r>
            <a:r>
              <a:rPr lang="en-US" b="1" u="sng" dirty="0" err="1"/>
              <a:t>infrastruktur</a:t>
            </a:r>
            <a:r>
              <a:rPr lang="en-US" b="1" u="sng" dirty="0"/>
              <a:t> </a:t>
            </a:r>
            <a:r>
              <a:rPr lang="en-US" b="1" u="sng" dirty="0" err="1"/>
              <a:t>pendidikan</a:t>
            </a:r>
            <a:r>
              <a:rPr lang="en-US" b="1" u="sng" dirty="0"/>
              <a:t> </a:t>
            </a:r>
            <a:r>
              <a:rPr lang="en-US" b="1" u="sng" dirty="0" err="1"/>
              <a:t>dan</a:t>
            </a:r>
            <a:r>
              <a:rPr lang="en-US" b="1" u="sng" dirty="0"/>
              <a:t> </a:t>
            </a:r>
            <a:r>
              <a:rPr lang="en-US" b="1" u="sng" dirty="0" err="1" smtClean="0"/>
              <a:t>penelitian</a:t>
            </a:r>
            <a:endParaRPr lang="en-US" b="1" u="sng" dirty="0" smtClean="0"/>
          </a:p>
          <a:p>
            <a:pPr marL="0" indent="0">
              <a:buNone/>
            </a:pPr>
            <a:endParaRPr lang="en-US" b="1" u="sng" dirty="0" smtClean="0"/>
          </a:p>
          <a:p>
            <a:r>
              <a:rPr lang="en-US" b="1" u="sng" dirty="0" smtClean="0"/>
              <a:t>K67. </a:t>
            </a:r>
            <a:r>
              <a:rPr lang="fi-FI" b="1" u="sng" dirty="0"/>
              <a:t>Sosialisasi penyusunan, seleksi dan penilaian proposal </a:t>
            </a:r>
            <a:r>
              <a:rPr lang="fi-FI" b="1" u="sng" dirty="0" smtClean="0"/>
              <a:t>penelitian</a:t>
            </a:r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Proposal </a:t>
            </a:r>
            <a:r>
              <a:rPr lang="en-US" dirty="0" err="1" smtClean="0"/>
              <a:t>Penelitian</a:t>
            </a:r>
            <a:endParaRPr lang="en-US" dirty="0" smtClean="0"/>
          </a:p>
          <a:p>
            <a:pPr lvl="1"/>
            <a:endParaRPr lang="en-US" b="1" u="sng" dirty="0" smtClean="0"/>
          </a:p>
          <a:p>
            <a:r>
              <a:rPr lang="en-US" b="1" u="sng" dirty="0" smtClean="0"/>
              <a:t>K68</a:t>
            </a:r>
            <a:r>
              <a:rPr lang="en-US" b="1" u="sng" dirty="0"/>
              <a:t>. </a:t>
            </a:r>
            <a:r>
              <a:rPr lang="en-US" b="1" u="sng" dirty="0" err="1"/>
              <a:t>Pembiayaan</a:t>
            </a:r>
            <a:r>
              <a:rPr lang="en-US" b="1" u="sng" dirty="0"/>
              <a:t> </a:t>
            </a:r>
            <a:r>
              <a:rPr lang="en-US" b="1" u="sng" dirty="0" err="1"/>
              <a:t>penelitian</a:t>
            </a:r>
            <a:r>
              <a:rPr lang="en-US" b="1" u="sng" dirty="0"/>
              <a:t> </a:t>
            </a:r>
            <a:r>
              <a:rPr lang="en-US" b="1" u="sng" dirty="0" err="1"/>
              <a:t>dan</a:t>
            </a:r>
            <a:r>
              <a:rPr lang="en-US" b="1" u="sng" dirty="0"/>
              <a:t> </a:t>
            </a:r>
            <a:r>
              <a:rPr lang="en-US" b="1" u="sng" dirty="0" err="1"/>
              <a:t>implementasi</a:t>
            </a:r>
            <a:r>
              <a:rPr lang="en-US" b="1" u="sng" dirty="0"/>
              <a:t> </a:t>
            </a:r>
            <a:r>
              <a:rPr lang="en-US" b="1" u="sng" dirty="0" err="1"/>
              <a:t>riset</a:t>
            </a:r>
            <a:r>
              <a:rPr lang="en-US" b="1" u="sng" dirty="0"/>
              <a:t> </a:t>
            </a:r>
            <a:r>
              <a:rPr lang="en-US" b="1" u="sng" dirty="0" err="1"/>
              <a:t>dasar</a:t>
            </a:r>
            <a:r>
              <a:rPr lang="en-US" b="1" u="sng" dirty="0"/>
              <a:t>, subject matter </a:t>
            </a:r>
            <a:r>
              <a:rPr lang="en-US" b="1" u="sng" dirty="0" err="1"/>
              <a:t>dan</a:t>
            </a:r>
            <a:r>
              <a:rPr lang="en-US" b="1" u="sng" dirty="0"/>
              <a:t> </a:t>
            </a:r>
            <a:r>
              <a:rPr lang="en-US" b="1" u="sng" dirty="0" err="1" smtClean="0"/>
              <a:t>terapan</a:t>
            </a:r>
            <a:endParaRPr lang="en-US" b="1" u="sng" dirty="0" smtClean="0"/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Pembiayan</a:t>
            </a:r>
            <a:r>
              <a:rPr lang="en-US" dirty="0"/>
              <a:t> </a:t>
            </a:r>
            <a:r>
              <a:rPr lang="en-US" dirty="0" err="1"/>
              <a:t>Hibah</a:t>
            </a:r>
            <a:r>
              <a:rPr lang="en-US" dirty="0"/>
              <a:t> </a:t>
            </a:r>
            <a:r>
              <a:rPr lang="en-US" dirty="0" err="1" smtClean="0"/>
              <a:t>Penelitian</a:t>
            </a:r>
            <a:endParaRPr lang="en-US" dirty="0" smtClean="0"/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Hibah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Output HKI, </a:t>
            </a:r>
            <a:r>
              <a:rPr lang="en-US" dirty="0" err="1"/>
              <a:t>Prototipe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 smtClean="0"/>
              <a:t>Inovasi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u="sng" dirty="0" smtClean="0"/>
              <a:t>K70. </a:t>
            </a:r>
            <a:r>
              <a:rPr lang="en-US" b="1" u="sng" dirty="0" err="1"/>
              <a:t>Pembiayaan</a:t>
            </a:r>
            <a:r>
              <a:rPr lang="en-US" b="1" u="sng" dirty="0"/>
              <a:t> </a:t>
            </a:r>
            <a:r>
              <a:rPr lang="en-US" b="1" u="sng" dirty="0" err="1"/>
              <a:t>penelitian</a:t>
            </a:r>
            <a:r>
              <a:rPr lang="en-US" b="1" u="sng" dirty="0"/>
              <a:t> </a:t>
            </a:r>
            <a:r>
              <a:rPr lang="en-US" b="1" u="sng" dirty="0" err="1"/>
              <a:t>dan</a:t>
            </a:r>
            <a:r>
              <a:rPr lang="en-US" b="1" u="sng" dirty="0"/>
              <a:t> </a:t>
            </a:r>
            <a:r>
              <a:rPr lang="en-US" b="1" u="sng" dirty="0" err="1"/>
              <a:t>implementasi</a:t>
            </a:r>
            <a:r>
              <a:rPr lang="en-US" b="1" u="sng" dirty="0"/>
              <a:t> </a:t>
            </a:r>
            <a:r>
              <a:rPr lang="en-US" b="1" u="sng" dirty="0" err="1"/>
              <a:t>riset</a:t>
            </a:r>
            <a:r>
              <a:rPr lang="en-US" b="1" u="sng" dirty="0"/>
              <a:t> </a:t>
            </a:r>
            <a:r>
              <a:rPr lang="en-US" b="1" u="sng" dirty="0" err="1"/>
              <a:t>dasar</a:t>
            </a:r>
            <a:r>
              <a:rPr lang="en-US" b="1" u="sng" dirty="0"/>
              <a:t>, subject matter </a:t>
            </a:r>
            <a:r>
              <a:rPr lang="en-US" b="1" u="sng" dirty="0" err="1"/>
              <a:t>dan</a:t>
            </a:r>
            <a:r>
              <a:rPr lang="en-US" b="1" u="sng" dirty="0"/>
              <a:t> </a:t>
            </a:r>
            <a:r>
              <a:rPr lang="en-US" b="1" u="sng" dirty="0" err="1" smtClean="0"/>
              <a:t>terapan</a:t>
            </a:r>
            <a:endParaRPr lang="en-US" b="1" u="sng" dirty="0" smtClean="0"/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Pelaksanaan</a:t>
            </a:r>
            <a:r>
              <a:rPr lang="en-US" dirty="0"/>
              <a:t> Monitoring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FKG </a:t>
            </a:r>
            <a:r>
              <a:rPr lang="en-US" dirty="0" err="1"/>
              <a:t>Unand</a:t>
            </a:r>
            <a:endParaRPr lang="en-US" dirty="0"/>
          </a:p>
          <a:p>
            <a:pPr marL="457213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42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=""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0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430380" y="431800"/>
            <a:ext cx="10515600" cy="5956300"/>
          </a:xfrm>
          <a:prstGeom prst="rect">
            <a:avLst/>
          </a:prstGeo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P12</a:t>
            </a:r>
            <a:r>
              <a:rPr lang="en-US" b="1" u="sng" dirty="0"/>
              <a:t>. </a:t>
            </a:r>
            <a:r>
              <a:rPr lang="en-US" b="1" u="sng" dirty="0" err="1"/>
              <a:t>Peningkatan</a:t>
            </a:r>
            <a:r>
              <a:rPr lang="en-US" b="1" u="sng" dirty="0"/>
              <a:t> </a:t>
            </a:r>
            <a:r>
              <a:rPr lang="en-US" b="1" u="sng" dirty="0" err="1"/>
              <a:t>pengabdian</a:t>
            </a:r>
            <a:r>
              <a:rPr lang="en-US" b="1" u="sng" dirty="0"/>
              <a:t> </a:t>
            </a:r>
            <a:r>
              <a:rPr lang="en-US" b="1" u="sng" dirty="0" err="1"/>
              <a:t>pada</a:t>
            </a:r>
            <a:r>
              <a:rPr lang="en-US" b="1" u="sng" dirty="0"/>
              <a:t> </a:t>
            </a:r>
            <a:r>
              <a:rPr lang="en-US" b="1" u="sng" dirty="0" err="1"/>
              <a:t>masyarakat</a:t>
            </a:r>
            <a:r>
              <a:rPr lang="en-US" b="1" u="sng" dirty="0"/>
              <a:t> </a:t>
            </a:r>
            <a:r>
              <a:rPr lang="en-US" b="1" u="sng" dirty="0" err="1"/>
              <a:t>dan</a:t>
            </a:r>
            <a:r>
              <a:rPr lang="en-US" b="1" u="sng" dirty="0"/>
              <a:t> </a:t>
            </a:r>
            <a:r>
              <a:rPr lang="en-US" b="1" u="sng" dirty="0" err="1"/>
              <a:t>diseminasi</a:t>
            </a:r>
            <a:r>
              <a:rPr lang="en-US" b="1" u="sng" dirty="0"/>
              <a:t> </a:t>
            </a:r>
            <a:r>
              <a:rPr lang="en-US" b="1" u="sng" dirty="0" err="1"/>
              <a:t>hasil</a:t>
            </a:r>
            <a:r>
              <a:rPr lang="en-US" b="1" u="sng" dirty="0"/>
              <a:t> </a:t>
            </a:r>
            <a:r>
              <a:rPr lang="en-US" b="1" u="sng" dirty="0" err="1" smtClean="0"/>
              <a:t>penelitian</a:t>
            </a:r>
            <a:endParaRPr lang="en-US" b="1" u="sng" dirty="0" smtClean="0"/>
          </a:p>
          <a:p>
            <a:pPr marL="0" indent="0">
              <a:buNone/>
            </a:pPr>
            <a:endParaRPr lang="en-US" b="1" u="sng" dirty="0"/>
          </a:p>
          <a:p>
            <a:r>
              <a:rPr lang="en-US" b="1" u="sng" dirty="0" smtClean="0"/>
              <a:t>K71. </a:t>
            </a:r>
            <a:r>
              <a:rPr lang="fi-FI" b="1" u="sng" dirty="0"/>
              <a:t>Sosialisasi penyusunan proposal, seleksi dan penilaian proposal pengabdian pada masyarakat (PPM)</a:t>
            </a:r>
            <a:endParaRPr lang="fi-FI" b="1" u="sng" dirty="0" smtClean="0"/>
          </a:p>
          <a:p>
            <a:pPr marL="914413" lvl="1" indent="-457200">
              <a:buFont typeface="+mj-lt"/>
              <a:buAutoNum type="alphaUcPeriod"/>
            </a:pPr>
            <a:r>
              <a:rPr lang="fi-FI" dirty="0"/>
              <a:t>Seleksi Penilaian Proposal Pengabdian </a:t>
            </a:r>
            <a:r>
              <a:rPr lang="fi-FI" dirty="0" smtClean="0"/>
              <a:t>Masyarakat</a:t>
            </a:r>
          </a:p>
          <a:p>
            <a:pPr lvl="1"/>
            <a:endParaRPr lang="en-US" b="1" u="sng" dirty="0" smtClean="0"/>
          </a:p>
          <a:p>
            <a:r>
              <a:rPr lang="en-US" b="1" u="sng" dirty="0" smtClean="0"/>
              <a:t>K72</a:t>
            </a:r>
            <a:r>
              <a:rPr lang="en-US" b="1" u="sng" dirty="0"/>
              <a:t>. </a:t>
            </a:r>
            <a:r>
              <a:rPr lang="en-US" b="1" u="sng" dirty="0" err="1"/>
              <a:t>Pelaksanaan</a:t>
            </a:r>
            <a:r>
              <a:rPr lang="en-US" b="1" u="sng" dirty="0"/>
              <a:t>/</a:t>
            </a:r>
            <a:r>
              <a:rPr lang="en-US" b="1" u="sng" dirty="0" err="1"/>
              <a:t>pembiayaan</a:t>
            </a:r>
            <a:r>
              <a:rPr lang="en-US" b="1" u="sng" dirty="0"/>
              <a:t> </a:t>
            </a:r>
            <a:r>
              <a:rPr lang="en-US" b="1" u="sng" dirty="0" smtClean="0"/>
              <a:t>PPM</a:t>
            </a:r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Pembiayaan</a:t>
            </a:r>
            <a:r>
              <a:rPr lang="en-US" dirty="0"/>
              <a:t> </a:t>
            </a:r>
            <a:r>
              <a:rPr lang="en-US" dirty="0" err="1"/>
              <a:t>Pengabdian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 smtClean="0"/>
              <a:t>Tematik</a:t>
            </a:r>
            <a:endParaRPr lang="en-US" dirty="0" smtClean="0"/>
          </a:p>
          <a:p>
            <a:pPr marL="914413" lvl="1" indent="-457200">
              <a:buFont typeface="+mj-lt"/>
              <a:buAutoNum type="alphaUcPeriod"/>
            </a:pPr>
            <a:r>
              <a:rPr lang="en-US" dirty="0" err="1"/>
              <a:t>Pembiayaan</a:t>
            </a:r>
            <a:r>
              <a:rPr lang="en-US" dirty="0"/>
              <a:t> </a:t>
            </a:r>
            <a:r>
              <a:rPr lang="en-US" dirty="0" err="1"/>
              <a:t>Pengabdian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Mahasiswa</a:t>
            </a:r>
            <a:endParaRPr lang="en-US" dirty="0" smtClean="0"/>
          </a:p>
          <a:p>
            <a:r>
              <a:rPr lang="en-US" b="1" u="sng" dirty="0" smtClean="0"/>
              <a:t>K76</a:t>
            </a:r>
            <a:r>
              <a:rPr lang="en-US" b="1" u="sng" dirty="0"/>
              <a:t>. Monitoring </a:t>
            </a:r>
            <a:r>
              <a:rPr lang="en-US" b="1" u="sng" dirty="0" err="1"/>
              <a:t>dan</a:t>
            </a:r>
            <a:r>
              <a:rPr lang="en-US" b="1" u="sng" dirty="0"/>
              <a:t> </a:t>
            </a:r>
            <a:r>
              <a:rPr lang="en-US" b="1" u="sng" dirty="0" err="1"/>
              <a:t>evaluasi</a:t>
            </a:r>
            <a:r>
              <a:rPr lang="en-US" b="1" u="sng" dirty="0"/>
              <a:t> </a:t>
            </a:r>
            <a:r>
              <a:rPr lang="en-US" b="1" u="sng" dirty="0" err="1"/>
              <a:t>kegiatan</a:t>
            </a:r>
            <a:r>
              <a:rPr lang="en-US" b="1" u="sng" dirty="0"/>
              <a:t> </a:t>
            </a:r>
            <a:r>
              <a:rPr lang="en-US" b="1" u="sng" dirty="0" smtClean="0"/>
              <a:t>PPM</a:t>
            </a:r>
          </a:p>
          <a:p>
            <a:pPr marL="914413" lvl="1" indent="-457200">
              <a:buFont typeface="+mj-lt"/>
              <a:buAutoNum type="alphaUcPeriod"/>
            </a:pPr>
            <a:r>
              <a:rPr lang="fi-FI" dirty="0"/>
              <a:t>Pelaksanaan Monitoring dan Evaluasi Kegiatan PPM FKG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11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=""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0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430380" y="431800"/>
            <a:ext cx="10515600" cy="59563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Meningkatnya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kualitas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kelembagaan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sistem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terintegrasi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data </a:t>
            </a:r>
            <a:r>
              <a:rPr lang="en-US" dirty="0" err="1" smtClean="0">
                <a:solidFill>
                  <a:srgbClr val="FF0000"/>
                </a:solidFill>
              </a:rPr>
              <a:t>berbasis</a:t>
            </a:r>
            <a:r>
              <a:rPr lang="en-US" dirty="0" smtClean="0">
                <a:solidFill>
                  <a:srgbClr val="FF0000"/>
                </a:solidFill>
              </a:rPr>
              <a:t> ICT</a:t>
            </a:r>
          </a:p>
          <a:p>
            <a:pPr marL="0" indent="0">
              <a:buNone/>
            </a:pPr>
            <a:r>
              <a:rPr lang="en-US" dirty="0" smtClean="0"/>
              <a:t>P.17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kelola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ICT </a:t>
            </a:r>
          </a:p>
          <a:p>
            <a:pPr marL="444500" indent="-228600"/>
            <a:r>
              <a:rPr lang="en-US" u="sng" dirty="0" smtClean="0"/>
              <a:t>K89. </a:t>
            </a:r>
            <a:r>
              <a:rPr lang="nn-NO" u="sng" dirty="0" smtClean="0"/>
              <a:t>Implementasi sistem data terintegrasi berbasis teknologi informasi dan </a:t>
            </a:r>
            <a:r>
              <a:rPr lang="nn-NO" i="1" u="sng" dirty="0" smtClean="0"/>
              <a:t>resource sharing</a:t>
            </a:r>
            <a:r>
              <a:rPr lang="nn-NO" u="sng" dirty="0" smtClean="0"/>
              <a:t> </a:t>
            </a:r>
          </a:p>
          <a:p>
            <a:pPr marL="958850" indent="-514350">
              <a:buFont typeface="+mj-lt"/>
              <a:buAutoNum type="alphaUcPeriod"/>
            </a:pPr>
            <a:r>
              <a:rPr lang="nn-NO" dirty="0" smtClean="0"/>
              <a:t>Sistem Layanan Akademik Program Studi Terintegrasi (KP, TA, Seminar Proposal, Seminar Hasil, Tugas Akhir, BSS dan Wisuda, Alumni)</a:t>
            </a:r>
          </a:p>
          <a:p>
            <a:pPr marL="958850" indent="-514350">
              <a:buFont typeface="+mj-lt"/>
              <a:buAutoNum type="alphaUcPeriod"/>
            </a:pPr>
            <a:r>
              <a:rPr lang="nn-NO" dirty="0" smtClean="0"/>
              <a:t>Sistem Informasi untuk Audit Mutu Internal Prodi, Laboratorium, BAPEM</a:t>
            </a:r>
          </a:p>
          <a:p>
            <a:pPr marL="958850" indent="-514350">
              <a:buFont typeface="+mj-lt"/>
              <a:buAutoNum type="alphaUcPeriod"/>
            </a:pPr>
            <a:r>
              <a:rPr lang="nn-NO" dirty="0" smtClean="0"/>
              <a:t>Sistem Layanan Asesmen Kurikulum Berbasis Outcomes</a:t>
            </a:r>
          </a:p>
          <a:p>
            <a:pPr marL="958850" indent="-514350">
              <a:buFont typeface="+mj-lt"/>
              <a:buAutoNum type="alphaUcPeriod"/>
            </a:pPr>
            <a:r>
              <a:rPr lang="nn-NO" dirty="0" smtClean="0"/>
              <a:t>Aplikasi Input Dini Sistem Kepangkatan Dosen dan Tenaga Kependidikan</a:t>
            </a:r>
          </a:p>
          <a:p>
            <a:pPr marL="958850" indent="-514350">
              <a:buFont typeface="+mj-lt"/>
              <a:buAutoNum type="alphaUcPeriod"/>
            </a:pPr>
            <a:r>
              <a:rPr lang="nn-NO" dirty="0" smtClean="0"/>
              <a:t>Sistem Informasi Proses Pencairan Dana Kegiatan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11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=""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0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430380" y="1028700"/>
            <a:ext cx="10515600" cy="5359400"/>
          </a:xfrm>
          <a:prstGeom prst="rect">
            <a:avLst/>
          </a:prstGeo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228600"/>
            <a:r>
              <a:rPr lang="nn-NO" u="sng" dirty="0" smtClean="0"/>
              <a:t>K90. </a:t>
            </a:r>
            <a:r>
              <a:rPr lang="it-IT" u="sng" dirty="0" smtClean="0"/>
              <a:t>Pelaksanaan Audit dan Evaluasi Prodi serta monitoring pasca audit</a:t>
            </a:r>
          </a:p>
          <a:p>
            <a:pPr marL="958850" indent="-514350">
              <a:buFont typeface="+mj-lt"/>
              <a:buAutoNum type="alphaUcPeriod"/>
            </a:pPr>
            <a:r>
              <a:rPr lang="it-IT" dirty="0" smtClean="0"/>
              <a:t>Kegiatan Monitoring dan Evaluasi Kegiatan FKG Triwulan (Maret, Juni, September, Desember); Hasil Audit AMI dan SPI Internal </a:t>
            </a:r>
          </a:p>
          <a:p>
            <a:pPr marL="444500" indent="-228600"/>
            <a:r>
              <a:rPr lang="it-IT" u="sng" dirty="0" smtClean="0"/>
              <a:t>K93. </a:t>
            </a:r>
            <a:r>
              <a:rPr lang="es-ES" u="sng" dirty="0" err="1" smtClean="0"/>
              <a:t>Penyusunan</a:t>
            </a:r>
            <a:r>
              <a:rPr lang="es-ES" u="sng" dirty="0" smtClean="0"/>
              <a:t> dan </a:t>
            </a:r>
            <a:r>
              <a:rPr lang="es-ES" u="sng" dirty="0" err="1" smtClean="0"/>
              <a:t>implementasi</a:t>
            </a:r>
            <a:r>
              <a:rPr lang="es-ES" u="sng" dirty="0" smtClean="0"/>
              <a:t> </a:t>
            </a:r>
            <a:r>
              <a:rPr lang="es-ES" u="sng" dirty="0" err="1" smtClean="0"/>
              <a:t>renstra</a:t>
            </a:r>
            <a:r>
              <a:rPr lang="es-ES" u="sng" dirty="0" smtClean="0"/>
              <a:t> </a:t>
            </a:r>
            <a:r>
              <a:rPr lang="es-ES" u="sng" dirty="0" err="1" smtClean="0"/>
              <a:t>fakultas</a:t>
            </a:r>
            <a:r>
              <a:rPr lang="es-ES" u="sng" dirty="0" smtClean="0"/>
              <a:t>/ </a:t>
            </a:r>
            <a:r>
              <a:rPr lang="es-ES" u="sng" dirty="0" err="1" smtClean="0"/>
              <a:t>jurusan</a:t>
            </a:r>
            <a:r>
              <a:rPr lang="es-ES" u="sng" dirty="0" smtClean="0"/>
              <a:t>/</a:t>
            </a:r>
            <a:r>
              <a:rPr lang="es-ES" u="sng" dirty="0" err="1" smtClean="0"/>
              <a:t>prodi</a:t>
            </a:r>
            <a:r>
              <a:rPr lang="es-ES" u="sng" dirty="0" smtClean="0"/>
              <a:t> </a:t>
            </a:r>
          </a:p>
          <a:p>
            <a:pPr marL="958850" indent="-514350">
              <a:buFont typeface="+mj-lt"/>
              <a:buAutoNum type="alphaUcPeriod"/>
            </a:pP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Renstra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r>
              <a:rPr lang="en-US" dirty="0" smtClean="0"/>
              <a:t>/ </a:t>
            </a:r>
            <a:r>
              <a:rPr lang="en-US" dirty="0" err="1" smtClean="0"/>
              <a:t>Prodi</a:t>
            </a:r>
            <a:endParaRPr lang="en-US" dirty="0" smtClean="0"/>
          </a:p>
          <a:p>
            <a:pPr marL="958850" indent="-514350">
              <a:buFont typeface="+mj-lt"/>
              <a:buAutoNum type="alphaUcPeriod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Pencapaian</a:t>
            </a:r>
            <a:r>
              <a:rPr lang="en-US" dirty="0" smtClean="0"/>
              <a:t> </a:t>
            </a:r>
            <a:r>
              <a:rPr lang="en-US" dirty="0" err="1" smtClean="0"/>
              <a:t>Renstra</a:t>
            </a:r>
            <a:r>
              <a:rPr lang="en-US" dirty="0" smtClean="0"/>
              <a:t> </a:t>
            </a:r>
            <a:r>
              <a:rPr lang="en-US" dirty="0" err="1" smtClean="0"/>
              <a:t>Terintegrasi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11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=""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0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430380" y="939800"/>
            <a:ext cx="10515600" cy="5448300"/>
          </a:xfrm>
          <a:prstGeom prst="rect">
            <a:avLst/>
          </a:prstGeo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</a:rPr>
              <a:t>SS5. </a:t>
            </a:r>
            <a:r>
              <a:rPr lang="en-US" dirty="0" err="1" smtClean="0">
                <a:solidFill>
                  <a:srgbClr val="FF0000"/>
                </a:solidFill>
              </a:rPr>
              <a:t>Meningkatnya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relevansi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kualitas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kuantitas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sumberdaya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manusia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n-US" b="1" dirty="0" err="1" smtClean="0"/>
              <a:t>Peningkatan</a:t>
            </a:r>
            <a:r>
              <a:rPr lang="en-US" b="1" dirty="0" smtClean="0"/>
              <a:t> </a:t>
            </a:r>
            <a:r>
              <a:rPr lang="en-US" b="1" dirty="0" err="1" smtClean="0"/>
              <a:t>kompetensi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kualitas</a:t>
            </a:r>
            <a:r>
              <a:rPr lang="en-US" b="1" dirty="0" smtClean="0"/>
              <a:t> </a:t>
            </a:r>
            <a:r>
              <a:rPr lang="en-US" b="1" dirty="0" err="1" smtClean="0"/>
              <a:t>tenaga</a:t>
            </a:r>
            <a:r>
              <a:rPr lang="en-US" b="1" dirty="0" smtClean="0"/>
              <a:t> </a:t>
            </a:r>
            <a:r>
              <a:rPr lang="en-US" b="1" dirty="0" err="1" smtClean="0"/>
              <a:t>pendidik</a:t>
            </a:r>
            <a:r>
              <a:rPr lang="en-US" b="1" dirty="0" smtClean="0"/>
              <a:t> </a:t>
            </a:r>
          </a:p>
          <a:p>
            <a:pPr marL="177800" indent="-177800" algn="just"/>
            <a:r>
              <a:rPr lang="en-US" u="sng" dirty="0" smtClean="0"/>
              <a:t>K97. </a:t>
            </a:r>
            <a:r>
              <a:rPr lang="en-US" u="sng" dirty="0" err="1" smtClean="0"/>
              <a:t>Pelatihan</a:t>
            </a:r>
            <a:r>
              <a:rPr lang="en-US" u="sng" dirty="0" smtClean="0"/>
              <a:t> </a:t>
            </a:r>
            <a:r>
              <a:rPr lang="en-US" u="sng" dirty="0" err="1" smtClean="0"/>
              <a:t>kompetensi</a:t>
            </a:r>
            <a:r>
              <a:rPr lang="en-US" u="sng" dirty="0" smtClean="0"/>
              <a:t> </a:t>
            </a:r>
            <a:r>
              <a:rPr lang="en-US" u="sng" dirty="0" err="1" smtClean="0"/>
              <a:t>teknis</a:t>
            </a:r>
            <a:r>
              <a:rPr lang="en-US" u="sng" dirty="0" smtClean="0"/>
              <a:t>/</a:t>
            </a:r>
            <a:r>
              <a:rPr lang="en-US" u="sng" dirty="0" err="1" smtClean="0"/>
              <a:t>fungsional</a:t>
            </a:r>
            <a:r>
              <a:rPr lang="en-US" u="sng" dirty="0" smtClean="0"/>
              <a:t> </a:t>
            </a:r>
            <a:r>
              <a:rPr lang="en-US" u="sng" dirty="0" err="1" smtClean="0"/>
              <a:t>bagi</a:t>
            </a:r>
            <a:r>
              <a:rPr lang="en-US" u="sng" dirty="0" smtClean="0"/>
              <a:t> </a:t>
            </a:r>
            <a:r>
              <a:rPr lang="en-US" u="sng" dirty="0" err="1" smtClean="0"/>
              <a:t>dosen</a:t>
            </a:r>
            <a:endParaRPr lang="en-US" u="sng" dirty="0" smtClean="0"/>
          </a:p>
          <a:p>
            <a:pPr marL="692150" indent="-514350" algn="just">
              <a:buFont typeface="+mj-lt"/>
              <a:buAutoNum type="alphaUcPeriod"/>
            </a:pPr>
            <a:r>
              <a:rPr lang="en-US" dirty="0" err="1" smtClean="0"/>
              <a:t>Pelatihan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/</a:t>
            </a:r>
            <a:r>
              <a:rPr lang="en-US" dirty="0" err="1" smtClean="0"/>
              <a:t>Fungsional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</a:p>
          <a:p>
            <a:pPr marL="444500" indent="-266700" algn="just">
              <a:buNone/>
            </a:pPr>
            <a:endParaRPr lang="en-US" dirty="0" smtClean="0"/>
          </a:p>
          <a:p>
            <a:pPr marL="177800" indent="-177800" algn="just"/>
            <a:r>
              <a:rPr lang="en-US" u="sng" dirty="0" smtClean="0"/>
              <a:t>K98. </a:t>
            </a:r>
            <a:r>
              <a:rPr lang="nl-NL" u="sng" dirty="0" smtClean="0"/>
              <a:t>Seleksi dan pemberian penghargaan dosen berprestasi </a:t>
            </a:r>
          </a:p>
          <a:p>
            <a:pPr marL="692150" indent="-514350" algn="just">
              <a:buFont typeface="+mj-lt"/>
              <a:buAutoNum type="alphaUcPeriod"/>
            </a:pPr>
            <a:r>
              <a:rPr lang="en-US" dirty="0" err="1" smtClean="0"/>
              <a:t>Penghargaan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Berprestasi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Pengajaran</a:t>
            </a:r>
            <a:r>
              <a:rPr lang="en-US" dirty="0" smtClean="0"/>
              <a:t>,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Pengabdian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endParaRPr lang="nl-NL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11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=""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0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430380" y="939800"/>
            <a:ext cx="10515600" cy="5448300"/>
          </a:xfrm>
          <a:prstGeom prst="rect">
            <a:avLst/>
          </a:prstGeo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just"/>
            <a:r>
              <a:rPr lang="nl-NL" u="sng" dirty="0" smtClean="0"/>
              <a:t>K99. </a:t>
            </a:r>
            <a:r>
              <a:rPr lang="fi-FI" u="sng" dirty="0" smtClean="0"/>
              <a:t>Pelaksanaan reviu/evaluasi kinerja akademik dan kompetensi dosen</a:t>
            </a:r>
          </a:p>
          <a:p>
            <a:pPr marL="692150" indent="-514350" algn="just">
              <a:buFont typeface="+mj-lt"/>
              <a:buAutoNum type="alphaUcPeriod"/>
            </a:pPr>
            <a:r>
              <a:rPr lang="en-US" dirty="0" err="1" smtClean="0"/>
              <a:t>Penambahan</a:t>
            </a:r>
            <a:r>
              <a:rPr lang="en-US" dirty="0" smtClean="0"/>
              <a:t> SDM </a:t>
            </a:r>
            <a:r>
              <a:rPr lang="en-US" dirty="0" err="1" smtClean="0"/>
              <a:t>pendidik</a:t>
            </a:r>
            <a:r>
              <a:rPr lang="en-US" dirty="0" smtClean="0"/>
              <a:t> </a:t>
            </a:r>
          </a:p>
          <a:p>
            <a:pPr marL="444500" indent="-266700" algn="just">
              <a:buNone/>
            </a:pPr>
            <a:endParaRPr lang="fi-FI" dirty="0" smtClean="0"/>
          </a:p>
          <a:p>
            <a:pPr marL="177800" indent="-177800" algn="just"/>
            <a:r>
              <a:rPr lang="fi-FI" u="sng" dirty="0" smtClean="0"/>
              <a:t>K100. </a:t>
            </a:r>
            <a:r>
              <a:rPr lang="en-US" u="sng" dirty="0" err="1" smtClean="0"/>
              <a:t>Pembiayaan</a:t>
            </a:r>
            <a:r>
              <a:rPr lang="en-US" u="sng" dirty="0" smtClean="0"/>
              <a:t> </a:t>
            </a:r>
            <a:r>
              <a:rPr lang="en-US" u="sng" dirty="0" err="1" smtClean="0"/>
              <a:t>dosen</a:t>
            </a:r>
            <a:r>
              <a:rPr lang="en-US" u="sng" dirty="0" smtClean="0"/>
              <a:t> </a:t>
            </a:r>
            <a:r>
              <a:rPr lang="en-US" u="sng" dirty="0" err="1" smtClean="0"/>
              <a:t>mengikuti</a:t>
            </a:r>
            <a:r>
              <a:rPr lang="en-US" u="sng" dirty="0" smtClean="0"/>
              <a:t> </a:t>
            </a:r>
            <a:r>
              <a:rPr lang="en-US" u="sng" dirty="0" err="1" smtClean="0"/>
              <a:t>pelatihan</a:t>
            </a:r>
            <a:r>
              <a:rPr lang="en-US" u="sng" dirty="0" smtClean="0"/>
              <a:t>, </a:t>
            </a:r>
            <a:r>
              <a:rPr lang="en-US" u="sng" dirty="0" err="1" smtClean="0"/>
              <a:t>sertifikasi</a:t>
            </a:r>
            <a:r>
              <a:rPr lang="en-US" u="sng" dirty="0" smtClean="0"/>
              <a:t> </a:t>
            </a:r>
            <a:r>
              <a:rPr lang="en-US" u="sng" dirty="0" err="1" smtClean="0"/>
              <a:t>profesi</a:t>
            </a:r>
            <a:r>
              <a:rPr lang="en-US" u="sng" dirty="0" smtClean="0"/>
              <a:t>, </a:t>
            </a:r>
            <a:r>
              <a:rPr lang="en-US" u="sng" dirty="0" err="1" smtClean="0"/>
              <a:t>magang</a:t>
            </a:r>
            <a:r>
              <a:rPr lang="en-US" u="sng" dirty="0" smtClean="0"/>
              <a:t>, </a:t>
            </a:r>
            <a:r>
              <a:rPr lang="en-US" u="sng" dirty="0" err="1" smtClean="0"/>
              <a:t>dll</a:t>
            </a:r>
            <a:r>
              <a:rPr lang="en-US" u="sng" dirty="0" smtClean="0"/>
              <a:t> </a:t>
            </a:r>
          </a:p>
          <a:p>
            <a:pPr marL="692150" indent="-514350" algn="just">
              <a:buFont typeface="+mj-lt"/>
              <a:buAutoNum type="alphaUcPeriod"/>
            </a:pPr>
            <a:r>
              <a:rPr lang="fi-FI" dirty="0" smtClean="0"/>
              <a:t>Pelatihan Tridharma Dosen (2 Prodi)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11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=""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0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430380" y="939800"/>
            <a:ext cx="10515600" cy="54483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just">
              <a:buNone/>
            </a:pPr>
            <a:r>
              <a:rPr lang="en-US" b="1" dirty="0" err="1" smtClean="0"/>
              <a:t>Peningkatan</a:t>
            </a:r>
            <a:r>
              <a:rPr lang="en-US" b="1" dirty="0" smtClean="0"/>
              <a:t> </a:t>
            </a:r>
            <a:r>
              <a:rPr lang="en-US" b="1" dirty="0" err="1" smtClean="0"/>
              <a:t>kompetensi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kualitas</a:t>
            </a:r>
            <a:r>
              <a:rPr lang="en-US" b="1" dirty="0" smtClean="0"/>
              <a:t> </a:t>
            </a:r>
            <a:r>
              <a:rPr lang="en-US" b="1" dirty="0" err="1" smtClean="0"/>
              <a:t>tenaga</a:t>
            </a:r>
            <a:r>
              <a:rPr lang="en-US" b="1" dirty="0" smtClean="0"/>
              <a:t> </a:t>
            </a:r>
            <a:r>
              <a:rPr lang="en-US" b="1" dirty="0" err="1" smtClean="0"/>
              <a:t>kependidikan</a:t>
            </a:r>
            <a:r>
              <a:rPr lang="en-US" b="1" dirty="0" smtClean="0"/>
              <a:t> </a:t>
            </a:r>
            <a:endParaRPr lang="nl-NL" b="1" u="sng" dirty="0" smtClean="0"/>
          </a:p>
          <a:p>
            <a:pPr marL="177800" indent="-177800"/>
            <a:r>
              <a:rPr lang="nl-NL" u="sng" dirty="0" smtClean="0"/>
              <a:t>K101. </a:t>
            </a:r>
            <a:r>
              <a:rPr lang="en-US" u="sng" dirty="0" err="1" smtClean="0"/>
              <a:t>Pembiayaan</a:t>
            </a:r>
            <a:r>
              <a:rPr lang="en-US" u="sng" dirty="0" smtClean="0"/>
              <a:t> </a:t>
            </a:r>
            <a:r>
              <a:rPr lang="en-US" u="sng" dirty="0" err="1" smtClean="0"/>
              <a:t>tendik</a:t>
            </a:r>
            <a:r>
              <a:rPr lang="en-US" u="sng" dirty="0" smtClean="0"/>
              <a:t> </a:t>
            </a:r>
            <a:r>
              <a:rPr lang="en-US" u="sng" dirty="0" err="1" smtClean="0"/>
              <a:t>mengikuti</a:t>
            </a:r>
            <a:r>
              <a:rPr lang="en-US" u="sng" dirty="0" smtClean="0"/>
              <a:t> </a:t>
            </a:r>
            <a:r>
              <a:rPr lang="en-US" u="sng" dirty="0" err="1" smtClean="0"/>
              <a:t>pelatihan</a:t>
            </a:r>
            <a:r>
              <a:rPr lang="en-US" u="sng" dirty="0" smtClean="0"/>
              <a:t>/</a:t>
            </a:r>
            <a:r>
              <a:rPr lang="en-US" u="sng" dirty="0" err="1" smtClean="0"/>
              <a:t>magang</a:t>
            </a:r>
            <a:r>
              <a:rPr lang="en-US" u="sng" dirty="0" smtClean="0"/>
              <a:t>/</a:t>
            </a:r>
            <a:r>
              <a:rPr lang="en-US" u="sng" dirty="0" err="1" smtClean="0"/>
              <a:t>bekerja</a:t>
            </a:r>
            <a:r>
              <a:rPr lang="en-US" u="sng" dirty="0" smtClean="0"/>
              <a:t> </a:t>
            </a:r>
            <a:r>
              <a:rPr lang="en-US" u="sng" dirty="0" err="1" smtClean="0"/>
              <a:t>di</a:t>
            </a:r>
            <a:r>
              <a:rPr lang="en-US" u="sng" dirty="0" smtClean="0"/>
              <a:t> </a:t>
            </a:r>
            <a:r>
              <a:rPr lang="en-US" u="sng" dirty="0" err="1" smtClean="0"/>
              <a:t>luar</a:t>
            </a:r>
            <a:r>
              <a:rPr lang="en-US" u="sng" dirty="0" smtClean="0"/>
              <a:t> </a:t>
            </a:r>
            <a:r>
              <a:rPr lang="en-US" u="sng" dirty="0" err="1" smtClean="0"/>
              <a:t>negeri</a:t>
            </a:r>
            <a:r>
              <a:rPr lang="en-US" u="sng" dirty="0" smtClean="0"/>
              <a:t> </a:t>
            </a:r>
            <a:r>
              <a:rPr lang="en-US" u="sng" dirty="0" err="1" smtClean="0"/>
              <a:t>dan</a:t>
            </a:r>
            <a:r>
              <a:rPr lang="en-US" u="sng" dirty="0" smtClean="0"/>
              <a:t>/</a:t>
            </a:r>
            <a:r>
              <a:rPr lang="en-US" u="sng" dirty="0" err="1" smtClean="0"/>
              <a:t>atau</a:t>
            </a:r>
            <a:r>
              <a:rPr lang="en-US" u="sng" dirty="0" smtClean="0"/>
              <a:t> </a:t>
            </a:r>
            <a:r>
              <a:rPr lang="en-US" u="sng" dirty="0" err="1" smtClean="0"/>
              <a:t>dalam</a:t>
            </a:r>
            <a:r>
              <a:rPr lang="en-US" u="sng" dirty="0" smtClean="0"/>
              <a:t> </a:t>
            </a:r>
            <a:r>
              <a:rPr lang="en-US" u="sng" dirty="0" err="1" smtClean="0"/>
              <a:t>industri</a:t>
            </a:r>
            <a:r>
              <a:rPr lang="en-US" u="sng" dirty="0" smtClean="0"/>
              <a:t> </a:t>
            </a:r>
            <a:endParaRPr lang="fi-FI" u="sng" dirty="0" smtClean="0"/>
          </a:p>
          <a:p>
            <a:pPr marL="692150" indent="-514350">
              <a:buFont typeface="+mj-lt"/>
              <a:buAutoNum type="alphaUcPeriod"/>
            </a:pPr>
            <a:r>
              <a:rPr lang="en-US" dirty="0" err="1" smtClean="0"/>
              <a:t>Pelatihan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tendik</a:t>
            </a:r>
            <a:r>
              <a:rPr lang="en-US" dirty="0" smtClean="0"/>
              <a:t> </a:t>
            </a:r>
            <a:endParaRPr lang="fi-FI" dirty="0" smtClean="0"/>
          </a:p>
          <a:p>
            <a:pPr marL="444500" indent="-266700">
              <a:buNone/>
            </a:pPr>
            <a:endParaRPr lang="fi-FI" dirty="0" smtClean="0"/>
          </a:p>
          <a:p>
            <a:pPr marL="177800" indent="-177800"/>
            <a:r>
              <a:rPr lang="fi-FI" u="sng" dirty="0" smtClean="0"/>
              <a:t>K102. </a:t>
            </a:r>
            <a:r>
              <a:rPr lang="en-US" dirty="0" err="1" smtClean="0"/>
              <a:t>Pembiayaan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kependidikan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S1/S2/S3 </a:t>
            </a:r>
            <a:endParaRPr lang="en-US" u="sng" dirty="0" smtClean="0"/>
          </a:p>
          <a:p>
            <a:pPr marL="692150" indent="-514350">
              <a:buFont typeface="+mj-lt"/>
              <a:buAutoNum type="alphaUcPeriod"/>
            </a:pP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pembiayaan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kependidikan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S1 </a:t>
            </a:r>
          </a:p>
          <a:p>
            <a:pPr marL="444500" indent="-266700">
              <a:buNone/>
            </a:pPr>
            <a:endParaRPr lang="en-US" dirty="0" smtClean="0"/>
          </a:p>
          <a:p>
            <a:pPr marL="177800" indent="-177800"/>
            <a:r>
              <a:rPr lang="fi-FI" u="sng" dirty="0" smtClean="0"/>
              <a:t>K103.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penghargaan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kependidikan</a:t>
            </a:r>
            <a:r>
              <a:rPr lang="en-US" dirty="0" smtClean="0"/>
              <a:t> </a:t>
            </a:r>
            <a:r>
              <a:rPr lang="en-US" dirty="0" err="1" smtClean="0"/>
              <a:t>berprestasi</a:t>
            </a:r>
            <a:r>
              <a:rPr lang="en-US" dirty="0" smtClean="0"/>
              <a:t> </a:t>
            </a:r>
            <a:endParaRPr lang="en-US" u="sng" dirty="0" smtClean="0"/>
          </a:p>
          <a:p>
            <a:pPr marL="692150" indent="-514350" algn="just">
              <a:buFont typeface="+mj-lt"/>
              <a:buAutoNum type="alphaUcPeriod"/>
            </a:pPr>
            <a:r>
              <a:rPr lang="it-IT" dirty="0" smtClean="0"/>
              <a:t>Penghargaan Tendik Berprestasi (2 Prodi + Fakultas)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11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>
            <a:extLst>
              <a:ext uri="{FF2B5EF4-FFF2-40B4-BE49-F238E27FC236}">
                <a16:creationId xmlns="" xmlns:a16="http://schemas.microsoft.com/office/drawing/2014/main" id="{AA1D1C1A-4426-4C04-8356-90E1F9F61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2980276"/>
            <a:ext cx="8410575" cy="1350150"/>
          </a:xfrm>
          <a:prstGeom prst="rightArrow">
            <a:avLst>
              <a:gd name="adj1" fmla="val 45285"/>
              <a:gd name="adj2" fmla="val 76553"/>
            </a:avLst>
          </a:prstGeom>
          <a:solidFill>
            <a:schemeClr val="bg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="" xmlns:a16="http://schemas.microsoft.com/office/drawing/2014/main" id="{0EC45A9B-DCA6-4F2D-9CBD-1BCF8D9E5336}"/>
              </a:ext>
            </a:extLst>
          </p:cNvPr>
          <p:cNvSpPr/>
          <p:nvPr/>
        </p:nvSpPr>
        <p:spPr>
          <a:xfrm>
            <a:off x="3677834" y="1713028"/>
            <a:ext cx="30658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ounded Rectangle 8">
            <a:extLst>
              <a:ext uri="{FF2B5EF4-FFF2-40B4-BE49-F238E27FC236}">
                <a16:creationId xmlns="" xmlns:a16="http://schemas.microsoft.com/office/drawing/2014/main" id="{1A5C037A-DD2B-45E3-9EC7-4FA8C94C91BE}"/>
              </a:ext>
            </a:extLst>
          </p:cNvPr>
          <p:cNvSpPr/>
          <p:nvPr/>
        </p:nvSpPr>
        <p:spPr>
          <a:xfrm>
            <a:off x="3665135" y="1635689"/>
            <a:ext cx="3065864" cy="77514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Rounded Rectangle 15">
            <a:extLst>
              <a:ext uri="{FF2B5EF4-FFF2-40B4-BE49-F238E27FC236}">
                <a16:creationId xmlns="" xmlns:a16="http://schemas.microsoft.com/office/drawing/2014/main" id="{1E054746-7E08-42F1-AB0D-26E8B5DA92DE}"/>
              </a:ext>
            </a:extLst>
          </p:cNvPr>
          <p:cNvSpPr/>
          <p:nvPr/>
        </p:nvSpPr>
        <p:spPr>
          <a:xfrm>
            <a:off x="4041146" y="2920823"/>
            <a:ext cx="2308854" cy="2346940"/>
          </a:xfrm>
          <a:prstGeom prst="roundRect">
            <a:avLst>
              <a:gd name="adj" fmla="val 17769"/>
            </a:avLst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4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tahun</a:t>
            </a:r>
            <a:r>
              <a:rPr lang="en-US" altLang="ko-KR" b="1" dirty="0" smtClean="0"/>
              <a:t> </a:t>
            </a:r>
            <a:endParaRPr lang="ko-KR" altLang="en-US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69829" y="314109"/>
            <a:ext cx="7779071" cy="1184491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Lama </a:t>
            </a:r>
            <a:r>
              <a:rPr lang="en-US" sz="3600" b="1" dirty="0" err="1" smtClean="0">
                <a:solidFill>
                  <a:srgbClr val="0070C0"/>
                </a:solidFill>
              </a:rPr>
              <a:t>Masa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Studi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di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Fakultas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Kedokteran</a:t>
            </a:r>
            <a:r>
              <a:rPr lang="en-US" sz="3600" b="1" dirty="0" smtClean="0">
                <a:solidFill>
                  <a:srgbClr val="0070C0"/>
                </a:solidFill>
              </a:rPr>
              <a:t> Gigi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="" xmlns:a16="http://schemas.microsoft.com/office/drawing/2014/main" id="{4F0BC413-0667-4BFF-AC85-A34314195F2F}"/>
              </a:ext>
            </a:extLst>
          </p:cNvPr>
          <p:cNvSpPr/>
          <p:nvPr/>
        </p:nvSpPr>
        <p:spPr>
          <a:xfrm>
            <a:off x="7112000" y="1713028"/>
            <a:ext cx="3301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ounded Rectangle 8">
            <a:extLst>
              <a:ext uri="{FF2B5EF4-FFF2-40B4-BE49-F238E27FC236}">
                <a16:creationId xmlns="" xmlns:a16="http://schemas.microsoft.com/office/drawing/2014/main" id="{3139A3D6-F5A9-476A-AEFA-D01CC102FB09}"/>
              </a:ext>
            </a:extLst>
          </p:cNvPr>
          <p:cNvSpPr/>
          <p:nvPr/>
        </p:nvSpPr>
        <p:spPr>
          <a:xfrm>
            <a:off x="7112000" y="1635689"/>
            <a:ext cx="3301067" cy="77514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ounded Rectangle 12">
            <a:extLst>
              <a:ext uri="{FF2B5EF4-FFF2-40B4-BE49-F238E27FC236}">
                <a16:creationId xmlns="" xmlns:a16="http://schemas.microsoft.com/office/drawing/2014/main" id="{4D47FA64-40F5-4623-816B-FC4EF5EB434E}"/>
              </a:ext>
            </a:extLst>
          </p:cNvPr>
          <p:cNvSpPr/>
          <p:nvPr/>
        </p:nvSpPr>
        <p:spPr>
          <a:xfrm>
            <a:off x="7445867" y="2776807"/>
            <a:ext cx="2482841" cy="2634972"/>
          </a:xfrm>
          <a:prstGeom prst="roundRect">
            <a:avLst>
              <a:gd name="adj" fmla="val 17769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2 </a:t>
            </a:r>
            <a:r>
              <a:rPr lang="en-US" altLang="ko-KR" b="1" dirty="0" err="1" smtClean="0"/>
              <a:t>tahun</a:t>
            </a:r>
            <a:r>
              <a:rPr lang="en-US" altLang="ko-KR" b="1" dirty="0" smtClean="0"/>
              <a:t> </a:t>
            </a:r>
            <a:endParaRPr lang="ko-KR" altLang="en-US" b="1" dirty="0"/>
          </a:p>
        </p:txBody>
      </p:sp>
      <p:sp>
        <p:nvSpPr>
          <p:cNvPr id="31" name="직사각형 113">
            <a:extLst>
              <a:ext uri="{FF2B5EF4-FFF2-40B4-BE49-F238E27FC236}">
                <a16:creationId xmlns="" xmlns:a16="http://schemas.microsoft.com/office/drawing/2014/main" id="{65E7E665-3D1A-499A-99E1-4DD964619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1188" y="1647428"/>
            <a:ext cx="27539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US" altLang="ko-KR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Sarjana</a:t>
            </a:r>
            <a:r>
              <a:rPr lang="en-US" altLang="ko-K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Kedokteran</a:t>
            </a:r>
            <a:r>
              <a:rPr lang="en-US" altLang="ko-K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Gigi</a:t>
            </a:r>
            <a:endParaRPr lang="ko-KR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직사각형 113">
            <a:extLst>
              <a:ext uri="{FF2B5EF4-FFF2-40B4-BE49-F238E27FC236}">
                <a16:creationId xmlns="" xmlns:a16="http://schemas.microsoft.com/office/drawing/2014/main" id="{65E7E665-3D1A-499A-99E1-4DD964619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7447" y="1635944"/>
            <a:ext cx="27539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US" altLang="ko-KR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</a:t>
            </a:r>
            <a:r>
              <a:rPr lang="en-US" altLang="ko-K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Dokter</a:t>
            </a:r>
            <a:r>
              <a:rPr lang="en-US" altLang="ko-K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Gigi</a:t>
            </a:r>
            <a:endParaRPr lang="ko-KR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29D107AC-1A6C-40E7-A65B-8E197F1689B8}"/>
              </a:ext>
            </a:extLst>
          </p:cNvPr>
          <p:cNvGrpSpPr/>
          <p:nvPr/>
        </p:nvGrpSpPr>
        <p:grpSpPr>
          <a:xfrm>
            <a:off x="12699" y="1257299"/>
            <a:ext cx="3532065" cy="4827995"/>
            <a:chOff x="1105009" y="665240"/>
            <a:chExt cx="3688534" cy="5244116"/>
          </a:xfrm>
        </p:grpSpPr>
        <p:sp>
          <p:nvSpPr>
            <p:cNvPr id="34" name="Freeform: Shape 24">
              <a:extLst>
                <a:ext uri="{FF2B5EF4-FFF2-40B4-BE49-F238E27FC236}">
                  <a16:creationId xmlns="" xmlns:a16="http://schemas.microsoft.com/office/drawing/2014/main" id="{BAA9B016-3962-4527-A0FA-E59B7D36D25D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1522252" y="1773885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35" name="Freeform: Shape 14">
              <a:extLst>
                <a:ext uri="{FF2B5EF4-FFF2-40B4-BE49-F238E27FC236}">
                  <a16:creationId xmlns="" xmlns:a16="http://schemas.microsoft.com/office/drawing/2014/main" id="{3DB0BB5A-99ED-43D3-9770-70D9CC0E5168}"/>
                </a:ext>
              </a:extLst>
            </p:cNvPr>
            <p:cNvSpPr/>
            <p:nvPr/>
          </p:nvSpPr>
          <p:spPr>
            <a:xfrm flipH="1">
              <a:off x="1105009" y="665240"/>
              <a:ext cx="3688534" cy="2409764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=""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0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430380" y="939800"/>
            <a:ext cx="10515600" cy="54483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nl-NL" b="1" u="sng" dirty="0" smtClean="0"/>
              <a:t>K104. </a:t>
            </a:r>
            <a:r>
              <a:rPr lang="en-US" u="sng" dirty="0" err="1" smtClean="0"/>
              <a:t>Pelatihan</a:t>
            </a:r>
            <a:r>
              <a:rPr lang="en-US" u="sng" dirty="0" smtClean="0"/>
              <a:t> </a:t>
            </a:r>
            <a:r>
              <a:rPr lang="en-US" u="sng" dirty="0" err="1" smtClean="0"/>
              <a:t>kompetensi</a:t>
            </a:r>
            <a:r>
              <a:rPr lang="en-US" u="sng" dirty="0" smtClean="0"/>
              <a:t> </a:t>
            </a:r>
            <a:r>
              <a:rPr lang="en-US" u="sng" dirty="0" err="1" smtClean="0"/>
              <a:t>teknis</a:t>
            </a:r>
            <a:r>
              <a:rPr lang="en-US" u="sng" dirty="0" smtClean="0"/>
              <a:t>/</a:t>
            </a:r>
            <a:r>
              <a:rPr lang="en-US" u="sng" dirty="0" err="1" smtClean="0"/>
              <a:t>fungsional</a:t>
            </a:r>
            <a:r>
              <a:rPr lang="en-US" u="sng" dirty="0" smtClean="0"/>
              <a:t> </a:t>
            </a:r>
            <a:r>
              <a:rPr lang="en-US" u="sng" dirty="0" err="1" smtClean="0"/>
              <a:t>bagi</a:t>
            </a:r>
            <a:r>
              <a:rPr lang="en-US" u="sng" dirty="0" smtClean="0"/>
              <a:t> </a:t>
            </a:r>
            <a:r>
              <a:rPr lang="en-US" u="sng" dirty="0" err="1" smtClean="0"/>
              <a:t>tenaga</a:t>
            </a:r>
            <a:r>
              <a:rPr lang="en-US" u="sng" dirty="0" smtClean="0"/>
              <a:t> </a:t>
            </a:r>
            <a:r>
              <a:rPr lang="en-US" u="sng" dirty="0" err="1" smtClean="0"/>
              <a:t>kependidikan</a:t>
            </a:r>
            <a:r>
              <a:rPr lang="en-US" u="sng" dirty="0" smtClean="0"/>
              <a:t> 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 err="1" smtClean="0"/>
              <a:t>Pelatihan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Tendik</a:t>
            </a:r>
            <a:r>
              <a:rPr lang="en-US" dirty="0" smtClean="0"/>
              <a:t> 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 err="1" smtClean="0"/>
              <a:t>Studi</a:t>
            </a:r>
            <a:r>
              <a:rPr lang="en-US" dirty="0" smtClean="0"/>
              <a:t> Banding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Institusi</a:t>
            </a:r>
            <a:r>
              <a:rPr lang="en-US" dirty="0" smtClean="0"/>
              <a:t> Lain </a:t>
            </a:r>
          </a:p>
          <a:p>
            <a:pPr marL="444500" indent="-266700">
              <a:buNone/>
            </a:pPr>
            <a:endParaRPr lang="en-US" dirty="0" smtClean="0"/>
          </a:p>
          <a:p>
            <a:pPr marL="177800" indent="-177800"/>
            <a:r>
              <a:rPr lang="en-US" b="1" u="sng" dirty="0" smtClean="0"/>
              <a:t>K105. </a:t>
            </a:r>
            <a:r>
              <a:rPr lang="en-US" u="sng" dirty="0" err="1" smtClean="0"/>
              <a:t>Pelaksanaan</a:t>
            </a:r>
            <a:r>
              <a:rPr lang="en-US" u="sng" dirty="0" smtClean="0"/>
              <a:t> </a:t>
            </a:r>
            <a:r>
              <a:rPr lang="en-US" u="sng" dirty="0" err="1" smtClean="0"/>
              <a:t>reviu</a:t>
            </a:r>
            <a:r>
              <a:rPr lang="en-US" u="sng" dirty="0" smtClean="0"/>
              <a:t>/</a:t>
            </a:r>
            <a:r>
              <a:rPr lang="en-US" u="sng" dirty="0" err="1" smtClean="0"/>
              <a:t>evaluasi</a:t>
            </a:r>
            <a:r>
              <a:rPr lang="en-US" u="sng" dirty="0" smtClean="0"/>
              <a:t> </a:t>
            </a:r>
            <a:r>
              <a:rPr lang="en-US" u="sng" dirty="0" err="1" smtClean="0"/>
              <a:t>kinerja</a:t>
            </a:r>
            <a:r>
              <a:rPr lang="en-US" u="sng" dirty="0" smtClean="0"/>
              <a:t> </a:t>
            </a:r>
            <a:r>
              <a:rPr lang="en-US" u="sng" dirty="0" err="1" smtClean="0"/>
              <a:t>dan</a:t>
            </a:r>
            <a:r>
              <a:rPr lang="en-US" u="sng" dirty="0" smtClean="0"/>
              <a:t> </a:t>
            </a:r>
            <a:r>
              <a:rPr lang="en-US" u="sng" dirty="0" err="1" smtClean="0"/>
              <a:t>kompetensi</a:t>
            </a:r>
            <a:r>
              <a:rPr lang="en-US" u="sng" dirty="0" smtClean="0"/>
              <a:t> </a:t>
            </a:r>
            <a:r>
              <a:rPr lang="en-US" u="sng" dirty="0" err="1" smtClean="0"/>
              <a:t>tenaga</a:t>
            </a:r>
            <a:r>
              <a:rPr lang="en-US" u="sng" dirty="0" smtClean="0"/>
              <a:t> </a:t>
            </a:r>
            <a:r>
              <a:rPr lang="en-US" u="sng" dirty="0" err="1" smtClean="0"/>
              <a:t>kependidikan</a:t>
            </a:r>
            <a:r>
              <a:rPr lang="en-US" u="sng" dirty="0" smtClean="0"/>
              <a:t> 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 smtClean="0"/>
              <a:t>Review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Tendik</a:t>
            </a:r>
            <a:r>
              <a:rPr lang="en-US" dirty="0" smtClean="0"/>
              <a:t> </a:t>
            </a:r>
          </a:p>
          <a:p>
            <a:pPr marL="692150" indent="-514350">
              <a:buFont typeface="+mj-lt"/>
              <a:buAutoNum type="alphaUcPeriod"/>
            </a:pPr>
            <a:r>
              <a:rPr lang="sv-SE" dirty="0" smtClean="0"/>
              <a:t>Pembuatan Analisis Kompetensi dan Analisa Jabatan Tendik 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 err="1" smtClean="0"/>
              <a:t>Penambahan</a:t>
            </a:r>
            <a:r>
              <a:rPr lang="en-US" dirty="0" smtClean="0"/>
              <a:t> SDM </a:t>
            </a:r>
            <a:r>
              <a:rPr lang="en-US" dirty="0" err="1" smtClean="0"/>
              <a:t>Tendik</a:t>
            </a:r>
            <a:r>
              <a:rPr lang="en-US" dirty="0" smtClean="0"/>
              <a:t> (</a:t>
            </a:r>
            <a:r>
              <a:rPr lang="en-US" dirty="0" err="1" smtClean="0"/>
              <a:t>tekniker</a:t>
            </a:r>
            <a:r>
              <a:rPr lang="en-US" dirty="0" smtClean="0"/>
              <a:t>, </a:t>
            </a:r>
            <a:r>
              <a:rPr lang="en-US" dirty="0" err="1" smtClean="0"/>
              <a:t>radiografer</a:t>
            </a:r>
            <a:r>
              <a:rPr lang="en-US" dirty="0" smtClean="0"/>
              <a:t>, </a:t>
            </a:r>
            <a:r>
              <a:rPr lang="en-US" dirty="0" err="1" smtClean="0"/>
              <a:t>teknisi</a:t>
            </a:r>
            <a:r>
              <a:rPr lang="en-US" dirty="0" smtClean="0"/>
              <a:t>, </a:t>
            </a:r>
            <a:r>
              <a:rPr lang="en-US" dirty="0" err="1" smtClean="0"/>
              <a:t>perawat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) </a:t>
            </a:r>
          </a:p>
          <a:p>
            <a:pPr marL="692150" indent="-514350">
              <a:buFont typeface="+mj-lt"/>
              <a:buAutoNum type="alphaUcPeriod"/>
            </a:pPr>
            <a:r>
              <a:rPr lang="en-US" dirty="0" err="1" smtClean="0"/>
              <a:t>Pembuatan</a:t>
            </a:r>
            <a:r>
              <a:rPr lang="en-US" dirty="0" smtClean="0"/>
              <a:t> Training Need Analysis </a:t>
            </a:r>
            <a:endParaRPr lang="nl-NL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0911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=""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0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430380" y="939800"/>
            <a:ext cx="10515600" cy="5448300"/>
          </a:xfrm>
          <a:prstGeom prst="rect">
            <a:avLst/>
          </a:prstGeo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u="sng" dirty="0" smtClean="0">
                <a:solidFill>
                  <a:srgbClr val="FF0000"/>
                </a:solidFill>
              </a:rPr>
              <a:t>SS6 </a:t>
            </a:r>
            <a:r>
              <a:rPr lang="en-US" dirty="0" err="1" smtClean="0">
                <a:solidFill>
                  <a:srgbClr val="FF0000"/>
                </a:solidFill>
              </a:rPr>
              <a:t>Terwujudnya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kelola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baik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melalui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pendayagunaan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sumberdaya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aset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serta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pengelolaan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lingkungan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prinsip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Green Campus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u="sng" dirty="0" smtClean="0"/>
              <a:t>P21. </a:t>
            </a:r>
            <a:r>
              <a:rPr lang="en-US" u="sng" dirty="0" err="1" smtClean="0"/>
              <a:t>Peningkatan</a:t>
            </a:r>
            <a:r>
              <a:rPr lang="en-US" u="sng" dirty="0" smtClean="0"/>
              <a:t> </a:t>
            </a:r>
            <a:r>
              <a:rPr lang="en-US" u="sng" dirty="0" err="1" smtClean="0"/>
              <a:t>kemampuan</a:t>
            </a:r>
            <a:r>
              <a:rPr lang="en-US" u="sng" dirty="0" smtClean="0"/>
              <a:t> </a:t>
            </a:r>
            <a:r>
              <a:rPr lang="en-US" u="sng" dirty="0" err="1" smtClean="0"/>
              <a:t>tendik</a:t>
            </a:r>
            <a:r>
              <a:rPr lang="en-US" u="sng" dirty="0" smtClean="0"/>
              <a:t> </a:t>
            </a:r>
            <a:r>
              <a:rPr lang="en-US" u="sng" dirty="0" err="1" smtClean="0"/>
              <a:t>dalam</a:t>
            </a:r>
            <a:r>
              <a:rPr lang="en-US" u="sng" dirty="0" smtClean="0"/>
              <a:t> </a:t>
            </a:r>
            <a:r>
              <a:rPr lang="en-US" u="sng" dirty="0" err="1" smtClean="0"/>
              <a:t>pelayanan</a:t>
            </a:r>
            <a:r>
              <a:rPr lang="en-US" u="sng" dirty="0" smtClean="0"/>
              <a:t> prima </a:t>
            </a:r>
            <a:r>
              <a:rPr lang="en-US" u="sng" dirty="0" err="1" smtClean="0"/>
              <a:t>dan</a:t>
            </a:r>
            <a:r>
              <a:rPr lang="en-US" u="sng" dirty="0" smtClean="0"/>
              <a:t> </a:t>
            </a:r>
            <a:r>
              <a:rPr lang="en-US" u="sng" dirty="0" err="1" smtClean="0"/>
              <a:t>aplikasi</a:t>
            </a:r>
            <a:r>
              <a:rPr lang="en-US" u="sng" dirty="0" smtClean="0"/>
              <a:t> </a:t>
            </a:r>
            <a:r>
              <a:rPr lang="en-US" u="sng" dirty="0" err="1" smtClean="0"/>
              <a:t>teknologi</a:t>
            </a:r>
            <a:endParaRPr lang="en-US" u="sng" dirty="0" smtClean="0"/>
          </a:p>
          <a:p>
            <a:pPr marL="266700" indent="-266700"/>
            <a:r>
              <a:rPr lang="en-US" dirty="0" smtClean="0"/>
              <a:t>K106 </a:t>
            </a:r>
            <a:r>
              <a:rPr lang="en-US" dirty="0" err="1" smtClean="0"/>
              <a:t>Implementasi</a:t>
            </a:r>
            <a:r>
              <a:rPr lang="en-US" dirty="0" smtClean="0"/>
              <a:t> e-office </a:t>
            </a:r>
            <a:r>
              <a:rPr lang="en-US" dirty="0" err="1" smtClean="0"/>
              <a:t>dan</a:t>
            </a:r>
            <a:r>
              <a:rPr lang="en-US" dirty="0" smtClean="0"/>
              <a:t> unit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terpadu</a:t>
            </a:r>
            <a:r>
              <a:rPr lang="en-US" dirty="0" smtClean="0"/>
              <a:t> </a:t>
            </a:r>
          </a:p>
          <a:p>
            <a:pPr marL="717550" indent="-450850">
              <a:buFont typeface="+mj-lt"/>
              <a:buAutoNum type="alphaUcPeriod"/>
              <a:tabLst>
                <a:tab pos="723900" algn="l"/>
              </a:tabLst>
            </a:pPr>
            <a:r>
              <a:rPr lang="en-US" dirty="0" err="1" smtClean="0"/>
              <a:t>Sosialisasi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e-office </a:t>
            </a:r>
          </a:p>
          <a:p>
            <a:pPr marL="717550" indent="-450850">
              <a:buNone/>
              <a:tabLst>
                <a:tab pos="723900" algn="l"/>
              </a:tabLst>
            </a:pPr>
            <a:endParaRPr lang="en-US" dirty="0" smtClean="0"/>
          </a:p>
          <a:p>
            <a:pPr marL="266700" indent="-266700"/>
            <a:r>
              <a:rPr lang="nn-NO" u="sng" dirty="0" smtClean="0"/>
              <a:t>K107 Implementasi kearsipan berbasis teknologi informasi </a:t>
            </a:r>
            <a:r>
              <a:rPr lang="en-US" u="sng" dirty="0" smtClean="0"/>
              <a:t> </a:t>
            </a:r>
          </a:p>
          <a:p>
            <a:pPr marL="717550" indent="-450850">
              <a:buFont typeface="+mj-lt"/>
              <a:buAutoNum type="alphaUcPeriod"/>
            </a:pPr>
            <a:r>
              <a:rPr lang="en-US" dirty="0" err="1" smtClean="0"/>
              <a:t>Pelatihan</a:t>
            </a:r>
            <a:r>
              <a:rPr lang="en-US" dirty="0" smtClean="0"/>
              <a:t> </a:t>
            </a:r>
            <a:r>
              <a:rPr lang="en-US" dirty="0" err="1" smtClean="0"/>
              <a:t>Kearsipan</a:t>
            </a:r>
            <a:r>
              <a:rPr lang="en-US" dirty="0" smtClean="0"/>
              <a:t> </a:t>
            </a:r>
            <a:r>
              <a:rPr lang="en-US" dirty="0" err="1" smtClean="0"/>
              <a:t>Berbasiskan</a:t>
            </a:r>
            <a:r>
              <a:rPr lang="en-US" dirty="0" smtClean="0"/>
              <a:t> TI </a:t>
            </a:r>
          </a:p>
          <a:p>
            <a:pPr marL="717550" indent="-450850">
              <a:buFont typeface="+mj-lt"/>
              <a:buAutoNum type="alphaUcPeriod"/>
            </a:pP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Kearsipan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 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0911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=""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0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430380" y="939800"/>
            <a:ext cx="10515600" cy="54483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/>
            <a:r>
              <a:rPr lang="en-US" u="sng" dirty="0" smtClean="0"/>
              <a:t>K108 </a:t>
            </a:r>
            <a:r>
              <a:rPr lang="en-US" u="sng" dirty="0" err="1" smtClean="0"/>
              <a:t>Survei</a:t>
            </a:r>
            <a:r>
              <a:rPr lang="en-US" u="sng" dirty="0" smtClean="0"/>
              <a:t> </a:t>
            </a:r>
            <a:r>
              <a:rPr lang="en-US" u="sng" dirty="0" err="1" smtClean="0"/>
              <a:t>kepuasan</a:t>
            </a:r>
            <a:r>
              <a:rPr lang="en-US" u="sng" dirty="0" smtClean="0"/>
              <a:t> stakeholder </a:t>
            </a:r>
          </a:p>
          <a:p>
            <a:pPr marL="615950" indent="-349250">
              <a:buFont typeface="+mj-lt"/>
              <a:buAutoNum type="alphaUcPeriod"/>
            </a:pP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Survei</a:t>
            </a:r>
            <a:r>
              <a:rPr lang="en-US" dirty="0" smtClean="0"/>
              <a:t> </a:t>
            </a:r>
            <a:r>
              <a:rPr lang="en-US" dirty="0" err="1" smtClean="0"/>
              <a:t>Kepuasan</a:t>
            </a:r>
            <a:r>
              <a:rPr lang="en-US" dirty="0" smtClean="0"/>
              <a:t> Stakeholder (</a:t>
            </a:r>
            <a:r>
              <a:rPr lang="en-US" dirty="0" err="1" smtClean="0"/>
              <a:t>Mahasiswa</a:t>
            </a:r>
            <a:r>
              <a:rPr lang="en-US" dirty="0" smtClean="0"/>
              <a:t>, </a:t>
            </a:r>
            <a:r>
              <a:rPr lang="en-US" dirty="0" err="1" smtClean="0"/>
              <a:t>Dosen</a:t>
            </a:r>
            <a:r>
              <a:rPr lang="en-US" dirty="0" smtClean="0"/>
              <a:t>, </a:t>
            </a:r>
            <a:r>
              <a:rPr lang="en-US" dirty="0" err="1" smtClean="0"/>
              <a:t>Rekanan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)</a:t>
            </a:r>
          </a:p>
          <a:p>
            <a:pPr marL="615950" indent="-349250">
              <a:buNone/>
            </a:pPr>
            <a:endParaRPr lang="en-US" dirty="0" smtClean="0"/>
          </a:p>
          <a:p>
            <a:pPr marL="266700" indent="-266700"/>
            <a:r>
              <a:rPr lang="nn-NO" u="sng" dirty="0" smtClean="0"/>
              <a:t>K109 </a:t>
            </a:r>
            <a:r>
              <a:rPr lang="en-US" u="sng" dirty="0" smtClean="0"/>
              <a:t>Upgrading/</a:t>
            </a:r>
            <a:r>
              <a:rPr lang="en-US" u="sng" dirty="0" err="1" smtClean="0"/>
              <a:t>penyusunan</a:t>
            </a:r>
            <a:r>
              <a:rPr lang="en-US" u="sng" dirty="0" smtClean="0"/>
              <a:t> </a:t>
            </a:r>
            <a:r>
              <a:rPr lang="en-US" u="sng" dirty="0" err="1" smtClean="0"/>
              <a:t>dan</a:t>
            </a:r>
            <a:r>
              <a:rPr lang="en-US" u="sng" dirty="0" smtClean="0"/>
              <a:t> </a:t>
            </a:r>
            <a:r>
              <a:rPr lang="en-US" u="sng" dirty="0" err="1" smtClean="0"/>
              <a:t>revisi</a:t>
            </a:r>
            <a:r>
              <a:rPr lang="en-US" u="sng" dirty="0" smtClean="0"/>
              <a:t> </a:t>
            </a:r>
            <a:r>
              <a:rPr lang="en-US" u="sng" dirty="0" err="1" smtClean="0"/>
              <a:t>peraturan</a:t>
            </a:r>
            <a:r>
              <a:rPr lang="en-US" u="sng" dirty="0" smtClean="0"/>
              <a:t> </a:t>
            </a:r>
            <a:r>
              <a:rPr lang="en-US" u="sng" dirty="0" err="1" smtClean="0"/>
              <a:t>serta</a:t>
            </a:r>
            <a:r>
              <a:rPr lang="en-US" u="sng" dirty="0" smtClean="0"/>
              <a:t> </a:t>
            </a:r>
            <a:r>
              <a:rPr lang="en-US" u="sng" dirty="0" err="1" smtClean="0"/>
              <a:t>standar-standar</a:t>
            </a:r>
            <a:r>
              <a:rPr lang="en-US" u="sng" dirty="0" smtClean="0"/>
              <a:t> </a:t>
            </a:r>
            <a:r>
              <a:rPr lang="en-US" u="sng" dirty="0" err="1" smtClean="0"/>
              <a:t>pembiayaan</a:t>
            </a:r>
            <a:r>
              <a:rPr lang="en-US" u="sng" dirty="0" smtClean="0"/>
              <a:t> </a:t>
            </a:r>
            <a:r>
              <a:rPr lang="en-US" u="sng" dirty="0" err="1" smtClean="0"/>
              <a:t>dan</a:t>
            </a:r>
            <a:r>
              <a:rPr lang="en-US" u="sng" dirty="0" smtClean="0"/>
              <a:t> </a:t>
            </a:r>
            <a:r>
              <a:rPr lang="en-US" u="sng" dirty="0" err="1" smtClean="0"/>
              <a:t>kinerja</a:t>
            </a:r>
            <a:r>
              <a:rPr lang="en-US" u="sng" dirty="0" smtClean="0"/>
              <a:t> </a:t>
            </a:r>
          </a:p>
          <a:p>
            <a:pPr marL="615950" indent="-349250">
              <a:buFont typeface="+mj-lt"/>
              <a:buAutoNum type="alphaUcPeriod"/>
            </a:pPr>
            <a:r>
              <a:rPr lang="en-US" dirty="0" err="1" smtClean="0"/>
              <a:t>Revisi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Penambahan</a:t>
            </a:r>
            <a:r>
              <a:rPr lang="en-US" dirty="0" smtClean="0"/>
              <a:t> SOP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Renstra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</a:p>
          <a:p>
            <a:pPr marL="615950" indent="-349250">
              <a:buFont typeface="+mj-lt"/>
              <a:buAutoNum type="alphaUcPeriod"/>
            </a:pPr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Prodi</a:t>
            </a:r>
            <a:r>
              <a:rPr lang="en-US" dirty="0" smtClean="0"/>
              <a:t> </a:t>
            </a:r>
          </a:p>
          <a:p>
            <a:pPr marL="615950" indent="-349250">
              <a:buNone/>
            </a:pPr>
            <a:endParaRPr lang="en-US" dirty="0" smtClean="0"/>
          </a:p>
          <a:p>
            <a:pPr marL="266700" indent="-266700"/>
            <a:r>
              <a:rPr lang="en-US" u="sng" dirty="0" smtClean="0"/>
              <a:t>K110 </a:t>
            </a:r>
            <a:r>
              <a:rPr lang="sv-SE" u="sng" dirty="0" smtClean="0"/>
              <a:t>Pelaksanaan </a:t>
            </a:r>
            <a:r>
              <a:rPr lang="sv-SE" i="1" u="sng" dirty="0" smtClean="0"/>
              <a:t>benchmarking</a:t>
            </a:r>
            <a:r>
              <a:rPr lang="sv-SE" u="sng" dirty="0" smtClean="0"/>
              <a:t> untuk perbaikan berkelanjutan atas layanan pendidikan </a:t>
            </a:r>
          </a:p>
          <a:p>
            <a:pPr marL="615950" indent="-349250">
              <a:buFont typeface="+mj-lt"/>
              <a:buAutoNum type="alphaUcPeriod"/>
            </a:pPr>
            <a:r>
              <a:rPr lang="en-US" dirty="0" err="1" smtClean="0"/>
              <a:t>Studi</a:t>
            </a:r>
            <a:r>
              <a:rPr lang="en-US" dirty="0" smtClean="0"/>
              <a:t> Banding/ Bench Marking </a:t>
            </a:r>
            <a:r>
              <a:rPr lang="en-US" dirty="0" err="1" smtClean="0"/>
              <a:t>Pelayanan</a:t>
            </a:r>
            <a:r>
              <a:rPr lang="en-US" dirty="0" smtClean="0"/>
              <a:t> Prima </a:t>
            </a:r>
          </a:p>
        </p:txBody>
      </p:sp>
    </p:spTree>
    <p:extLst>
      <p:ext uri="{BB962C8B-B14F-4D97-AF65-F5344CB8AC3E}">
        <p14:creationId xmlns:p14="http://schemas.microsoft.com/office/powerpoint/2010/main" val="10911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=""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0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430380" y="939800"/>
            <a:ext cx="10515600" cy="5448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buNone/>
            </a:pPr>
            <a:r>
              <a:rPr lang="en-US" dirty="0" smtClean="0"/>
              <a:t>P22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 smtClean="0"/>
          </a:p>
          <a:p>
            <a:pPr marL="266700" indent="-266700"/>
            <a:r>
              <a:rPr lang="en-US" u="sng" dirty="0" smtClean="0"/>
              <a:t>K111. </a:t>
            </a:r>
            <a:r>
              <a:rPr lang="en-US" u="sng" dirty="0" err="1" smtClean="0"/>
              <a:t>Pengelolaan</a:t>
            </a:r>
            <a:r>
              <a:rPr lang="en-US" u="sng" dirty="0" smtClean="0"/>
              <a:t> </a:t>
            </a:r>
            <a:r>
              <a:rPr lang="en-US" u="sng" dirty="0" err="1" smtClean="0"/>
              <a:t>dan</a:t>
            </a:r>
            <a:r>
              <a:rPr lang="en-US" u="sng" dirty="0" smtClean="0"/>
              <a:t> </a:t>
            </a:r>
            <a:r>
              <a:rPr lang="en-US" u="sng" dirty="0" err="1" smtClean="0"/>
              <a:t>penataan</a:t>
            </a:r>
            <a:r>
              <a:rPr lang="en-US" u="sng" dirty="0" smtClean="0"/>
              <a:t> </a:t>
            </a:r>
            <a:r>
              <a:rPr lang="en-US" u="sng" dirty="0" err="1" smtClean="0"/>
              <a:t>lingkungan</a:t>
            </a:r>
            <a:r>
              <a:rPr lang="en-US" u="sng" dirty="0" smtClean="0"/>
              <a:t> </a:t>
            </a:r>
            <a:r>
              <a:rPr lang="en-US" u="sng" dirty="0" err="1" smtClean="0"/>
              <a:t>belajar</a:t>
            </a:r>
            <a:r>
              <a:rPr lang="en-US" u="sng" dirty="0" smtClean="0"/>
              <a:t> </a:t>
            </a:r>
            <a:r>
              <a:rPr lang="en-US" u="sng" dirty="0" err="1" smtClean="0"/>
              <a:t>sesuai</a:t>
            </a:r>
            <a:r>
              <a:rPr lang="en-US" u="sng" dirty="0" smtClean="0"/>
              <a:t> </a:t>
            </a:r>
            <a:r>
              <a:rPr lang="en-US" u="sng" dirty="0" err="1" smtClean="0"/>
              <a:t>standar</a:t>
            </a:r>
            <a:r>
              <a:rPr lang="en-US" u="sng" dirty="0" smtClean="0"/>
              <a:t> </a:t>
            </a:r>
            <a:r>
              <a:rPr lang="en-US" u="sng" dirty="0" err="1" smtClean="0"/>
              <a:t>nasional</a:t>
            </a:r>
            <a:r>
              <a:rPr lang="en-US" u="sng" dirty="0" smtClean="0"/>
              <a:t> </a:t>
            </a:r>
            <a:r>
              <a:rPr lang="en-US" u="sng" dirty="0" err="1" smtClean="0"/>
              <a:t>pendidikan</a:t>
            </a:r>
            <a:r>
              <a:rPr lang="en-US" u="sng" dirty="0" smtClean="0"/>
              <a:t> </a:t>
            </a:r>
            <a:r>
              <a:rPr lang="en-US" u="sng" dirty="0" err="1" smtClean="0"/>
              <a:t>tinggi</a:t>
            </a:r>
            <a:r>
              <a:rPr lang="en-US" u="sng" dirty="0" smtClean="0"/>
              <a:t> </a:t>
            </a:r>
          </a:p>
          <a:p>
            <a:pPr marL="806450" indent="-514350">
              <a:buFont typeface="+mj-lt"/>
              <a:buAutoNum type="alphaUcPeriod"/>
            </a:pPr>
            <a:r>
              <a:rPr lang="en-US" dirty="0" err="1" smtClean="0"/>
              <a:t>Inventarisir</a:t>
            </a:r>
            <a:r>
              <a:rPr lang="en-US" dirty="0" smtClean="0"/>
              <a:t>/ </a:t>
            </a:r>
            <a:r>
              <a:rPr lang="en-US" dirty="0" err="1" smtClean="0"/>
              <a:t>Keseragaman</a:t>
            </a:r>
            <a:r>
              <a:rPr lang="en-US" dirty="0" smtClean="0"/>
              <a:t> </a:t>
            </a:r>
            <a:r>
              <a:rPr lang="en-US" dirty="0" err="1" smtClean="0"/>
              <a:t>Kelengkapan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/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SNPT (2 </a:t>
            </a:r>
            <a:r>
              <a:rPr lang="en-US" dirty="0" err="1" smtClean="0"/>
              <a:t>Prodi</a:t>
            </a:r>
            <a:r>
              <a:rPr lang="en-US" dirty="0" smtClean="0"/>
              <a:t>) </a:t>
            </a:r>
          </a:p>
          <a:p>
            <a:pPr marL="806450" indent="-514350">
              <a:buNone/>
            </a:pPr>
            <a:endParaRPr lang="en-US" dirty="0" smtClean="0"/>
          </a:p>
          <a:p>
            <a:pPr marL="266700" indent="-266700"/>
            <a:r>
              <a:rPr lang="en-US" u="sng" dirty="0" smtClean="0"/>
              <a:t>K112. </a:t>
            </a:r>
            <a:r>
              <a:rPr lang="en-US" u="sng" dirty="0" err="1" smtClean="0"/>
              <a:t>Penambahan</a:t>
            </a:r>
            <a:r>
              <a:rPr lang="en-US" u="sng" dirty="0" smtClean="0"/>
              <a:t>/</a:t>
            </a:r>
            <a:r>
              <a:rPr lang="en-US" u="sng" dirty="0" err="1" smtClean="0"/>
              <a:t>pemeliharaan</a:t>
            </a:r>
            <a:r>
              <a:rPr lang="en-US" u="sng" dirty="0" smtClean="0"/>
              <a:t> </a:t>
            </a:r>
            <a:r>
              <a:rPr lang="en-US" u="sng" dirty="0" err="1" smtClean="0"/>
              <a:t>kelengkapan</a:t>
            </a:r>
            <a:r>
              <a:rPr lang="en-US" u="sng" dirty="0" smtClean="0"/>
              <a:t> </a:t>
            </a:r>
            <a:r>
              <a:rPr lang="en-US" u="sng" dirty="0" err="1" smtClean="0"/>
              <a:t>ruangan</a:t>
            </a:r>
            <a:r>
              <a:rPr lang="en-US" u="sng" dirty="0" smtClean="0"/>
              <a:t> </a:t>
            </a:r>
            <a:r>
              <a:rPr lang="en-US" u="sng" dirty="0" err="1" smtClean="0"/>
              <a:t>dan</a:t>
            </a:r>
            <a:r>
              <a:rPr lang="en-US" u="sng" dirty="0" smtClean="0"/>
              <a:t> </a:t>
            </a:r>
            <a:r>
              <a:rPr lang="en-US" u="sng" dirty="0" err="1" smtClean="0"/>
              <a:t>peralatan</a:t>
            </a:r>
            <a:r>
              <a:rPr lang="en-US" u="sng" dirty="0" smtClean="0"/>
              <a:t> </a:t>
            </a:r>
            <a:r>
              <a:rPr lang="en-US" u="sng" dirty="0" err="1" smtClean="0"/>
              <a:t>inventaris</a:t>
            </a:r>
            <a:r>
              <a:rPr lang="en-US" u="sng" dirty="0" smtClean="0"/>
              <a:t> </a:t>
            </a:r>
            <a:r>
              <a:rPr lang="en-US" u="sng" dirty="0" err="1" smtClean="0"/>
              <a:t>gedung</a:t>
            </a:r>
            <a:r>
              <a:rPr lang="en-US" u="sng" dirty="0" smtClean="0"/>
              <a:t> </a:t>
            </a:r>
            <a:r>
              <a:rPr lang="en-US" u="sng" dirty="0" err="1" smtClean="0"/>
              <a:t>kuliah</a:t>
            </a:r>
            <a:r>
              <a:rPr lang="en-US" u="sng" dirty="0" smtClean="0"/>
              <a:t> </a:t>
            </a:r>
          </a:p>
          <a:p>
            <a:pPr marL="806450" indent="-514350">
              <a:buFont typeface="+mj-lt"/>
              <a:buAutoNum type="alphaUcPeriod"/>
            </a:pPr>
            <a:r>
              <a:rPr lang="en-US" dirty="0" err="1" smtClean="0"/>
              <a:t>Pembiayaan</a:t>
            </a:r>
            <a:r>
              <a:rPr lang="en-US" dirty="0" smtClean="0"/>
              <a:t> </a:t>
            </a: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Kelengkapan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Inventaris</a:t>
            </a:r>
            <a:r>
              <a:rPr lang="en-US" dirty="0" smtClean="0"/>
              <a:t> </a:t>
            </a:r>
            <a:r>
              <a:rPr lang="en-US" dirty="0" err="1" smtClean="0"/>
              <a:t>Gedung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</a:p>
          <a:p>
            <a:pPr marL="806450" indent="-514350">
              <a:buNone/>
            </a:pPr>
            <a:endParaRPr lang="en-US" dirty="0" smtClean="0"/>
          </a:p>
          <a:p>
            <a:pPr marL="266700" indent="-266700"/>
            <a:r>
              <a:rPr lang="en-US" u="sng" dirty="0" smtClean="0"/>
              <a:t>K113. </a:t>
            </a:r>
            <a:r>
              <a:rPr lang="en-US" u="sng" dirty="0" err="1" smtClean="0"/>
              <a:t>Pemeliharaan</a:t>
            </a:r>
            <a:r>
              <a:rPr lang="en-US" u="sng" dirty="0" smtClean="0"/>
              <a:t> </a:t>
            </a:r>
            <a:r>
              <a:rPr lang="en-US" u="sng" dirty="0" err="1" smtClean="0"/>
              <a:t>sarana</a:t>
            </a:r>
            <a:r>
              <a:rPr lang="en-US" u="sng" dirty="0" smtClean="0"/>
              <a:t> </a:t>
            </a:r>
            <a:r>
              <a:rPr lang="en-US" u="sng" dirty="0" err="1" smtClean="0"/>
              <a:t>dan</a:t>
            </a:r>
            <a:r>
              <a:rPr lang="en-US" u="sng" dirty="0" smtClean="0"/>
              <a:t> </a:t>
            </a:r>
            <a:r>
              <a:rPr lang="en-US" u="sng" dirty="0" err="1" smtClean="0"/>
              <a:t>fasilitas</a:t>
            </a:r>
            <a:r>
              <a:rPr lang="en-US" u="sng" dirty="0" smtClean="0"/>
              <a:t> </a:t>
            </a:r>
            <a:r>
              <a:rPr lang="en-US" u="sng" dirty="0" err="1" smtClean="0"/>
              <a:t>fisik</a:t>
            </a:r>
            <a:r>
              <a:rPr lang="en-US" u="sng" dirty="0" smtClean="0"/>
              <a:t> </a:t>
            </a:r>
            <a:r>
              <a:rPr lang="en-US" u="sng" dirty="0" err="1" smtClean="0"/>
              <a:t>gedung</a:t>
            </a:r>
            <a:r>
              <a:rPr lang="en-US" u="sng" dirty="0" smtClean="0"/>
              <a:t> </a:t>
            </a:r>
            <a:r>
              <a:rPr lang="en-US" u="sng" dirty="0" err="1" smtClean="0"/>
              <a:t>kuliah</a:t>
            </a:r>
            <a:r>
              <a:rPr lang="en-US" u="sng" dirty="0" smtClean="0"/>
              <a:t> </a:t>
            </a:r>
            <a:r>
              <a:rPr lang="en-US" u="sng" dirty="0" err="1" smtClean="0"/>
              <a:t>dan</a:t>
            </a:r>
            <a:r>
              <a:rPr lang="en-US" u="sng" dirty="0" smtClean="0"/>
              <a:t> </a:t>
            </a:r>
            <a:r>
              <a:rPr lang="en-US" u="sng" dirty="0" err="1" smtClean="0"/>
              <a:t>peralatan</a:t>
            </a:r>
            <a:r>
              <a:rPr lang="en-US" u="sng" dirty="0" smtClean="0"/>
              <a:t> </a:t>
            </a:r>
          </a:p>
          <a:p>
            <a:pPr marL="806450" indent="-514350">
              <a:buFont typeface="+mj-lt"/>
              <a:buAutoNum type="alphaUcPeriod"/>
            </a:pPr>
            <a:r>
              <a:rPr lang="en-US" dirty="0" err="1" smtClean="0"/>
              <a:t>Pembiayaan</a:t>
            </a:r>
            <a:r>
              <a:rPr lang="en-US" dirty="0" smtClean="0"/>
              <a:t> </a:t>
            </a:r>
            <a:r>
              <a:rPr lang="en-US" dirty="0" err="1" smtClean="0"/>
              <a:t>Pemeliharaan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</a:p>
          <a:p>
            <a:pPr marL="806450" indent="-514350">
              <a:buFont typeface="+mj-lt"/>
              <a:buAutoNum type="alphaUcPeriod"/>
            </a:pP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Pemeliharaan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r>
              <a:rPr lang="en-US" dirty="0" smtClean="0"/>
              <a:t> (2 </a:t>
            </a:r>
            <a:r>
              <a:rPr lang="en-US" dirty="0" err="1" smtClean="0"/>
              <a:t>Prodi</a:t>
            </a:r>
            <a:r>
              <a:rPr lang="en-US" dirty="0" smtClean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10911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=""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0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430380" y="939800"/>
            <a:ext cx="10515600" cy="54483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buNone/>
            </a:pPr>
            <a:r>
              <a:rPr lang="en-US" dirty="0" smtClean="0"/>
              <a:t>P23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</a:p>
          <a:p>
            <a:pPr marL="266700" indent="-266700"/>
            <a:r>
              <a:rPr lang="en-US" u="sng" dirty="0" smtClean="0"/>
              <a:t>K114. </a:t>
            </a:r>
            <a:r>
              <a:rPr lang="fi-FI" u="sng" dirty="0" smtClean="0"/>
              <a:t>Penerapan sistem keamanan dan kesehatan lingkungan kerja </a:t>
            </a:r>
            <a:endParaRPr lang="en-US" u="sng" dirty="0" smtClean="0"/>
          </a:p>
          <a:p>
            <a:pPr marL="806450" indent="-514350">
              <a:buFont typeface="+mj-lt"/>
              <a:buAutoNum type="alphaUcPeriod"/>
            </a:pP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CCTV, K3, </a:t>
            </a:r>
            <a:r>
              <a:rPr lang="en-US" dirty="0" err="1" smtClean="0"/>
              <a:t>Kebersihan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 </a:t>
            </a:r>
          </a:p>
          <a:p>
            <a:pPr marL="806450" indent="-514350">
              <a:buNone/>
            </a:pPr>
            <a:endParaRPr lang="en-US" dirty="0" smtClean="0"/>
          </a:p>
          <a:p>
            <a:pPr marL="266700" indent="-266700"/>
            <a:r>
              <a:rPr lang="en-US" u="sng" dirty="0" smtClean="0"/>
              <a:t>K115. </a:t>
            </a:r>
            <a:r>
              <a:rPr lang="en-US" u="sng" dirty="0" err="1" smtClean="0"/>
              <a:t>Pengelolaan</a:t>
            </a:r>
            <a:r>
              <a:rPr lang="en-US" u="sng" dirty="0" smtClean="0"/>
              <a:t> </a:t>
            </a:r>
            <a:r>
              <a:rPr lang="en-US" u="sng" dirty="0" err="1" smtClean="0"/>
              <a:t>dan</a:t>
            </a:r>
            <a:r>
              <a:rPr lang="en-US" u="sng" dirty="0" smtClean="0"/>
              <a:t> </a:t>
            </a:r>
            <a:r>
              <a:rPr lang="en-US" u="sng" dirty="0" err="1" smtClean="0"/>
              <a:t>penataan</a:t>
            </a:r>
            <a:r>
              <a:rPr lang="en-US" u="sng" dirty="0" smtClean="0"/>
              <a:t> </a:t>
            </a:r>
            <a:r>
              <a:rPr lang="en-US" u="sng" dirty="0" err="1" smtClean="0"/>
              <a:t>lingkungan</a:t>
            </a:r>
            <a:r>
              <a:rPr lang="en-US" u="sng" dirty="0" smtClean="0"/>
              <a:t> </a:t>
            </a:r>
            <a:r>
              <a:rPr lang="en-US" u="sng" dirty="0" err="1" smtClean="0"/>
              <a:t>kerja</a:t>
            </a:r>
            <a:r>
              <a:rPr lang="en-US" u="sng" dirty="0" smtClean="0"/>
              <a:t> </a:t>
            </a:r>
            <a:r>
              <a:rPr lang="en-US" u="sng" dirty="0" err="1" smtClean="0"/>
              <a:t>sesuai</a:t>
            </a:r>
            <a:r>
              <a:rPr lang="en-US" u="sng" dirty="0" smtClean="0"/>
              <a:t> </a:t>
            </a:r>
            <a:r>
              <a:rPr lang="en-US" u="sng" dirty="0" err="1" smtClean="0"/>
              <a:t>standar</a:t>
            </a:r>
            <a:r>
              <a:rPr lang="en-US" u="sng" dirty="0" smtClean="0"/>
              <a:t> green campus </a:t>
            </a:r>
          </a:p>
          <a:p>
            <a:pPr marL="806450" indent="-514350">
              <a:buFont typeface="+mj-lt"/>
              <a:buAutoNum type="alphaUcPeriod"/>
            </a:pPr>
            <a:r>
              <a:rPr lang="sv-SE" dirty="0" smtClean="0"/>
              <a:t>Kegiatan Penghijauan Fakultas, Penyediaan Tempat Sampah di Lingkungan Fakultas, dll </a:t>
            </a:r>
            <a:r>
              <a:rPr lang="en-US" dirty="0" smtClean="0"/>
              <a:t> </a:t>
            </a:r>
          </a:p>
          <a:p>
            <a:pPr marL="806450" indent="-514350">
              <a:buNone/>
            </a:pPr>
            <a:endParaRPr lang="en-US" dirty="0" smtClean="0"/>
          </a:p>
          <a:p>
            <a:pPr marL="266700" indent="-266700"/>
            <a:r>
              <a:rPr lang="en-US" u="sng" dirty="0" smtClean="0"/>
              <a:t>K117. </a:t>
            </a:r>
            <a:r>
              <a:rPr lang="en-US" u="sng" dirty="0" err="1" smtClean="0"/>
              <a:t>Pengelolaan</a:t>
            </a:r>
            <a:r>
              <a:rPr lang="en-US" u="sng" dirty="0" smtClean="0"/>
              <a:t> </a:t>
            </a:r>
            <a:r>
              <a:rPr lang="en-US" u="sng" dirty="0" err="1" smtClean="0"/>
              <a:t>layanan</a:t>
            </a:r>
            <a:r>
              <a:rPr lang="en-US" u="sng" dirty="0" smtClean="0"/>
              <a:t> </a:t>
            </a:r>
            <a:r>
              <a:rPr lang="en-US" u="sng" dirty="0" err="1" smtClean="0"/>
              <a:t>lalu</a:t>
            </a:r>
            <a:r>
              <a:rPr lang="en-US" u="sng" dirty="0" smtClean="0"/>
              <a:t> </a:t>
            </a:r>
            <a:r>
              <a:rPr lang="en-US" u="sng" dirty="0" err="1" smtClean="0"/>
              <a:t>lintas</a:t>
            </a:r>
            <a:r>
              <a:rPr lang="en-US" u="sng" dirty="0" smtClean="0"/>
              <a:t>, </a:t>
            </a:r>
            <a:r>
              <a:rPr lang="en-US" u="sng" dirty="0" err="1" smtClean="0"/>
              <a:t>perparkiran</a:t>
            </a:r>
            <a:r>
              <a:rPr lang="en-US" u="sng" dirty="0" smtClean="0"/>
              <a:t>, </a:t>
            </a:r>
            <a:r>
              <a:rPr lang="en-US" u="sng" dirty="0" err="1" smtClean="0"/>
              <a:t>dan</a:t>
            </a:r>
            <a:r>
              <a:rPr lang="en-US" u="sng" dirty="0" smtClean="0"/>
              <a:t> </a:t>
            </a:r>
            <a:r>
              <a:rPr lang="en-US" u="sng" dirty="0" err="1" smtClean="0"/>
              <a:t>layanan</a:t>
            </a:r>
            <a:r>
              <a:rPr lang="en-US" u="sng" dirty="0" smtClean="0"/>
              <a:t> bus/</a:t>
            </a:r>
            <a:r>
              <a:rPr lang="en-US" u="sng" dirty="0" err="1" smtClean="0"/>
              <a:t>transportasi</a:t>
            </a:r>
            <a:r>
              <a:rPr lang="en-US" u="sng" dirty="0" smtClean="0"/>
              <a:t> </a:t>
            </a:r>
            <a:r>
              <a:rPr lang="en-US" u="sng" dirty="0" err="1" smtClean="0"/>
              <a:t>mahasiswa</a:t>
            </a:r>
            <a:r>
              <a:rPr lang="en-US" u="sng" dirty="0" smtClean="0"/>
              <a:t> </a:t>
            </a:r>
          </a:p>
          <a:p>
            <a:pPr marL="806450" indent="-514350">
              <a:buFont typeface="+mj-lt"/>
              <a:buAutoNum type="alphaUcPeriod"/>
            </a:pP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Parkir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FKG  </a:t>
            </a:r>
          </a:p>
          <a:p>
            <a:pPr marL="806450" indent="-514350">
              <a:buFont typeface="+mj-lt"/>
              <a:buAutoNum type="alphaUcPeriod"/>
            </a:pPr>
            <a:r>
              <a:rPr lang="fi-FI" dirty="0" smtClean="0"/>
              <a:t>Pemeliharaan Sarana Parkir FKG </a:t>
            </a:r>
            <a:r>
              <a:rPr 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911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=""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0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430380" y="939800"/>
            <a:ext cx="10515600" cy="54483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/>
            <a:r>
              <a:rPr lang="en-US" dirty="0" smtClean="0"/>
              <a:t>K118.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penanganan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sampah</a:t>
            </a:r>
            <a:r>
              <a:rPr lang="en-US" dirty="0" smtClean="0"/>
              <a:t> </a:t>
            </a:r>
          </a:p>
          <a:p>
            <a:pPr marL="806450" indent="-514350">
              <a:buFont typeface="+mj-lt"/>
              <a:buAutoNum type="alphaUcPeriod"/>
            </a:pPr>
            <a:r>
              <a:rPr lang="en-US" dirty="0" err="1" smtClean="0"/>
              <a:t>Pemeliharaan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Buangan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FKG </a:t>
            </a:r>
          </a:p>
          <a:p>
            <a:pPr marL="806450" indent="-514350">
              <a:buFont typeface="+mj-lt"/>
              <a:buAutoNum type="alphaUcPeriod"/>
            </a:pP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Pembuangan</a:t>
            </a:r>
            <a:r>
              <a:rPr lang="en-US" dirty="0" smtClean="0"/>
              <a:t> </a:t>
            </a:r>
            <a:r>
              <a:rPr lang="en-US" dirty="0" err="1" smtClean="0"/>
              <a:t>Sampah</a:t>
            </a:r>
            <a:r>
              <a:rPr lang="en-US" dirty="0" smtClean="0"/>
              <a:t>/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FKG </a:t>
            </a:r>
          </a:p>
          <a:p>
            <a:pPr marL="806450" indent="-514350">
              <a:buFont typeface="+mj-lt"/>
              <a:buAutoNum type="alphaUcPeriod"/>
            </a:pP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Gudang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Bekas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FKG   </a:t>
            </a:r>
          </a:p>
          <a:p>
            <a:pPr marL="806450" indent="-514350">
              <a:buNone/>
            </a:pPr>
            <a:endParaRPr lang="en-US" dirty="0" smtClean="0"/>
          </a:p>
          <a:p>
            <a:pPr marL="266700" indent="-266700"/>
            <a:r>
              <a:rPr lang="en-US" u="sng" dirty="0" smtClean="0"/>
              <a:t>K119. </a:t>
            </a:r>
            <a:r>
              <a:rPr lang="sv-SE" u="sng" dirty="0" smtClean="0"/>
              <a:t>Pengelolaan kegiatan/operasional penanganan pandemi Covid-19 </a:t>
            </a:r>
            <a:r>
              <a:rPr lang="en-US" u="sng" dirty="0" smtClean="0"/>
              <a:t> </a:t>
            </a:r>
          </a:p>
          <a:p>
            <a:pPr marL="806450" indent="-514350">
              <a:buFont typeface="+mj-lt"/>
              <a:buAutoNum type="alphaUcPeriod"/>
            </a:pPr>
            <a:r>
              <a:rPr lang="sv-SE" dirty="0" smtClean="0"/>
              <a:t>Pembiayaan Kelengkapan Peralatan Standar Covid dan SOP  </a:t>
            </a:r>
            <a:r>
              <a:rPr lang="en-US" dirty="0" smtClean="0"/>
              <a:t> </a:t>
            </a:r>
          </a:p>
          <a:p>
            <a:pPr marL="806450" indent="-514350">
              <a:buNone/>
            </a:pPr>
            <a:endParaRPr lang="en-US" dirty="0" smtClean="0"/>
          </a:p>
          <a:p>
            <a:pPr marL="266700" indent="-266700"/>
            <a:r>
              <a:rPr lang="en-US" u="sng" dirty="0" smtClean="0"/>
              <a:t>K120. </a:t>
            </a:r>
            <a:r>
              <a:rPr lang="en-US" u="sng" dirty="0" err="1" smtClean="0"/>
              <a:t>Penanganan</a:t>
            </a:r>
            <a:r>
              <a:rPr lang="en-US" u="sng" dirty="0" smtClean="0"/>
              <a:t> </a:t>
            </a:r>
            <a:r>
              <a:rPr lang="en-US" u="sng" dirty="0" err="1" smtClean="0"/>
              <a:t>darurat</a:t>
            </a:r>
            <a:r>
              <a:rPr lang="en-US" u="sng" dirty="0" smtClean="0"/>
              <a:t> </a:t>
            </a:r>
            <a:r>
              <a:rPr lang="en-US" u="sng" dirty="0" err="1" smtClean="0"/>
              <a:t>kesehatan</a:t>
            </a:r>
            <a:r>
              <a:rPr lang="en-US" u="sng" dirty="0" smtClean="0"/>
              <a:t> </a:t>
            </a:r>
            <a:r>
              <a:rPr lang="en-US" u="sng" dirty="0" err="1" smtClean="0"/>
              <a:t>dan</a:t>
            </a:r>
            <a:r>
              <a:rPr lang="en-US" u="sng" dirty="0" smtClean="0"/>
              <a:t> </a:t>
            </a:r>
            <a:r>
              <a:rPr lang="en-US" u="sng" dirty="0" err="1" smtClean="0"/>
              <a:t>bencana</a:t>
            </a:r>
            <a:r>
              <a:rPr lang="en-US" u="sng" dirty="0" smtClean="0"/>
              <a:t>  </a:t>
            </a:r>
          </a:p>
          <a:p>
            <a:pPr marL="806450" indent="-514350">
              <a:buFont typeface="+mj-lt"/>
              <a:buAutoNum type="alphaUcPeriod"/>
            </a:pP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Keselamatan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Lab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Kebencanaan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11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=""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0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430380" y="939800"/>
            <a:ext cx="10515600" cy="54483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P24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integrasi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terpadu</a:t>
            </a:r>
            <a:r>
              <a:rPr lang="en-US" dirty="0" smtClean="0"/>
              <a:t> </a:t>
            </a:r>
          </a:p>
          <a:p>
            <a:pPr marL="266700" indent="-266700"/>
            <a:r>
              <a:rPr lang="en-US" u="sng" dirty="0" smtClean="0"/>
              <a:t>K122. </a:t>
            </a:r>
            <a:r>
              <a:rPr lang="en-US" u="sng" dirty="0" err="1" smtClean="0"/>
              <a:t>Pelaksanaan</a:t>
            </a:r>
            <a:r>
              <a:rPr lang="en-US" u="sng" dirty="0" smtClean="0"/>
              <a:t> Dies </a:t>
            </a:r>
            <a:r>
              <a:rPr lang="en-US" u="sng" dirty="0" err="1" smtClean="0"/>
              <a:t>Natalis</a:t>
            </a:r>
            <a:r>
              <a:rPr lang="en-US" u="sng" dirty="0" smtClean="0"/>
              <a:t> </a:t>
            </a:r>
            <a:r>
              <a:rPr lang="en-US" u="sng" dirty="0" err="1" smtClean="0"/>
              <a:t>dan</a:t>
            </a:r>
            <a:r>
              <a:rPr lang="en-US" u="sng" dirty="0" smtClean="0"/>
              <a:t> </a:t>
            </a:r>
            <a:r>
              <a:rPr lang="en-US" u="sng" dirty="0" err="1" smtClean="0"/>
              <a:t>upacara</a:t>
            </a:r>
            <a:r>
              <a:rPr lang="en-US" u="sng" dirty="0" smtClean="0"/>
              <a:t> </a:t>
            </a:r>
            <a:r>
              <a:rPr lang="en-US" u="sng" dirty="0" err="1" smtClean="0"/>
              <a:t>hari</a:t>
            </a:r>
            <a:r>
              <a:rPr lang="en-US" u="sng" dirty="0" smtClean="0"/>
              <a:t> </a:t>
            </a:r>
            <a:r>
              <a:rPr lang="en-US" u="sng" dirty="0" err="1" smtClean="0"/>
              <a:t>besar</a:t>
            </a:r>
            <a:r>
              <a:rPr lang="en-US" u="sng" dirty="0" smtClean="0"/>
              <a:t> </a:t>
            </a:r>
            <a:r>
              <a:rPr lang="en-US" u="sng" dirty="0" err="1" smtClean="0"/>
              <a:t>nasional</a:t>
            </a:r>
            <a:r>
              <a:rPr lang="en-US" u="sng" dirty="0" smtClean="0"/>
              <a:t>/</a:t>
            </a:r>
            <a:r>
              <a:rPr lang="en-US" u="sng" dirty="0" err="1" smtClean="0"/>
              <a:t>keagamaan</a:t>
            </a:r>
            <a:r>
              <a:rPr lang="en-US" u="sng" dirty="0" smtClean="0"/>
              <a:t>  </a:t>
            </a:r>
          </a:p>
          <a:p>
            <a:pPr marL="806450" indent="-514350">
              <a:buFont typeface="+mj-lt"/>
              <a:buAutoNum type="alphaUcPeriod"/>
            </a:pPr>
            <a:r>
              <a:rPr lang="fi-FI" dirty="0" smtClean="0"/>
              <a:t>Pelaksanaan Kegiatan Dies Natalis FKG </a:t>
            </a:r>
          </a:p>
          <a:p>
            <a:pPr marL="806450" indent="-514350">
              <a:buFont typeface="+mj-lt"/>
              <a:buAutoNum type="alphaUcPeriod"/>
            </a:pPr>
            <a:r>
              <a:rPr lang="fi-FI" dirty="0" smtClean="0"/>
              <a:t>Pelaksanaan Halal Bihalal </a:t>
            </a:r>
            <a:r>
              <a:rPr lang="en-US" dirty="0" smtClean="0"/>
              <a:t>   </a:t>
            </a:r>
          </a:p>
          <a:p>
            <a:pPr marL="806450" indent="-514350">
              <a:buNone/>
            </a:pPr>
            <a:endParaRPr lang="en-US" dirty="0" smtClean="0"/>
          </a:p>
          <a:p>
            <a:pPr marL="266700" indent="-266700"/>
            <a:r>
              <a:rPr lang="en-US" u="sng" dirty="0" smtClean="0"/>
              <a:t>K123. </a:t>
            </a:r>
            <a:r>
              <a:rPr lang="en-US" u="sng" dirty="0" err="1" smtClean="0"/>
              <a:t>Pengelolaan</a:t>
            </a:r>
            <a:r>
              <a:rPr lang="en-US" u="sng" dirty="0" smtClean="0"/>
              <a:t> </a:t>
            </a:r>
            <a:r>
              <a:rPr lang="en-US" u="sng" dirty="0" err="1" smtClean="0"/>
              <a:t>operasional</a:t>
            </a:r>
            <a:r>
              <a:rPr lang="en-US" u="sng" dirty="0" smtClean="0"/>
              <a:t> </a:t>
            </a:r>
            <a:r>
              <a:rPr lang="en-US" u="sng" dirty="0" err="1" smtClean="0"/>
              <a:t>perkantoran</a:t>
            </a:r>
            <a:r>
              <a:rPr lang="en-US" u="sng" dirty="0" smtClean="0"/>
              <a:t> </a:t>
            </a:r>
            <a:r>
              <a:rPr lang="en-US" u="sng" dirty="0" err="1" smtClean="0"/>
              <a:t>dan</a:t>
            </a:r>
            <a:r>
              <a:rPr lang="en-US" u="sng" dirty="0" smtClean="0"/>
              <a:t> organ </a:t>
            </a:r>
            <a:r>
              <a:rPr lang="en-US" u="sng" dirty="0" err="1" smtClean="0"/>
              <a:t>universitas</a:t>
            </a:r>
            <a:r>
              <a:rPr lang="en-US" u="sng" dirty="0" smtClean="0"/>
              <a:t> </a:t>
            </a:r>
            <a:r>
              <a:rPr lang="en-US" u="sng" dirty="0" err="1" smtClean="0"/>
              <a:t>untuk</a:t>
            </a:r>
            <a:r>
              <a:rPr lang="en-US" u="sng" dirty="0" smtClean="0"/>
              <a:t> </a:t>
            </a:r>
            <a:r>
              <a:rPr lang="en-US" u="sng" dirty="0" err="1" smtClean="0"/>
              <a:t>mendukung</a:t>
            </a:r>
            <a:r>
              <a:rPr lang="en-US" u="sng" dirty="0" smtClean="0"/>
              <a:t> </a:t>
            </a:r>
            <a:r>
              <a:rPr lang="en-US" u="sng" dirty="0" err="1" smtClean="0"/>
              <a:t>proses</a:t>
            </a:r>
            <a:r>
              <a:rPr lang="en-US" u="sng" dirty="0" smtClean="0"/>
              <a:t> </a:t>
            </a:r>
            <a:r>
              <a:rPr lang="en-US" u="sng" dirty="0" err="1" smtClean="0"/>
              <a:t>pendidikan</a:t>
            </a:r>
            <a:r>
              <a:rPr lang="en-US" u="sng" dirty="0" smtClean="0"/>
              <a:t> </a:t>
            </a:r>
            <a:r>
              <a:rPr lang="en-US" u="sng" dirty="0" err="1" smtClean="0"/>
              <a:t>berkualitas</a:t>
            </a:r>
            <a:r>
              <a:rPr lang="en-US" u="sng" dirty="0" smtClean="0"/>
              <a:t> </a:t>
            </a:r>
            <a:r>
              <a:rPr lang="sv-SE" u="sng" dirty="0" smtClean="0"/>
              <a:t> </a:t>
            </a:r>
            <a:r>
              <a:rPr lang="en-US" u="sng" dirty="0" smtClean="0"/>
              <a:t> </a:t>
            </a:r>
          </a:p>
          <a:p>
            <a:pPr marL="806450" indent="-514350">
              <a:buFont typeface="+mj-lt"/>
              <a:buAutoNum type="alphaUcPeriod"/>
            </a:pPr>
            <a:r>
              <a:rPr lang="sv-SE" dirty="0" smtClean="0"/>
              <a:t>Kegiatan Operasional Layanan Perkantoran, Konsumsi, ATK, Perjalanan Dinas, dll </a:t>
            </a:r>
          </a:p>
          <a:p>
            <a:pPr marL="806450" indent="-514350">
              <a:buNone/>
            </a:pPr>
            <a:endParaRPr lang="en-US" dirty="0" smtClean="0"/>
          </a:p>
          <a:p>
            <a:pPr marL="266700" indent="-266700"/>
            <a:r>
              <a:rPr lang="en-US" u="sng" dirty="0" smtClean="0"/>
              <a:t>K124. </a:t>
            </a:r>
            <a:r>
              <a:rPr lang="en-US" u="sng" dirty="0" err="1" smtClean="0"/>
              <a:t>Pengelolaan</a:t>
            </a:r>
            <a:r>
              <a:rPr lang="en-US" u="sng" dirty="0" smtClean="0"/>
              <a:t> </a:t>
            </a:r>
            <a:r>
              <a:rPr lang="en-US" u="sng" dirty="0" err="1" smtClean="0"/>
              <a:t>langganan</a:t>
            </a:r>
            <a:r>
              <a:rPr lang="en-US" u="sng" dirty="0" smtClean="0"/>
              <a:t> </a:t>
            </a:r>
            <a:r>
              <a:rPr lang="en-US" u="sng" dirty="0" err="1" smtClean="0"/>
              <a:t>dan</a:t>
            </a:r>
            <a:r>
              <a:rPr lang="en-US" u="sng" dirty="0" smtClean="0"/>
              <a:t> </a:t>
            </a:r>
            <a:r>
              <a:rPr lang="en-US" u="sng" dirty="0" err="1" smtClean="0"/>
              <a:t>layanan</a:t>
            </a:r>
            <a:r>
              <a:rPr lang="en-US" u="sng" dirty="0" smtClean="0"/>
              <a:t> </a:t>
            </a:r>
            <a:r>
              <a:rPr lang="en-US" u="sng" dirty="0" err="1" smtClean="0"/>
              <a:t>daya</a:t>
            </a:r>
            <a:r>
              <a:rPr lang="en-US" u="sng" dirty="0" smtClean="0"/>
              <a:t>/</a:t>
            </a:r>
            <a:r>
              <a:rPr lang="en-US" u="sng" dirty="0" err="1" smtClean="0"/>
              <a:t>jasa</a:t>
            </a:r>
            <a:r>
              <a:rPr lang="en-US" u="sng" dirty="0" smtClean="0"/>
              <a:t> </a:t>
            </a:r>
          </a:p>
          <a:p>
            <a:pPr marL="806450" indent="-514350">
              <a:buFont typeface="+mj-lt"/>
              <a:buAutoNum type="alphaUcPeriod"/>
            </a:pP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Langganan</a:t>
            </a:r>
            <a:r>
              <a:rPr lang="en-US" dirty="0" smtClean="0"/>
              <a:t> Zoom </a:t>
            </a:r>
            <a:r>
              <a:rPr lang="en-US" dirty="0" err="1" smtClean="0"/>
              <a:t>dll</a:t>
            </a:r>
            <a:r>
              <a:rPr 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911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=""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0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430380" y="939800"/>
            <a:ext cx="10515600" cy="54483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/>
            <a:r>
              <a:rPr lang="en-US" u="sng" dirty="0" smtClean="0"/>
              <a:t>K125. </a:t>
            </a:r>
            <a:r>
              <a:rPr lang="en-US" u="sng" dirty="0" err="1" smtClean="0"/>
              <a:t>Pengelolaan</a:t>
            </a:r>
            <a:r>
              <a:rPr lang="en-US" u="sng" dirty="0" smtClean="0"/>
              <a:t> </a:t>
            </a:r>
            <a:r>
              <a:rPr lang="en-US" u="sng" dirty="0" err="1" smtClean="0"/>
              <a:t>dan</a:t>
            </a:r>
            <a:r>
              <a:rPr lang="en-US" u="sng" dirty="0" smtClean="0"/>
              <a:t> </a:t>
            </a:r>
            <a:r>
              <a:rPr lang="en-US" u="sng" dirty="0" err="1" smtClean="0"/>
              <a:t>penatausahaan</a:t>
            </a:r>
            <a:r>
              <a:rPr lang="en-US" u="sng" dirty="0" smtClean="0"/>
              <a:t> </a:t>
            </a:r>
            <a:r>
              <a:rPr lang="en-US" u="sng" dirty="0" err="1" smtClean="0"/>
              <a:t>aset</a:t>
            </a:r>
            <a:r>
              <a:rPr lang="en-US" u="sng" dirty="0" smtClean="0"/>
              <a:t>/</a:t>
            </a:r>
            <a:r>
              <a:rPr lang="en-US" u="sng" dirty="0" err="1" smtClean="0"/>
              <a:t>inventaris</a:t>
            </a:r>
            <a:r>
              <a:rPr lang="en-US" u="sng" dirty="0" smtClean="0"/>
              <a:t> </a:t>
            </a:r>
          </a:p>
          <a:p>
            <a:pPr marL="806450" indent="-514350">
              <a:buFont typeface="+mj-lt"/>
              <a:buAutoNum type="alphaUcPeriod"/>
            </a:pP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Inventaris</a:t>
            </a:r>
            <a:r>
              <a:rPr lang="en-US" dirty="0" smtClean="0"/>
              <a:t> per Unit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Informasinya</a:t>
            </a:r>
            <a:r>
              <a:rPr lang="en-US" dirty="0" smtClean="0"/>
              <a:t> </a:t>
            </a:r>
          </a:p>
          <a:p>
            <a:pPr marL="806450" indent="-514350">
              <a:buNone/>
            </a:pPr>
            <a:endParaRPr lang="en-US" dirty="0" smtClean="0"/>
          </a:p>
          <a:p>
            <a:pPr marL="266700" indent="-266700"/>
            <a:r>
              <a:rPr lang="en-US" u="sng" dirty="0" smtClean="0"/>
              <a:t>K126. </a:t>
            </a:r>
            <a:r>
              <a:rPr lang="en-US" u="sng" dirty="0" err="1" smtClean="0"/>
              <a:t>Pemeliharaan</a:t>
            </a:r>
            <a:r>
              <a:rPr lang="en-US" u="sng" dirty="0" smtClean="0"/>
              <a:t> </a:t>
            </a:r>
            <a:r>
              <a:rPr lang="en-US" u="sng" dirty="0" err="1" smtClean="0"/>
              <a:t>sarana</a:t>
            </a:r>
            <a:r>
              <a:rPr lang="en-US" u="sng" dirty="0" smtClean="0"/>
              <a:t>/</a:t>
            </a:r>
            <a:r>
              <a:rPr lang="en-US" u="sng" dirty="0" err="1" smtClean="0"/>
              <a:t>fasilitas</a:t>
            </a:r>
            <a:r>
              <a:rPr lang="en-US" u="sng" dirty="0" smtClean="0"/>
              <a:t> </a:t>
            </a:r>
            <a:r>
              <a:rPr lang="en-US" u="sng" dirty="0" err="1" smtClean="0"/>
              <a:t>fisik</a:t>
            </a:r>
            <a:r>
              <a:rPr lang="en-US" u="sng" dirty="0" smtClean="0"/>
              <a:t> </a:t>
            </a:r>
            <a:r>
              <a:rPr lang="en-US" u="sng" dirty="0" err="1" smtClean="0"/>
              <a:t>dan</a:t>
            </a:r>
            <a:r>
              <a:rPr lang="en-US" u="sng" dirty="0" smtClean="0"/>
              <a:t> </a:t>
            </a:r>
            <a:r>
              <a:rPr lang="en-US" u="sng" dirty="0" err="1" smtClean="0"/>
              <a:t>peralatan</a:t>
            </a:r>
            <a:r>
              <a:rPr lang="en-US" u="sng" dirty="0" smtClean="0"/>
              <a:t> </a:t>
            </a:r>
            <a:r>
              <a:rPr lang="en-US" u="sng" dirty="0" err="1" smtClean="0"/>
              <a:t>inventaris</a:t>
            </a:r>
            <a:r>
              <a:rPr lang="en-US" u="sng" dirty="0" smtClean="0"/>
              <a:t> </a:t>
            </a:r>
            <a:r>
              <a:rPr lang="en-US" u="sng" dirty="0" err="1" smtClean="0"/>
              <a:t>kantor</a:t>
            </a:r>
            <a:r>
              <a:rPr lang="en-US" u="sng" dirty="0" smtClean="0"/>
              <a:t>  </a:t>
            </a:r>
            <a:r>
              <a:rPr lang="sv-SE" u="sng" dirty="0" smtClean="0"/>
              <a:t> </a:t>
            </a:r>
            <a:r>
              <a:rPr lang="en-US" u="sng" dirty="0" smtClean="0"/>
              <a:t> </a:t>
            </a:r>
          </a:p>
          <a:p>
            <a:pPr marL="806450" indent="-514350">
              <a:buFont typeface="+mj-lt"/>
              <a:buAutoNum type="alphaUcPeriod"/>
            </a:pPr>
            <a:r>
              <a:rPr lang="sv-SE" dirty="0" smtClean="0"/>
              <a:t>Pembuatan Standar Pengecekan dan Pelaporan Sarana </a:t>
            </a:r>
          </a:p>
          <a:p>
            <a:pPr marL="806450" indent="-514350">
              <a:buFont typeface="+mj-lt"/>
              <a:buAutoNum type="alphaUcPeriod"/>
            </a:pPr>
            <a:r>
              <a:rPr lang="sv-SE" dirty="0" smtClean="0"/>
              <a:t>Pembiayaan Pemeliharaan sarana/fasilitas fisik dan peralatan inventaris kantor </a:t>
            </a:r>
          </a:p>
          <a:p>
            <a:pPr marL="806450" indent="-514350">
              <a:buNone/>
            </a:pPr>
            <a:endParaRPr lang="en-US" dirty="0" smtClean="0"/>
          </a:p>
          <a:p>
            <a:pPr marL="266700" indent="-266700"/>
            <a:r>
              <a:rPr lang="en-US" u="sng" dirty="0" smtClean="0"/>
              <a:t>K127. </a:t>
            </a:r>
            <a:r>
              <a:rPr lang="en-US" u="sng" dirty="0" err="1" smtClean="0"/>
              <a:t>Pengelolaan</a:t>
            </a:r>
            <a:r>
              <a:rPr lang="en-US" u="sng" dirty="0" smtClean="0"/>
              <a:t> </a:t>
            </a:r>
            <a:r>
              <a:rPr lang="en-US" u="sng" dirty="0" err="1" smtClean="0"/>
              <a:t>dan</a:t>
            </a:r>
            <a:r>
              <a:rPr lang="en-US" u="sng" dirty="0" smtClean="0"/>
              <a:t> </a:t>
            </a:r>
            <a:r>
              <a:rPr lang="en-US" u="sng" dirty="0" err="1" smtClean="0"/>
              <a:t>operasional</a:t>
            </a:r>
            <a:r>
              <a:rPr lang="en-US" u="sng" dirty="0" smtClean="0"/>
              <a:t> </a:t>
            </a:r>
            <a:r>
              <a:rPr lang="en-US" u="sng" dirty="0" err="1" smtClean="0"/>
              <a:t>sarana</a:t>
            </a:r>
            <a:r>
              <a:rPr lang="en-US" u="sng" dirty="0" smtClean="0"/>
              <a:t> </a:t>
            </a:r>
            <a:r>
              <a:rPr lang="en-US" u="sng" dirty="0" err="1" smtClean="0"/>
              <a:t>pengairan</a:t>
            </a:r>
            <a:r>
              <a:rPr lang="en-US" u="sng" dirty="0" smtClean="0"/>
              <a:t>, </a:t>
            </a:r>
            <a:r>
              <a:rPr lang="en-US" u="sng" dirty="0" err="1" smtClean="0"/>
              <a:t>jaringan</a:t>
            </a:r>
            <a:r>
              <a:rPr lang="en-US" u="sng" dirty="0" smtClean="0"/>
              <a:t> </a:t>
            </a:r>
            <a:r>
              <a:rPr lang="en-US" u="sng" dirty="0" err="1" smtClean="0"/>
              <a:t>dan</a:t>
            </a:r>
            <a:r>
              <a:rPr lang="en-US" u="sng" dirty="0" smtClean="0"/>
              <a:t> </a:t>
            </a:r>
            <a:r>
              <a:rPr lang="en-US" u="sng" dirty="0" err="1" smtClean="0"/>
              <a:t>kelistrikan</a:t>
            </a:r>
            <a:r>
              <a:rPr lang="en-US" u="sng" dirty="0" smtClean="0"/>
              <a:t> </a:t>
            </a:r>
            <a:r>
              <a:rPr lang="en-US" u="sng" dirty="0" err="1" smtClean="0"/>
              <a:t>kampus</a:t>
            </a:r>
            <a:r>
              <a:rPr lang="en-US" u="sng" dirty="0" smtClean="0"/>
              <a:t>  </a:t>
            </a:r>
          </a:p>
          <a:p>
            <a:pPr marL="806450" indent="-514350">
              <a:buFont typeface="+mj-lt"/>
              <a:buAutoNum type="alphaUcPeriod"/>
            </a:pP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Pengecekan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Pelaporan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</a:p>
          <a:p>
            <a:pPr marL="806450" indent="-514350">
              <a:buFont typeface="+mj-lt"/>
              <a:buAutoNum type="alphaUcPeriod"/>
            </a:pPr>
            <a:r>
              <a:rPr lang="en-US" dirty="0" err="1" smtClean="0"/>
              <a:t>Pembiayaan</a:t>
            </a:r>
            <a:r>
              <a:rPr lang="en-US" dirty="0" smtClean="0"/>
              <a:t> </a:t>
            </a:r>
            <a:r>
              <a:rPr lang="en-US" dirty="0" err="1" smtClean="0"/>
              <a:t>Pemeliharaan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pengairan</a:t>
            </a:r>
            <a:r>
              <a:rPr lang="en-US" dirty="0" smtClean="0"/>
              <a:t>,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kelistrikan</a:t>
            </a:r>
            <a:r>
              <a:rPr lang="en-US" dirty="0" smtClean="0"/>
              <a:t> </a:t>
            </a:r>
            <a:r>
              <a:rPr lang="en-US" dirty="0" err="1" smtClean="0"/>
              <a:t>kampus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11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=""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0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430380" y="939800"/>
            <a:ext cx="10515600" cy="5448300"/>
          </a:xfrm>
          <a:prstGeom prst="rect">
            <a:avLst/>
          </a:prstGeo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/>
            <a:r>
              <a:rPr lang="en-US" u="sng" dirty="0" smtClean="0"/>
              <a:t>K128. </a:t>
            </a:r>
            <a:r>
              <a:rPr lang="en-US" u="sng" dirty="0" err="1" smtClean="0"/>
              <a:t>Penyusunan</a:t>
            </a:r>
            <a:r>
              <a:rPr lang="en-US" u="sng" dirty="0" smtClean="0"/>
              <a:t>/</a:t>
            </a:r>
            <a:r>
              <a:rPr lang="en-US" u="sng" dirty="0" err="1" smtClean="0"/>
              <a:t>revisi</a:t>
            </a:r>
            <a:r>
              <a:rPr lang="en-US" u="sng" dirty="0" smtClean="0"/>
              <a:t> </a:t>
            </a:r>
            <a:r>
              <a:rPr lang="en-US" u="sng" dirty="0" err="1" smtClean="0"/>
              <a:t>dokumen</a:t>
            </a:r>
            <a:r>
              <a:rPr lang="en-US" u="sng" dirty="0" smtClean="0"/>
              <a:t> </a:t>
            </a:r>
            <a:r>
              <a:rPr lang="en-US" u="sng" dirty="0" err="1" smtClean="0"/>
              <a:t>perencanaan</a:t>
            </a:r>
            <a:r>
              <a:rPr lang="en-US" u="sng" dirty="0" smtClean="0"/>
              <a:t> </a:t>
            </a:r>
            <a:r>
              <a:rPr lang="en-US" u="sng" dirty="0" err="1" smtClean="0"/>
              <a:t>dan</a:t>
            </a:r>
            <a:r>
              <a:rPr lang="en-US" u="sng" dirty="0" smtClean="0"/>
              <a:t> </a:t>
            </a:r>
            <a:r>
              <a:rPr lang="en-US" u="sng" dirty="0" err="1" smtClean="0"/>
              <a:t>anggaran</a:t>
            </a:r>
            <a:r>
              <a:rPr lang="en-US" u="sng" dirty="0" smtClean="0"/>
              <a:t> </a:t>
            </a:r>
          </a:p>
          <a:p>
            <a:pPr marL="806450" indent="-514350">
              <a:buFont typeface="+mj-lt"/>
              <a:buAutoNum type="alphaUcPeriod"/>
            </a:pP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Revisi</a:t>
            </a:r>
            <a:r>
              <a:rPr lang="en-US" dirty="0" smtClean="0"/>
              <a:t> RKAKL </a:t>
            </a:r>
          </a:p>
          <a:p>
            <a:pPr marL="806450" indent="-514350">
              <a:buNone/>
            </a:pPr>
            <a:endParaRPr lang="en-US" dirty="0" smtClean="0"/>
          </a:p>
          <a:p>
            <a:pPr marL="266700" indent="-266700"/>
            <a:r>
              <a:rPr lang="en-US" u="sng" dirty="0" smtClean="0"/>
              <a:t>K131. </a:t>
            </a:r>
            <a:r>
              <a:rPr lang="it-IT" u="sng" dirty="0" smtClean="0"/>
              <a:t>Implementasi sistem informasi data dan digitalisasi data universitas/fakultas/ jurusan/prodi di era 4.0 dan era 5.0 </a:t>
            </a:r>
            <a:r>
              <a:rPr lang="en-US" u="sng" dirty="0" smtClean="0"/>
              <a:t> </a:t>
            </a:r>
            <a:r>
              <a:rPr lang="sv-SE" u="sng" dirty="0" smtClean="0"/>
              <a:t> </a:t>
            </a:r>
            <a:r>
              <a:rPr lang="en-US" u="sng" dirty="0" smtClean="0"/>
              <a:t> </a:t>
            </a:r>
          </a:p>
          <a:p>
            <a:pPr marL="806450" indent="-514350">
              <a:buFont typeface="+mj-lt"/>
              <a:buAutoNum type="alphaUcPeriod"/>
            </a:pP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Digitalisasi</a:t>
            </a:r>
            <a:r>
              <a:rPr lang="en-US" dirty="0" smtClean="0"/>
              <a:t> Data </a:t>
            </a:r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RSGM </a:t>
            </a:r>
            <a:r>
              <a:rPr lang="en-US" dirty="0" err="1" smtClean="0"/>
              <a:t>Unand</a:t>
            </a:r>
            <a:r>
              <a:rPr lang="en-US" dirty="0" smtClean="0"/>
              <a:t> </a:t>
            </a:r>
            <a:endParaRPr lang="sv-SE" dirty="0" smtClean="0"/>
          </a:p>
          <a:p>
            <a:pPr marL="806450" indent="-51435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11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=""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0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430380" y="939800"/>
            <a:ext cx="10515600" cy="54483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buNone/>
            </a:pPr>
            <a:r>
              <a:rPr lang="en-US" u="sng" dirty="0" smtClean="0"/>
              <a:t>P25. </a:t>
            </a:r>
            <a:r>
              <a:rPr lang="en-US" dirty="0" err="1" smtClean="0"/>
              <a:t>Penguatan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Unand</a:t>
            </a:r>
            <a:r>
              <a:rPr lang="en-US" dirty="0" smtClean="0"/>
              <a:t> </a:t>
            </a:r>
          </a:p>
          <a:p>
            <a:pPr marL="266700" indent="-266700">
              <a:buNone/>
            </a:pPr>
            <a:endParaRPr lang="en-US" u="sng" dirty="0" smtClean="0"/>
          </a:p>
          <a:p>
            <a:pPr marL="266700" indent="-266700"/>
            <a:r>
              <a:rPr lang="en-US" u="sng" dirty="0" smtClean="0"/>
              <a:t>K139. </a:t>
            </a:r>
            <a:r>
              <a:rPr lang="fi-FI" u="sng" dirty="0" smtClean="0"/>
              <a:t>Pelaksanaan rapat koordinasi dan rapat kerja tahunan </a:t>
            </a:r>
            <a:endParaRPr lang="en-US" u="sng" dirty="0" smtClean="0"/>
          </a:p>
          <a:p>
            <a:pPr marL="806450" indent="-514350">
              <a:buFont typeface="+mj-lt"/>
              <a:buAutoNum type="alphaUcPeriod"/>
            </a:pPr>
            <a:r>
              <a:rPr lang="fi-FI" dirty="0" smtClean="0"/>
              <a:t>Pelaksanaan Rakor dan Raker FKG </a:t>
            </a:r>
            <a:r>
              <a:rPr lang="en-US" dirty="0" smtClean="0"/>
              <a:t> </a:t>
            </a:r>
          </a:p>
          <a:p>
            <a:pPr marL="806450" indent="-514350">
              <a:buNone/>
            </a:pPr>
            <a:endParaRPr lang="en-US" dirty="0" smtClean="0"/>
          </a:p>
          <a:p>
            <a:pPr marL="266700" indent="-266700"/>
            <a:r>
              <a:rPr lang="en-US" u="sng" dirty="0" smtClean="0"/>
              <a:t>K142. </a:t>
            </a:r>
            <a:r>
              <a:rPr lang="fi-FI" u="sng" dirty="0" smtClean="0"/>
              <a:t>Pelaksanaan evaluasi dan pelaporan kinerja </a:t>
            </a:r>
            <a:r>
              <a:rPr lang="it-IT" u="sng" dirty="0" smtClean="0"/>
              <a:t> </a:t>
            </a:r>
            <a:r>
              <a:rPr lang="en-US" u="sng" dirty="0" smtClean="0"/>
              <a:t> </a:t>
            </a:r>
            <a:r>
              <a:rPr lang="sv-SE" u="sng" dirty="0" smtClean="0"/>
              <a:t> </a:t>
            </a:r>
            <a:r>
              <a:rPr lang="en-US" u="sng" dirty="0" smtClean="0"/>
              <a:t> </a:t>
            </a:r>
          </a:p>
          <a:p>
            <a:pPr marL="806450" indent="-514350">
              <a:buFont typeface="+mj-lt"/>
              <a:buAutoNum type="alphaUcPeriod"/>
            </a:pPr>
            <a:r>
              <a:rPr lang="fi-FI" dirty="0" smtClean="0"/>
              <a:t>Pelaksanaan Evaluasi dan Pelaporan Kegiatan Manajemen </a:t>
            </a:r>
          </a:p>
          <a:p>
            <a:pPr marL="806450" indent="-514350">
              <a:buFont typeface="+mj-lt"/>
              <a:buAutoNum type="alphaUcPeriod"/>
            </a:pPr>
            <a:endParaRPr lang="fi-FI" dirty="0" smtClean="0"/>
          </a:p>
          <a:p>
            <a:pPr marL="0" indent="6350">
              <a:buNone/>
            </a:pPr>
            <a:r>
              <a:rPr lang="en-US" u="sng" dirty="0" smtClean="0"/>
              <a:t>P26. </a:t>
            </a:r>
            <a:r>
              <a:rPr lang="en-US" u="sng" dirty="0" err="1" smtClean="0"/>
              <a:t>Penguatan</a:t>
            </a:r>
            <a:r>
              <a:rPr lang="en-US" u="sng" dirty="0" smtClean="0"/>
              <a:t> </a:t>
            </a:r>
            <a:r>
              <a:rPr lang="en-US" u="sng" dirty="0" err="1" smtClean="0"/>
              <a:t>Sistem</a:t>
            </a:r>
            <a:r>
              <a:rPr lang="en-US" u="sng" dirty="0" smtClean="0"/>
              <a:t> </a:t>
            </a:r>
            <a:r>
              <a:rPr lang="en-US" u="sng" dirty="0" err="1" smtClean="0"/>
              <a:t>Pengawasan</a:t>
            </a:r>
            <a:r>
              <a:rPr lang="en-US" u="sng" dirty="0" smtClean="0"/>
              <a:t> Internal </a:t>
            </a:r>
          </a:p>
          <a:p>
            <a:pPr marL="260350" indent="-260350"/>
            <a:r>
              <a:rPr lang="en-US" dirty="0" smtClean="0"/>
              <a:t>K146.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reviu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audit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Pengawas</a:t>
            </a:r>
            <a:r>
              <a:rPr lang="en-US" dirty="0" smtClean="0"/>
              <a:t> Internal (SPI)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rutin</a:t>
            </a:r>
            <a:r>
              <a:rPr lang="en-US" dirty="0" smtClean="0"/>
              <a:t> </a:t>
            </a:r>
          </a:p>
          <a:p>
            <a:pPr marL="806450" indent="-514350">
              <a:buFont typeface="+mj-lt"/>
              <a:buAutoNum type="alphaUcPeriod"/>
            </a:pPr>
            <a:r>
              <a:rPr lang="en-US" dirty="0" err="1" smtClean="0"/>
              <a:t>Kegiatan</a:t>
            </a:r>
            <a:r>
              <a:rPr lang="en-US" dirty="0" smtClean="0"/>
              <a:t> Audit </a:t>
            </a:r>
            <a:r>
              <a:rPr lang="en-US" dirty="0" err="1" smtClean="0"/>
              <a:t>Berkala</a:t>
            </a:r>
            <a:r>
              <a:rPr lang="en-US" dirty="0" smtClean="0"/>
              <a:t> SPI FKG 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0911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14700" y="390309"/>
            <a:ext cx="5207000" cy="724247"/>
          </a:xfrm>
        </p:spPr>
        <p:txBody>
          <a:bodyPr/>
          <a:lstStyle/>
          <a:p>
            <a:r>
              <a:rPr lang="en-US" b="1" dirty="0" err="1" smtClean="0"/>
              <a:t>Rasio</a:t>
            </a:r>
            <a:r>
              <a:rPr lang="en-US" b="1" dirty="0" smtClean="0"/>
              <a:t> </a:t>
            </a:r>
            <a:r>
              <a:rPr lang="en-US" b="1" dirty="0" err="1" smtClean="0"/>
              <a:t>dosen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1092200" y="1787309"/>
            <a:ext cx="10490200" cy="3584791"/>
          </a:xfrm>
          <a:prstGeom prst="rect">
            <a:avLst/>
          </a:prstGeom>
        </p:spPr>
        <p:txBody>
          <a:bodyPr anchor="ctr"/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19201" y="2078566"/>
          <a:ext cx="9575799" cy="3585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977"/>
                <a:gridCol w="3419929"/>
                <a:gridCol w="3477893"/>
              </a:tblGrid>
              <a:tr h="166099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Kondisi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Sekarang</a:t>
                      </a:r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err="1" smtClean="0"/>
                        <a:t>Dosen</a:t>
                      </a:r>
                      <a:r>
                        <a:rPr lang="en-US" sz="2400" b="1" baseline="0" dirty="0" smtClean="0"/>
                        <a:t> : </a:t>
                      </a:r>
                      <a:r>
                        <a:rPr lang="en-US" sz="2400" b="1" baseline="0" dirty="0" err="1" smtClean="0"/>
                        <a:t>Mahasiswa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Aturan</a:t>
                      </a:r>
                      <a:r>
                        <a:rPr lang="en-US" sz="2400" b="1" dirty="0" smtClean="0"/>
                        <a:t> KKI</a:t>
                      </a:r>
                    </a:p>
                    <a:p>
                      <a:pPr algn="ctr"/>
                      <a:r>
                        <a:rPr lang="en-US" sz="2400" b="1" dirty="0" err="1" smtClean="0"/>
                        <a:t>Dosen</a:t>
                      </a:r>
                      <a:r>
                        <a:rPr lang="en-US" sz="2400" b="1" baseline="0" dirty="0" smtClean="0"/>
                        <a:t> : </a:t>
                      </a:r>
                      <a:r>
                        <a:rPr lang="en-US" sz="2400" b="1" baseline="0" dirty="0" err="1" smtClean="0"/>
                        <a:t>Mahasiswa</a:t>
                      </a:r>
                      <a:endParaRPr lang="en-US" sz="2400" b="1" dirty="0"/>
                    </a:p>
                  </a:txBody>
                  <a:tcPr/>
                </a:tc>
              </a:tr>
              <a:tr h="962321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Prodi</a:t>
                      </a:r>
                      <a:r>
                        <a:rPr lang="en-US" sz="2400" b="1" dirty="0" smtClean="0"/>
                        <a:t> S1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19</a:t>
                      </a:r>
                      <a:r>
                        <a:rPr lang="en-US" sz="2400" b="1" baseline="0" dirty="0" smtClean="0"/>
                        <a:t> : 414 = </a:t>
                      </a:r>
                      <a:r>
                        <a:rPr lang="en-US" sz="2400" b="1" dirty="0" smtClean="0"/>
                        <a:t>1 : 22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 : 10</a:t>
                      </a:r>
                      <a:endParaRPr lang="en-US" sz="2400" b="1" dirty="0"/>
                    </a:p>
                  </a:txBody>
                  <a:tcPr/>
                </a:tc>
              </a:tr>
              <a:tr h="962321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Prodi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Profesi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14 : 273 = 1 : 20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 : 5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=""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0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430380" y="939800"/>
            <a:ext cx="10515600" cy="54483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SS7 </a:t>
            </a:r>
            <a:r>
              <a:rPr lang="sv-SE" dirty="0" smtClean="0">
                <a:solidFill>
                  <a:srgbClr val="FF0000"/>
                </a:solidFill>
              </a:rPr>
              <a:t>Meningkatnya kuantitas dan kualitas kerjasama di dalam dan luar negeri </a:t>
            </a:r>
          </a:p>
          <a:p>
            <a:pPr marL="0" indent="0">
              <a:buNone/>
            </a:pPr>
            <a:endParaRPr lang="en-US" u="sng" dirty="0" smtClean="0">
              <a:solidFill>
                <a:srgbClr val="FF0000"/>
              </a:solidFill>
            </a:endParaRPr>
          </a:p>
          <a:p>
            <a:pPr marL="266700" indent="-266700">
              <a:buNone/>
            </a:pPr>
            <a:r>
              <a:rPr lang="en-US" dirty="0" smtClean="0"/>
              <a:t>P27. </a:t>
            </a:r>
            <a:r>
              <a:rPr lang="sv-SE" dirty="0" smtClean="0"/>
              <a:t>Peningkatan kapasitas dan kualitas kerjasama dalam negeri  </a:t>
            </a:r>
            <a:endParaRPr lang="en-US" dirty="0" smtClean="0"/>
          </a:p>
          <a:p>
            <a:pPr marL="266700" indent="-266700"/>
            <a:r>
              <a:rPr lang="en-US" u="sng" dirty="0" smtClean="0"/>
              <a:t>K149. </a:t>
            </a:r>
            <a:r>
              <a:rPr lang="fi-FI" u="sng" dirty="0" smtClean="0"/>
              <a:t>Penjajakan, pengisian dan monev kerjasama dalam negeri  </a:t>
            </a:r>
            <a:endParaRPr lang="en-US" u="sng" dirty="0" smtClean="0"/>
          </a:p>
          <a:p>
            <a:pPr marL="806450" indent="-514350">
              <a:buFont typeface="+mj-lt"/>
              <a:buAutoNum type="alphaUcPeriod"/>
            </a:pPr>
            <a:r>
              <a:rPr lang="en-US" dirty="0" err="1" smtClean="0"/>
              <a:t>Keanggotaan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Asosiasi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 smtClean="0"/>
              <a:t>Kedokteran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Indonesia (AFDOKGI)</a:t>
            </a:r>
            <a:r>
              <a:rPr lang="id-ID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Asosiasi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Mulut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Indonesia (ARSGMPI) </a:t>
            </a:r>
            <a:r>
              <a:rPr lang="id-ID" dirty="0" smtClean="0"/>
              <a:t>serta Asosiasi Rumah Sakit Perguruan Tinggi Negeri (ARSPTN)</a:t>
            </a:r>
          </a:p>
          <a:p>
            <a:pPr marL="806450" indent="-514350">
              <a:buNone/>
            </a:pPr>
            <a:endParaRPr lang="id-ID" dirty="0" smtClean="0"/>
          </a:p>
          <a:p>
            <a:pPr marL="3175" indent="-3175">
              <a:buNone/>
            </a:pPr>
            <a:r>
              <a:rPr lang="id-ID" dirty="0" smtClean="0"/>
              <a:t>P28. Peningkatan kapasitas dan kualitas kerjasama luar negeri </a:t>
            </a:r>
          </a:p>
          <a:p>
            <a:pPr marL="268288" indent="-268288"/>
            <a:r>
              <a:rPr lang="id-ID" u="sng" dirty="0" smtClean="0"/>
              <a:t>K152. </a:t>
            </a:r>
            <a:r>
              <a:rPr lang="fi-FI" u="sng" dirty="0" smtClean="0"/>
              <a:t>Pelaksanaan kegiatan kerjasama luar negeri </a:t>
            </a:r>
            <a:endParaRPr lang="id-ID" u="sng" dirty="0" smtClean="0"/>
          </a:p>
          <a:p>
            <a:pPr marL="796925" indent="-514350">
              <a:buFont typeface="+mj-lt"/>
              <a:buAutoNum type="alphaUcPeriod"/>
            </a:pPr>
            <a:r>
              <a:rPr lang="id-ID" dirty="0" smtClean="0"/>
              <a:t>Kerjasama dengan </a:t>
            </a:r>
            <a:r>
              <a:rPr lang="id-ID" i="1" dirty="0" smtClean="0"/>
              <a:t>School of Dentistry, Kyung Hee University</a:t>
            </a:r>
            <a:endParaRPr lang="en-US" dirty="0" smtClean="0"/>
          </a:p>
          <a:p>
            <a:pPr marL="806450" indent="-51435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11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2804" b="21765"/>
          <a:stretch>
            <a:fillRect/>
          </a:stretch>
        </p:blipFill>
        <p:spPr bwMode="auto">
          <a:xfrm>
            <a:off x="6639856" y="367313"/>
            <a:ext cx="4522733" cy="606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entagon 4"/>
          <p:cNvSpPr/>
          <p:nvPr/>
        </p:nvSpPr>
        <p:spPr>
          <a:xfrm>
            <a:off x="1135117" y="2254466"/>
            <a:ext cx="5186855" cy="2522483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175" indent="-3175">
              <a:buNone/>
            </a:pPr>
            <a:r>
              <a:rPr lang="id-ID" sz="2400" i="1" dirty="0" smtClean="0">
                <a:solidFill>
                  <a:schemeClr val="bg1"/>
                </a:solidFill>
              </a:rPr>
              <a:t>Letter of Agreement </a:t>
            </a:r>
          </a:p>
          <a:p>
            <a:pPr marL="3175" indent="-3175">
              <a:buNone/>
            </a:pPr>
            <a:r>
              <a:rPr lang="id-ID" sz="2400" dirty="0" smtClean="0">
                <a:solidFill>
                  <a:schemeClr val="bg1"/>
                </a:solidFill>
              </a:rPr>
              <a:t>Fakultas Kedokteran Gigi </a:t>
            </a:r>
          </a:p>
          <a:p>
            <a:pPr marL="3175" indent="-3175">
              <a:buNone/>
            </a:pPr>
            <a:r>
              <a:rPr lang="id-ID" sz="2400" dirty="0" smtClean="0">
                <a:solidFill>
                  <a:schemeClr val="bg1"/>
                </a:solidFill>
              </a:rPr>
              <a:t>Universitas Andalas </a:t>
            </a:r>
          </a:p>
          <a:p>
            <a:pPr marL="3175" indent="-3175">
              <a:buNone/>
            </a:pPr>
            <a:r>
              <a:rPr lang="id-ID" sz="2400" dirty="0" smtClean="0">
                <a:solidFill>
                  <a:schemeClr val="bg1"/>
                </a:solidFill>
              </a:rPr>
              <a:t>dengan </a:t>
            </a:r>
          </a:p>
          <a:p>
            <a:pPr marL="3175" indent="-3175">
              <a:buNone/>
            </a:pPr>
            <a:r>
              <a:rPr lang="id-ID" sz="2400" dirty="0" smtClean="0">
                <a:solidFill>
                  <a:schemeClr val="bg1"/>
                </a:solidFill>
              </a:rPr>
              <a:t>School of Dentistry, </a:t>
            </a:r>
          </a:p>
          <a:p>
            <a:pPr marL="3175" indent="-3175">
              <a:buNone/>
            </a:pPr>
            <a:r>
              <a:rPr lang="id-ID" sz="2400" dirty="0" smtClean="0">
                <a:solidFill>
                  <a:schemeClr val="bg1"/>
                </a:solidFill>
              </a:rPr>
              <a:t>Kyung Hee University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=""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0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8">
            <a:extLst>
              <a:ext uri="{FF2B5EF4-FFF2-40B4-BE49-F238E27FC236}">
                <a16:creationId xmlns="" xmlns:a16="http://schemas.microsoft.com/office/drawing/2014/main" id="{1CB558EA-9BD1-453D-ABD8-3E45FAFFAE78}"/>
              </a:ext>
            </a:extLst>
          </p:cNvPr>
          <p:cNvSpPr txBox="1">
            <a:spLocks/>
          </p:cNvSpPr>
          <p:nvPr/>
        </p:nvSpPr>
        <p:spPr>
          <a:xfrm>
            <a:off x="430380" y="939800"/>
            <a:ext cx="10515600" cy="54483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SS8 </a:t>
            </a:r>
            <a:r>
              <a:rPr lang="sv-SE" dirty="0" smtClean="0">
                <a:solidFill>
                  <a:srgbClr val="FF0000"/>
                </a:solidFill>
              </a:rPr>
              <a:t>Meningkatnya kontribusi dana dari layanan, kerjasama, dan komersialisasi</a:t>
            </a:r>
          </a:p>
          <a:p>
            <a:pPr marL="0" indent="0">
              <a:buNone/>
            </a:pPr>
            <a:endParaRPr lang="en-US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P29.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optimalisasi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PNBP </a:t>
            </a:r>
            <a:r>
              <a:rPr lang="sv-SE" dirty="0" smtClean="0"/>
              <a:t>  </a:t>
            </a:r>
          </a:p>
          <a:p>
            <a:pPr marL="0" indent="0">
              <a:buNone/>
            </a:pPr>
            <a:endParaRPr lang="en-US" dirty="0" smtClean="0"/>
          </a:p>
          <a:p>
            <a:pPr marL="266700" indent="-266700"/>
            <a:r>
              <a:rPr lang="en-US" u="sng" dirty="0" smtClean="0"/>
              <a:t>K153. </a:t>
            </a:r>
            <a:r>
              <a:rPr lang="en-US" u="sng" dirty="0" err="1" smtClean="0"/>
              <a:t>Pengelolaan</a:t>
            </a:r>
            <a:r>
              <a:rPr lang="en-US" u="sng" dirty="0" smtClean="0"/>
              <a:t> </a:t>
            </a:r>
            <a:r>
              <a:rPr lang="en-US" u="sng" dirty="0" err="1" smtClean="0"/>
              <a:t>kegiatan</a:t>
            </a:r>
            <a:r>
              <a:rPr lang="en-US" u="sng" dirty="0" smtClean="0"/>
              <a:t> </a:t>
            </a:r>
            <a:r>
              <a:rPr lang="en-US" u="sng" dirty="0" err="1" smtClean="0"/>
              <a:t>dan</a:t>
            </a:r>
            <a:r>
              <a:rPr lang="en-US" u="sng" dirty="0" smtClean="0"/>
              <a:t> </a:t>
            </a:r>
            <a:r>
              <a:rPr lang="en-US" u="sng" dirty="0" err="1" smtClean="0"/>
              <a:t>operasional</a:t>
            </a:r>
            <a:r>
              <a:rPr lang="en-US" u="sng" dirty="0" smtClean="0"/>
              <a:t> </a:t>
            </a:r>
            <a:r>
              <a:rPr lang="en-US" u="sng" dirty="0" err="1" smtClean="0"/>
              <a:t>layanan</a:t>
            </a:r>
            <a:r>
              <a:rPr lang="en-US" u="sng" dirty="0" smtClean="0"/>
              <a:t> </a:t>
            </a:r>
            <a:r>
              <a:rPr lang="en-US" u="sng" dirty="0" err="1" smtClean="0"/>
              <a:t>kerjasama</a:t>
            </a:r>
            <a:r>
              <a:rPr lang="en-US" u="sng" dirty="0" smtClean="0"/>
              <a:t> </a:t>
            </a:r>
            <a:r>
              <a:rPr lang="en-US" u="sng" dirty="0" err="1" smtClean="0"/>
              <a:t>pendidikan</a:t>
            </a:r>
            <a:r>
              <a:rPr lang="en-US" u="sng" dirty="0" smtClean="0"/>
              <a:t> </a:t>
            </a:r>
            <a:r>
              <a:rPr lang="en-US" u="sng" dirty="0" err="1" smtClean="0"/>
              <a:t>dan</a:t>
            </a:r>
            <a:r>
              <a:rPr lang="en-US" u="sng" dirty="0" smtClean="0"/>
              <a:t> </a:t>
            </a:r>
            <a:r>
              <a:rPr lang="en-US" u="sng" dirty="0" err="1" smtClean="0"/>
              <a:t>pengelolaan</a:t>
            </a:r>
            <a:r>
              <a:rPr lang="en-US" u="sng" dirty="0" smtClean="0"/>
              <a:t> </a:t>
            </a:r>
            <a:r>
              <a:rPr lang="en-US" u="sng" dirty="0" err="1" smtClean="0"/>
              <a:t>aset</a:t>
            </a:r>
            <a:r>
              <a:rPr lang="en-US" u="sng" dirty="0" smtClean="0"/>
              <a:t> </a:t>
            </a:r>
          </a:p>
          <a:p>
            <a:pPr marL="723900" indent="-457200">
              <a:buFont typeface="+mj-lt"/>
              <a:buAutoNum type="alphaUcPeriod"/>
            </a:pP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Kerjasama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266700" indent="-266700"/>
            <a:r>
              <a:rPr lang="en-US" u="sng" dirty="0" smtClean="0"/>
              <a:t>K154. </a:t>
            </a:r>
            <a:r>
              <a:rPr lang="en-US" u="sng" dirty="0" err="1" smtClean="0"/>
              <a:t>Pengelolaan</a:t>
            </a:r>
            <a:r>
              <a:rPr lang="en-US" u="sng" dirty="0" smtClean="0"/>
              <a:t> </a:t>
            </a:r>
            <a:r>
              <a:rPr lang="en-US" u="sng" dirty="0" err="1" smtClean="0"/>
              <a:t>kegiatan</a:t>
            </a:r>
            <a:r>
              <a:rPr lang="en-US" u="sng" dirty="0" smtClean="0"/>
              <a:t>/</a:t>
            </a:r>
            <a:r>
              <a:rPr lang="en-US" u="sng" dirty="0" err="1" smtClean="0"/>
              <a:t>operasional</a:t>
            </a:r>
            <a:r>
              <a:rPr lang="en-US" u="sng" dirty="0" smtClean="0"/>
              <a:t> </a:t>
            </a:r>
            <a:r>
              <a:rPr lang="en-US" u="sng" dirty="0" err="1" smtClean="0"/>
              <a:t>layanan</a:t>
            </a:r>
            <a:r>
              <a:rPr lang="en-US" u="sng" dirty="0" smtClean="0"/>
              <a:t> </a:t>
            </a:r>
            <a:r>
              <a:rPr lang="en-US" u="sng" dirty="0" err="1" smtClean="0"/>
              <a:t>Rumah</a:t>
            </a:r>
            <a:r>
              <a:rPr lang="en-US" u="sng" dirty="0" smtClean="0"/>
              <a:t> </a:t>
            </a:r>
            <a:r>
              <a:rPr lang="en-US" u="sng" dirty="0" err="1" smtClean="0"/>
              <a:t>Sakit</a:t>
            </a:r>
            <a:r>
              <a:rPr lang="en-US" u="sng" dirty="0" smtClean="0"/>
              <a:t> </a:t>
            </a:r>
            <a:r>
              <a:rPr lang="en-US" u="sng" dirty="0" err="1" smtClean="0"/>
              <a:t>Unand</a:t>
            </a:r>
            <a:r>
              <a:rPr lang="en-US" u="sng" dirty="0" smtClean="0"/>
              <a:t> </a:t>
            </a:r>
          </a:p>
          <a:p>
            <a:pPr marL="717550" indent="-450850">
              <a:buFont typeface="+mj-lt"/>
              <a:buAutoNum type="alphaUcPeriod"/>
            </a:pP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/ </a:t>
            </a:r>
            <a:r>
              <a:rPr lang="en-US" dirty="0" err="1" smtClean="0"/>
              <a:t>operasional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RSGM </a:t>
            </a:r>
            <a:r>
              <a:rPr lang="en-US" dirty="0" err="1" smtClean="0"/>
              <a:t>Unand</a:t>
            </a:r>
            <a:r>
              <a:rPr lang="en-US" dirty="0" smtClean="0"/>
              <a:t> </a:t>
            </a:r>
          </a:p>
          <a:p>
            <a:pPr marL="806450" indent="-51435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11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6084E4B-5F7E-4B0D-9538-D7ABEB183593}"/>
              </a:ext>
            </a:extLst>
          </p:cNvPr>
          <p:cNvSpPr/>
          <p:nvPr/>
        </p:nvSpPr>
        <p:spPr>
          <a:xfrm>
            <a:off x="7857460" y="1"/>
            <a:ext cx="4334539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7857460" y="2629120"/>
            <a:ext cx="4334539" cy="1898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 err="1" smtClean="0">
                <a:solidFill>
                  <a:schemeClr val="bg1"/>
                </a:solidFill>
                <a:cs typeface="Arial" pitchFamily="34" charset="0"/>
              </a:rPr>
              <a:t>Terima</a:t>
            </a:r>
            <a:r>
              <a:rPr lang="en-US" altLang="ko-KR" sz="5867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5867" dirty="0" err="1" smtClean="0">
                <a:solidFill>
                  <a:schemeClr val="bg1"/>
                </a:solidFill>
                <a:cs typeface="Arial" pitchFamily="34" charset="0"/>
              </a:rPr>
              <a:t>Kasih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1999" cy="1384301"/>
          </a:xfrm>
        </p:spPr>
        <p:txBody>
          <a:bodyPr/>
          <a:lstStyle/>
          <a:p>
            <a:r>
              <a:rPr lang="en-US" sz="4800" b="1" dirty="0" err="1" smtClean="0"/>
              <a:t>Kuota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Penerimaan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Mahasiswa</a:t>
            </a:r>
            <a:endParaRPr lang="en-US" sz="4800" b="1" dirty="0"/>
          </a:p>
        </p:txBody>
      </p:sp>
      <p:pic>
        <p:nvPicPr>
          <p:cNvPr id="16386" name="Picture 2" descr="C:\Users\Pustaka\Documents\WhatsApp Image 2020-10-22 at 15.32.49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0" b="10565"/>
          <a:stretch/>
        </p:blipFill>
        <p:spPr bwMode="auto">
          <a:xfrm>
            <a:off x="889000" y="1739900"/>
            <a:ext cx="4111119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5000119" y="2489200"/>
            <a:ext cx="6477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000119" y="2921000"/>
            <a:ext cx="6477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000119" y="3289300"/>
            <a:ext cx="6477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000119" y="3727450"/>
            <a:ext cx="6477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000119" y="4191000"/>
            <a:ext cx="6477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829300" y="1940560"/>
          <a:ext cx="5334000" cy="2981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4420"/>
                <a:gridCol w="2049580"/>
              </a:tblGrid>
              <a:tr h="42587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Kriteria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Nilai</a:t>
                      </a:r>
                      <a:endParaRPr lang="en-US" dirty="0"/>
                    </a:p>
                  </a:txBody>
                  <a:tcPr/>
                </a:tc>
              </a:tr>
              <a:tr h="42587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Akreditasi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Prodi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Sarjana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</a:tr>
              <a:tr h="42587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Kelulusan</a:t>
                      </a:r>
                      <a:r>
                        <a:rPr lang="en-US" baseline="0" dirty="0" smtClean="0"/>
                        <a:t> UKMP2DG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</a:tr>
              <a:tr h="425873">
                <a:tc>
                  <a:txBody>
                    <a:bodyPr/>
                    <a:lstStyle/>
                    <a:p>
                      <a:r>
                        <a:rPr lang="en-US" dirty="0" smtClean="0"/>
                        <a:t>RSGM </a:t>
                      </a:r>
                      <a:r>
                        <a:rPr lang="en-US" dirty="0" err="1" smtClean="0"/>
                        <a:t>Utama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42587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Rasio</a:t>
                      </a:r>
                      <a:r>
                        <a:rPr lang="en-US" dirty="0" smtClean="0"/>
                        <a:t> Dental 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42587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Rasio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Dosen</a:t>
                      </a:r>
                      <a:r>
                        <a:rPr lang="en-US" dirty="0" smtClean="0"/>
                        <a:t> : </a:t>
                      </a:r>
                      <a:r>
                        <a:rPr lang="en-US" dirty="0" err="1" smtClean="0"/>
                        <a:t>Mahasiswa</a:t>
                      </a:r>
                      <a:r>
                        <a:rPr lang="en-US" dirty="0" smtClean="0"/>
                        <a:t> 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425873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Nilai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Akhir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1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 err="1" smtClean="0">
                <a:cs typeface="Arial" pitchFamily="34" charset="0"/>
              </a:rPr>
              <a:t>Permasalahan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7315200" y="5793601"/>
            <a:ext cx="325591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 smtClean="0">
                <a:solidFill>
                  <a:srgbClr val="FF0000"/>
                </a:solidFill>
                <a:cs typeface="Arial" pitchFamily="34" charset="0"/>
              </a:rPr>
              <a:t>* </a:t>
            </a:r>
            <a:r>
              <a:rPr lang="en-US" altLang="ko-KR" sz="1200" dirty="0" err="1" smtClean="0">
                <a:solidFill>
                  <a:srgbClr val="FF0000"/>
                </a:solidFill>
                <a:cs typeface="Arial" pitchFamily="34" charset="0"/>
              </a:rPr>
              <a:t>Warna</a:t>
            </a:r>
            <a:r>
              <a:rPr lang="en-US" altLang="ko-KR" sz="12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FF0000"/>
                </a:solidFill>
                <a:cs typeface="Arial" pitchFamily="34" charset="0"/>
              </a:rPr>
              <a:t>merah</a:t>
            </a:r>
            <a:r>
              <a:rPr lang="en-US" altLang="ko-KR" sz="12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FF0000"/>
                </a:solidFill>
                <a:cs typeface="Arial" pitchFamily="34" charset="0"/>
              </a:rPr>
              <a:t>prioritas</a:t>
            </a:r>
            <a:r>
              <a:rPr lang="en-US" altLang="ko-KR" sz="12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FF0000"/>
                </a:solidFill>
                <a:cs typeface="Arial" pitchFamily="34" charset="0"/>
              </a:rPr>
              <a:t>utama</a:t>
            </a:r>
            <a:endParaRPr lang="en-US" altLang="ko-KR" sz="1200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400300" y="1231900"/>
          <a:ext cx="8127999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/>
                <a:gridCol w="4673600"/>
                <a:gridCol w="28828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Permasalahan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</a:t>
                      </a:r>
                      <a:r>
                        <a:rPr lang="en-US" dirty="0" smtClean="0"/>
                        <a:t> FKG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Keterangan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err="1" smtClean="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Fasilitas</a:t>
                      </a:r>
                      <a:r>
                        <a:rPr lang="en-US" altLang="ko-KR" sz="1800" dirty="0" smtClean="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 Dental Unit </a:t>
                      </a:r>
                      <a:r>
                        <a:rPr lang="en-US" altLang="ko-KR" sz="1800" dirty="0" err="1" smtClean="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belum</a:t>
                      </a:r>
                      <a:r>
                        <a:rPr lang="en-US" altLang="ko-KR" sz="1800" dirty="0" smtClean="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altLang="ko-KR" sz="1800" dirty="0" err="1" smtClean="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lengkap</a:t>
                      </a:r>
                      <a:endParaRPr lang="en-US" altLang="ko-KR" sz="1800" dirty="0" smtClean="0">
                        <a:solidFill>
                          <a:srgbClr val="FF0000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dirty="0" smtClean="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(</a:t>
                      </a:r>
                      <a:r>
                        <a:rPr lang="en-US" altLang="ko-KR" sz="1800" dirty="0" err="1" smtClean="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Rasio</a:t>
                      </a:r>
                      <a:r>
                        <a:rPr lang="en-US" altLang="ko-KR" sz="1800" dirty="0" smtClean="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 DU : </a:t>
                      </a:r>
                      <a:r>
                        <a:rPr lang="en-US" altLang="ko-KR" sz="1800" dirty="0" err="1" smtClean="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Mahasiswa</a:t>
                      </a:r>
                      <a:r>
                        <a:rPr lang="en-US" altLang="ko-KR" sz="1800" dirty="0" smtClean="0">
                          <a:solidFill>
                            <a:srgbClr val="FF0000"/>
                          </a:solidFill>
                          <a:cs typeface="Arial" pitchFamily="34" charset="0"/>
                        </a:rPr>
                        <a:t> 1:6)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Penambahan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phantom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kepala</a:t>
                      </a:r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Baru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tersedia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30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Pembangunan RSGM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Kurang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ruangan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dan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fasilitas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Penambahan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ruang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tekanan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negatif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belum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ada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Pembangunan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fasilitas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radiologi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belum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ada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Dental simulator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belum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ada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Pembangunan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Gedung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FKG Di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Limau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Manis</a:t>
                      </a:r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Prioritas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Ruang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Skill lab)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Pembangunan Dental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belum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ada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Fasilitas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untuk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PBM Daring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belum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terlengkapi</a:t>
                      </a:r>
                      <a:endParaRPr lang="en-US" altLang="ko-KR" sz="1800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6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9929" y="2041309"/>
            <a:ext cx="9988871" cy="4029291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 err="1" smtClean="0">
                <a:solidFill>
                  <a:schemeClr val="tx1"/>
                </a:solidFill>
              </a:rPr>
              <a:t>Untuk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pencegahan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penyebaran</a:t>
            </a:r>
            <a:r>
              <a:rPr lang="en-US" sz="4400" dirty="0" smtClean="0">
                <a:solidFill>
                  <a:schemeClr val="tx1"/>
                </a:solidFill>
              </a:rPr>
              <a:t> Covid-19 dental unit </a:t>
            </a:r>
            <a:r>
              <a:rPr lang="en-US" sz="4800" b="1" dirty="0" err="1" smtClean="0">
                <a:solidFill>
                  <a:schemeClr val="tx1"/>
                </a:solidFill>
              </a:rPr>
              <a:t>wajib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menggunakan</a:t>
            </a:r>
            <a:r>
              <a:rPr lang="en-US" sz="4400" dirty="0" smtClean="0">
                <a:solidFill>
                  <a:schemeClr val="tx1"/>
                </a:solidFill>
              </a:rPr>
              <a:t> Dental Aerosol </a:t>
            </a:r>
            <a:r>
              <a:rPr lang="en-US" sz="4400" dirty="0" err="1" smtClean="0">
                <a:solidFill>
                  <a:schemeClr val="tx1"/>
                </a:solidFill>
              </a:rPr>
              <a:t>dan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H</a:t>
            </a:r>
            <a:r>
              <a:rPr lang="en-US" sz="4400" dirty="0" err="1" smtClean="0">
                <a:solidFill>
                  <a:schemeClr val="tx1"/>
                </a:solidFill>
              </a:rPr>
              <a:t>epa</a:t>
            </a:r>
            <a:r>
              <a:rPr lang="en-US" sz="4400" dirty="0" smtClean="0">
                <a:solidFill>
                  <a:schemeClr val="tx1"/>
                </a:solidFill>
              </a:rPr>
              <a:t> filter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0" y="-16091"/>
            <a:ext cx="12191999" cy="19845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</a:rPr>
              <a:t>PBM </a:t>
            </a:r>
            <a:r>
              <a:rPr lang="en-US" sz="4400" b="1" dirty="0" err="1" smtClean="0">
                <a:solidFill>
                  <a:schemeClr val="tx1"/>
                </a:solidFill>
              </a:rPr>
              <a:t>Profesi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selama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Pandemi</a:t>
            </a:r>
            <a:r>
              <a:rPr lang="en-US" sz="4400" b="1" dirty="0" smtClean="0">
                <a:solidFill>
                  <a:schemeClr val="tx1"/>
                </a:solidFill>
              </a:rPr>
              <a:t> Covid-19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4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ATA DEKAN FKG UNAND\RENCANA KERJA DEKAN\dental aeroso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44" y="1922571"/>
            <a:ext cx="4230969" cy="416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DATA DEKAN FKG UNAND\RENCANA KERJA DEKAN\HEPA FIL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922571"/>
            <a:ext cx="3905032" cy="464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0" y="-16091"/>
            <a:ext cx="12191999" cy="19845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>
                <a:solidFill>
                  <a:schemeClr val="tx1"/>
                </a:solidFill>
              </a:rPr>
              <a:t>Sarana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dan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Prasaran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wajib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pada</a:t>
            </a:r>
            <a:r>
              <a:rPr lang="en-US" sz="4000" b="1" dirty="0" smtClean="0">
                <a:solidFill>
                  <a:schemeClr val="tx1"/>
                </a:solidFill>
              </a:rPr>
              <a:t> PBM </a:t>
            </a:r>
            <a:r>
              <a:rPr lang="en-US" sz="4000" b="1" dirty="0" err="1" smtClean="0">
                <a:solidFill>
                  <a:schemeClr val="tx1"/>
                </a:solidFill>
              </a:rPr>
              <a:t>Profesi</a:t>
            </a:r>
            <a:r>
              <a:rPr lang="en-US" sz="4000" b="1" dirty="0" smtClean="0">
                <a:solidFill>
                  <a:schemeClr val="tx1"/>
                </a:solidFill>
              </a:rPr>
              <a:t>/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Co-ass </a:t>
            </a:r>
            <a:r>
              <a:rPr lang="en-US" sz="4000" b="1" dirty="0" err="1" smtClean="0">
                <a:solidFill>
                  <a:schemeClr val="tx1"/>
                </a:solidFill>
              </a:rPr>
              <a:t>selama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Pandemi</a:t>
            </a:r>
            <a:r>
              <a:rPr lang="en-US" sz="4000" b="1" dirty="0" smtClean="0">
                <a:solidFill>
                  <a:schemeClr val="tx1"/>
                </a:solidFill>
              </a:rPr>
              <a:t> Covid-19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7232380" y="4562043"/>
            <a:ext cx="2089471" cy="992295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solidFill>
                  <a:schemeClr val="tx1"/>
                </a:solidFill>
              </a:rPr>
              <a:t>Hepa</a:t>
            </a:r>
            <a:r>
              <a:rPr lang="en-US" sz="4400" dirty="0" smtClean="0">
                <a:solidFill>
                  <a:schemeClr val="tx1"/>
                </a:solidFill>
              </a:rPr>
              <a:t> Filter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5127</TotalTime>
  <Words>2657</Words>
  <Application>Microsoft Office PowerPoint</Application>
  <PresentationFormat>Widescreen</PresentationFormat>
  <Paragraphs>425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 Unicode MS</vt:lpstr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ASUS</cp:lastModifiedBy>
  <cp:revision>188</cp:revision>
  <dcterms:created xsi:type="dcterms:W3CDTF">2018-04-24T17:14:44Z</dcterms:created>
  <dcterms:modified xsi:type="dcterms:W3CDTF">2020-10-23T01:47:03Z</dcterms:modified>
</cp:coreProperties>
</file>