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2"/>
  </p:notesMasterIdLst>
  <p:sldIdLst>
    <p:sldId id="259" r:id="rId3"/>
    <p:sldId id="301" r:id="rId4"/>
    <p:sldId id="302" r:id="rId5"/>
    <p:sldId id="299" r:id="rId6"/>
    <p:sldId id="300" r:id="rId7"/>
    <p:sldId id="257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6" r:id="rId41"/>
  </p:sldIdLst>
  <p:sldSz cx="12190413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2" autoAdjust="0"/>
  </p:normalViewPr>
  <p:slideViewPr>
    <p:cSldViewPr>
      <p:cViewPr varScale="1">
        <p:scale>
          <a:sx n="66" d="100"/>
          <a:sy n="66" d="100"/>
        </p:scale>
        <p:origin x="644" y="44"/>
      </p:cViewPr>
      <p:guideLst>
        <p:guide orient="horz" pos="215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FC193-7A05-4631-B681-B56EAB543D38}" type="doc">
      <dgm:prSet loTypeId="urn:microsoft.com/office/officeart/2005/8/layout/hList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6857B86A-DEC1-407C-A1BB-5BF9ACCBCA6A}">
      <dgm:prSet phldrT="[Text]"/>
      <dgm:spPr/>
      <dgm:t>
        <a:bodyPr/>
        <a:lstStyle/>
        <a:p>
          <a:r>
            <a:rPr lang="en-US" b="1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Visi</a:t>
          </a:r>
          <a:endParaRPr lang="en-US" b="1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CA7BF9B-8199-4683-AD57-CB0086659013}" type="parTrans" cxnId="{B12F0503-977A-4B5D-8CB7-420B041FF863}">
      <dgm:prSet/>
      <dgm:spPr/>
      <dgm:t>
        <a:bodyPr/>
        <a:lstStyle/>
        <a:p>
          <a:endParaRPr lang="en-US"/>
        </a:p>
      </dgm:t>
    </dgm:pt>
    <dgm:pt modelId="{F087F24E-A7D7-4DCE-B2A7-9B941289621A}" type="sibTrans" cxnId="{B12F0503-977A-4B5D-8CB7-420B041FF863}">
      <dgm:prSet/>
      <dgm:spPr/>
      <dgm:t>
        <a:bodyPr/>
        <a:lstStyle/>
        <a:p>
          <a:endParaRPr lang="en-US"/>
        </a:p>
      </dgm:t>
    </dgm:pt>
    <dgm:pt modelId="{ABA77F75-8642-4931-8D7E-BE6C6DB9940D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Misi</a:t>
          </a:r>
          <a:endParaRPr lang="en-US" b="1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CF9AE1B-B22B-4F91-BFD8-DDBBF762F128}" type="parTrans" cxnId="{D959B3EA-A66A-4B40-901C-93ECD4985A93}">
      <dgm:prSet/>
      <dgm:spPr/>
      <dgm:t>
        <a:bodyPr/>
        <a:lstStyle/>
        <a:p>
          <a:endParaRPr lang="en-US"/>
        </a:p>
      </dgm:t>
    </dgm:pt>
    <dgm:pt modelId="{1A095211-ADB0-42CA-9F24-F1BC942872F3}" type="sibTrans" cxnId="{D959B3EA-A66A-4B40-901C-93ECD4985A93}">
      <dgm:prSet/>
      <dgm:spPr/>
      <dgm:t>
        <a:bodyPr/>
        <a:lstStyle/>
        <a:p>
          <a:endParaRPr lang="en-US"/>
        </a:p>
      </dgm:t>
    </dgm:pt>
    <dgm:pt modelId="{DA5DFAD8-E443-4F53-9341-A0903BBBD378}">
      <dgm:prSet phldrT="[Text]"/>
      <dgm:spPr/>
      <dgm:t>
        <a:bodyPr/>
        <a:lstStyle/>
        <a:p>
          <a:r>
            <a:rPr lang="en-US" b="1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Tujuan</a:t>
          </a:r>
          <a:endParaRPr lang="en-US" b="1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6012B3B-01B0-4E7C-A363-0177B95D3DD8}" type="parTrans" cxnId="{0073D4C3-F488-4F79-B637-186FAECF6BAD}">
      <dgm:prSet/>
      <dgm:spPr/>
      <dgm:t>
        <a:bodyPr/>
        <a:lstStyle/>
        <a:p>
          <a:endParaRPr lang="en-US"/>
        </a:p>
      </dgm:t>
    </dgm:pt>
    <dgm:pt modelId="{76D9F54E-47B3-4FE0-B465-AD673964072E}" type="sibTrans" cxnId="{0073D4C3-F488-4F79-B637-186FAECF6BAD}">
      <dgm:prSet/>
      <dgm:spPr/>
      <dgm:t>
        <a:bodyPr/>
        <a:lstStyle/>
        <a:p>
          <a:endParaRPr lang="en-US"/>
        </a:p>
      </dgm:t>
    </dgm:pt>
    <dgm:pt modelId="{6EE89B4E-BAED-4A90-B29D-70AF11256801}">
      <dgm:prSet phldrT="[Text]"/>
      <dgm:spPr/>
      <dgm:t>
        <a:bodyPr/>
        <a:lstStyle/>
        <a:p>
          <a:pPr algn="l">
            <a:buFont typeface="+mj-lt"/>
            <a:buAutoNum type="arabicPeriod"/>
          </a:pPr>
          <a:r>
            <a:rPr lang="en-US" dirty="0">
              <a:solidFill>
                <a:schemeClr val="tx1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rPr>
            <a:t>Menghasilkan</a:t>
          </a:r>
          <a:r>
            <a:rPr lang="en-US" dirty="0">
              <a:solidFill>
                <a:schemeClr val="tx1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rPr>
            <a:t>sarjana</a:t>
          </a:r>
          <a:r>
            <a:rPr lang="en-US" dirty="0">
              <a:solidFill>
                <a:schemeClr val="tx1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rPr>
            <a:t>dalam</a:t>
          </a:r>
          <a:r>
            <a:rPr lang="en-US" dirty="0">
              <a:solidFill>
                <a:schemeClr val="tx1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rPr>
            <a:t>berbagai</a:t>
          </a:r>
          <a:r>
            <a:rPr lang="en-US" dirty="0">
              <a:solidFill>
                <a:schemeClr val="tx1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rPr>
            <a:t>disiplin</a:t>
          </a:r>
          <a:r>
            <a:rPr lang="en-US" dirty="0">
              <a:solidFill>
                <a:schemeClr val="tx1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rPr>
            <a:t>ilmu-ilmu</a:t>
          </a:r>
          <a:r>
            <a:rPr lang="en-US" dirty="0">
              <a:solidFill>
                <a:schemeClr val="tx1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rPr>
            <a:t>Sosial</a:t>
          </a:r>
          <a:r>
            <a:rPr lang="en-US" dirty="0">
              <a:solidFill>
                <a:schemeClr val="tx1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rPr>
            <a:t> yang </a:t>
          </a:r>
          <a:r>
            <a:rPr lang="en-US" dirty="0" err="1">
              <a:solidFill>
                <a:schemeClr val="tx1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rPr>
            <a:t>memahami</a:t>
          </a:r>
          <a:r>
            <a:rPr lang="en-US" dirty="0">
              <a:solidFill>
                <a:schemeClr val="tx1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rPr>
            <a:t>masyarakat</a:t>
          </a:r>
          <a:r>
            <a:rPr lang="en-US" dirty="0">
              <a:solidFill>
                <a:schemeClr val="tx1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rPr>
            <a:t>, </a:t>
          </a:r>
          <a:r>
            <a:rPr lang="en-US" dirty="0" err="1">
              <a:solidFill>
                <a:schemeClr val="tx1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rPr>
            <a:t>kebudayaan</a:t>
          </a:r>
          <a:r>
            <a:rPr lang="en-US" dirty="0">
              <a:solidFill>
                <a:schemeClr val="tx1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rPr>
            <a:t> dan </a:t>
          </a:r>
          <a:r>
            <a:rPr lang="en-US" dirty="0" err="1">
              <a:solidFill>
                <a:schemeClr val="tx1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rPr>
            <a:t>politik</a:t>
          </a:r>
          <a:r>
            <a:rPr lang="en-US" dirty="0">
              <a:solidFill>
                <a:schemeClr val="tx1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rPr>
            <a:t>secara</a:t>
          </a:r>
          <a:r>
            <a:rPr lang="en-US" dirty="0">
              <a:solidFill>
                <a:schemeClr val="tx1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rPr>
            <a:t>umum</a:t>
          </a:r>
          <a:endParaRPr lang="en-US" dirty="0">
            <a:solidFill>
              <a:schemeClr val="tx1"/>
            </a:solidFill>
            <a:latin typeface="Berlin Sans FB Demi" panose="020E0802020502020306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9BF20C7-31E5-452B-8EA2-17224A13C7FB}" type="parTrans" cxnId="{CA949A5F-9945-4C59-A233-D70AFFF70BDA}">
      <dgm:prSet/>
      <dgm:spPr/>
      <dgm:t>
        <a:bodyPr/>
        <a:lstStyle/>
        <a:p>
          <a:endParaRPr lang="en-US"/>
        </a:p>
      </dgm:t>
    </dgm:pt>
    <dgm:pt modelId="{E71503C3-CFB7-4144-AD9F-7A42A87A3A6B}" type="sibTrans" cxnId="{CA949A5F-9945-4C59-A233-D70AFFF70BDA}">
      <dgm:prSet/>
      <dgm:spPr/>
      <dgm:t>
        <a:bodyPr/>
        <a:lstStyle/>
        <a:p>
          <a:endParaRPr lang="en-US"/>
        </a:p>
      </dgm:t>
    </dgm:pt>
    <dgm:pt modelId="{55281D74-86E6-410F-9607-CA6E2A0335D8}">
      <dgm:prSet phldrT="[Text]"/>
      <dgm:spPr/>
      <dgm:t>
        <a:bodyPr/>
        <a:lstStyle/>
        <a:p>
          <a:pPr algn="ctr">
            <a:buFont typeface="Wingdings" panose="05000000000000000000" pitchFamily="2" charset="2"/>
            <a:buNone/>
          </a:pPr>
          <a:r>
            <a:rPr kumimoji="0" lang="en-US" b="0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rPr>
            <a:t>Menjadi</a:t>
          </a:r>
          <a:r>
            <a:rPr kumimoji="0" lang="en-US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rPr>
            <a:t> </a:t>
          </a:r>
          <a:r>
            <a:rPr kumimoji="0" lang="en-US" b="0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rPr>
            <a:t>Fakultas</a:t>
          </a:r>
          <a:r>
            <a:rPr kumimoji="0" lang="en-US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rPr>
            <a:t> </a:t>
          </a:r>
          <a:r>
            <a:rPr kumimoji="0" lang="en-US" b="0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rPr>
            <a:t>Ilmu</a:t>
          </a:r>
          <a:r>
            <a:rPr kumimoji="0" lang="en-US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rPr>
            <a:t> </a:t>
          </a:r>
          <a:r>
            <a:rPr kumimoji="0" lang="en-US" b="0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rPr>
            <a:t>Sosial</a:t>
          </a:r>
          <a:r>
            <a:rPr kumimoji="0" lang="en-US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rPr>
            <a:t> </a:t>
          </a:r>
          <a:r>
            <a:rPr kumimoji="0" lang="en-US" b="0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rPr>
            <a:t>dan</a:t>
          </a:r>
          <a:r>
            <a:rPr kumimoji="0" lang="en-US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rPr>
            <a:t> </a:t>
          </a:r>
          <a:r>
            <a:rPr kumimoji="0" lang="en-US" b="0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rPr>
            <a:t>Ilmu</a:t>
          </a:r>
          <a:r>
            <a:rPr kumimoji="0" lang="en-US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rPr>
            <a:t> </a:t>
          </a:r>
          <a:r>
            <a:rPr kumimoji="0" lang="en-US" b="0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rPr>
            <a:t>Politik</a:t>
          </a:r>
          <a:r>
            <a:rPr kumimoji="0" lang="en-US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rPr>
            <a:t> </a:t>
          </a:r>
          <a:r>
            <a:rPr kumimoji="0" lang="en-US" b="0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rPr>
            <a:t>Universitas</a:t>
          </a:r>
          <a:r>
            <a:rPr kumimoji="0" lang="en-US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rPr>
            <a:t> </a:t>
          </a:r>
          <a:r>
            <a:rPr kumimoji="0" lang="en-US" b="0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rPr>
            <a:t>Andalas</a:t>
          </a:r>
          <a:r>
            <a:rPr kumimoji="0" lang="en-US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rPr>
            <a:t> </a:t>
          </a:r>
          <a:r>
            <a:rPr kumimoji="0" lang="en-US" b="0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rPr>
            <a:t>sebagai</a:t>
          </a:r>
          <a:r>
            <a:rPr kumimoji="0" lang="en-US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rPr>
            <a:t> </a:t>
          </a:r>
          <a:r>
            <a:rPr kumimoji="0" lang="en-US" b="0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rPr>
            <a:t>Fakultas</a:t>
          </a:r>
          <a:r>
            <a:rPr kumimoji="0" lang="en-US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rPr>
            <a:t> yang </a:t>
          </a:r>
          <a:r>
            <a:rPr kumimoji="0" lang="en-US" b="0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rPr>
            <a:t>Unggul</a:t>
          </a:r>
          <a:r>
            <a:rPr kumimoji="0" lang="en-US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rPr>
            <a:t> </a:t>
          </a:r>
          <a:r>
            <a:rPr kumimoji="0" lang="en-US" b="0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rPr>
            <a:t>dan</a:t>
          </a:r>
          <a:r>
            <a:rPr kumimoji="0" lang="en-US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rPr>
            <a:t> </a:t>
          </a:r>
          <a:r>
            <a:rPr kumimoji="0" lang="en-US" b="0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rPr>
            <a:t>bermartabat</a:t>
          </a:r>
          <a:r>
            <a:rPr kumimoji="0" lang="en-US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rPr>
            <a:t> (</a:t>
          </a:r>
          <a:r>
            <a:rPr kumimoji="0" lang="en-US" b="0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rPr>
            <a:t>Excelent</a:t>
          </a:r>
          <a:r>
            <a:rPr kumimoji="0" lang="en-US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rPr>
            <a:t> Faculty) </a:t>
          </a:r>
          <a:r>
            <a:rPr kumimoji="0" lang="en-US" b="0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rPr>
            <a:t>Pada</a:t>
          </a:r>
          <a:r>
            <a:rPr kumimoji="0" lang="en-US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rPr>
            <a:t> </a:t>
          </a:r>
          <a:r>
            <a:rPr kumimoji="0" lang="en-US" b="0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rPr>
            <a:t>Tahun</a:t>
          </a:r>
          <a:r>
            <a:rPr kumimoji="0" lang="en-US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rPr>
            <a:t> 2024</a:t>
          </a:r>
          <a:endParaRPr lang="en-US" dirty="0">
            <a:solidFill>
              <a:schemeClr val="tx1"/>
            </a:solidFill>
            <a:latin typeface="Berlin Sans FB Demi" panose="020E0802020502020306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69AB48B-8B03-43DD-AC6B-F2B1ACF387A0}" type="parTrans" cxnId="{C8F0AE09-F8B4-4DE1-8047-AE0623E6A8A5}">
      <dgm:prSet/>
      <dgm:spPr/>
      <dgm:t>
        <a:bodyPr/>
        <a:lstStyle/>
        <a:p>
          <a:endParaRPr lang="en-ID"/>
        </a:p>
      </dgm:t>
    </dgm:pt>
    <dgm:pt modelId="{0363CFF7-E4ED-443A-A3F5-B62D84A0E864}" type="sibTrans" cxnId="{C8F0AE09-F8B4-4DE1-8047-AE0623E6A8A5}">
      <dgm:prSet/>
      <dgm:spPr/>
      <dgm:t>
        <a:bodyPr/>
        <a:lstStyle/>
        <a:p>
          <a:endParaRPr lang="en-ID"/>
        </a:p>
      </dgm:t>
    </dgm:pt>
    <dgm:pt modelId="{C3CFB964-9DA8-458C-A558-7FC84CD45B93}">
      <dgm:prSet phldrT="[Text]"/>
      <dgm:spPr/>
      <dgm:t>
        <a:bodyPr/>
        <a:lstStyle/>
        <a:p>
          <a:pPr algn="l">
            <a:buFont typeface="+mj-lt"/>
            <a:buAutoNum type="arabicPeriod"/>
          </a:pPr>
          <a:r>
            <a:rPr kumimoji="0" lang="en-US" b="0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rPr>
            <a:t>Penguatan</a:t>
          </a:r>
          <a:r>
            <a:rPr kumimoji="0" lang="en-US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rPr>
            <a:t> Tata Kelola </a:t>
          </a:r>
          <a:r>
            <a:rPr kumimoji="0" lang="en-US" b="0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rPr>
            <a:t>Kelem</a:t>
          </a:r>
          <a:r>
            <a:rPr kumimoji="0" lang="en-US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rPr>
            <a:t> </a:t>
          </a:r>
          <a:r>
            <a:rPr kumimoji="0" lang="en-US" b="0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rPr>
            <a:t>bagaan</a:t>
          </a:r>
          <a:r>
            <a:rPr kumimoji="0" lang="en-US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rPr>
            <a:t> </a:t>
          </a:r>
          <a:r>
            <a:rPr kumimoji="0" lang="en-US" b="0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rPr>
            <a:t>Fakultas</a:t>
          </a:r>
          <a:r>
            <a:rPr kumimoji="0" lang="en-US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rPr>
            <a:t> dan Prodi</a:t>
          </a:r>
          <a:endParaRPr lang="en-US" dirty="0">
            <a:solidFill>
              <a:schemeClr val="tx1"/>
            </a:solidFill>
            <a:latin typeface="Berlin Sans FB Demi" panose="020E0802020502020306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E807746-807D-4304-9FC9-5DCAD4FC49C2}" type="parTrans" cxnId="{13DD60E0-671E-4542-89A4-8D73BA93B429}">
      <dgm:prSet/>
      <dgm:spPr/>
      <dgm:t>
        <a:bodyPr/>
        <a:lstStyle/>
        <a:p>
          <a:endParaRPr lang="en-ID"/>
        </a:p>
      </dgm:t>
    </dgm:pt>
    <dgm:pt modelId="{0B93329F-D22B-4961-BFAC-2AB0CABA16B0}" type="sibTrans" cxnId="{13DD60E0-671E-4542-89A4-8D73BA93B429}">
      <dgm:prSet/>
      <dgm:spPr/>
      <dgm:t>
        <a:bodyPr/>
        <a:lstStyle/>
        <a:p>
          <a:endParaRPr lang="en-ID"/>
        </a:p>
      </dgm:t>
    </dgm:pt>
    <dgm:pt modelId="{C78883C6-8F4A-4457-9DC3-9D3BCB43345B}">
      <dgm:prSet phldrT="[Text]"/>
      <dgm:spPr/>
      <dgm:t>
        <a:bodyPr/>
        <a:lstStyle/>
        <a:p>
          <a:pPr algn="l">
            <a:buFont typeface="+mj-lt"/>
            <a:buAutoNum type="arabicPeriod"/>
          </a:pPr>
          <a:r>
            <a:rPr lang="en-US" dirty="0" err="1">
              <a:solidFill>
                <a:schemeClr val="tx1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rPr>
            <a:t>Menghasilkan</a:t>
          </a:r>
          <a:r>
            <a:rPr lang="en-US" dirty="0">
              <a:solidFill>
                <a:schemeClr val="tx1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rPr>
            <a:t>penelitian</a:t>
          </a:r>
          <a:r>
            <a:rPr lang="en-US" dirty="0">
              <a:solidFill>
                <a:schemeClr val="tx1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rPr>
            <a:t>untuk</a:t>
          </a:r>
          <a:r>
            <a:rPr lang="en-US" dirty="0">
              <a:solidFill>
                <a:schemeClr val="tx1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rPr>
            <a:t>pengembangan</a:t>
          </a:r>
          <a:r>
            <a:rPr lang="en-US" dirty="0">
              <a:solidFill>
                <a:schemeClr val="tx1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rPr>
            <a:t>ilmu-ilmu</a:t>
          </a:r>
          <a:r>
            <a:rPr lang="en-US" dirty="0">
              <a:solidFill>
                <a:schemeClr val="tx1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rPr>
            <a:t>Sosial</a:t>
          </a:r>
          <a:r>
            <a:rPr lang="en-US" dirty="0">
              <a:solidFill>
                <a:schemeClr val="tx1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</a:p>
      </dgm:t>
    </dgm:pt>
    <dgm:pt modelId="{E8F6EE76-A07D-489A-96AF-FE60F8383D98}" type="parTrans" cxnId="{1C834B71-79AA-4E5A-9B84-C0ABA3B50C3E}">
      <dgm:prSet/>
      <dgm:spPr/>
      <dgm:t>
        <a:bodyPr/>
        <a:lstStyle/>
        <a:p>
          <a:endParaRPr lang="en-ID"/>
        </a:p>
      </dgm:t>
    </dgm:pt>
    <dgm:pt modelId="{59EC03B9-88D3-47E7-8C5B-69CC1049A5CA}" type="sibTrans" cxnId="{1C834B71-79AA-4E5A-9B84-C0ABA3B50C3E}">
      <dgm:prSet/>
      <dgm:spPr/>
      <dgm:t>
        <a:bodyPr/>
        <a:lstStyle/>
        <a:p>
          <a:endParaRPr lang="en-ID"/>
        </a:p>
      </dgm:t>
    </dgm:pt>
    <dgm:pt modelId="{E7D57B41-0289-40E0-AF4F-A7A5DCCFFA8A}">
      <dgm:prSet phldrT="[Text]"/>
      <dgm:spPr/>
      <dgm:t>
        <a:bodyPr/>
        <a:lstStyle/>
        <a:p>
          <a:pPr algn="l">
            <a:buFont typeface="+mj-lt"/>
            <a:buAutoNum type="arabicPeriod"/>
          </a:pPr>
          <a:r>
            <a:rPr lang="en-US" dirty="0" err="1">
              <a:solidFill>
                <a:schemeClr val="tx1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rPr>
            <a:t>Melaksanakan</a:t>
          </a:r>
          <a:r>
            <a:rPr lang="en-US" dirty="0">
              <a:solidFill>
                <a:schemeClr val="tx1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rPr>
            <a:t>pengabdian</a:t>
          </a:r>
          <a:r>
            <a:rPr lang="en-US" dirty="0">
              <a:solidFill>
                <a:schemeClr val="tx1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rPr>
            <a:t>kepada</a:t>
          </a:r>
          <a:r>
            <a:rPr lang="en-US" dirty="0">
              <a:solidFill>
                <a:schemeClr val="tx1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rPr>
            <a:t>masyarakat</a:t>
          </a:r>
          <a:r>
            <a:rPr lang="en-US" dirty="0">
              <a:solidFill>
                <a:schemeClr val="tx1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rPr>
            <a:t>dalam</a:t>
          </a:r>
          <a:r>
            <a:rPr lang="en-US" dirty="0">
              <a:solidFill>
                <a:schemeClr val="tx1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rPr>
            <a:t>bidang</a:t>
          </a:r>
          <a:r>
            <a:rPr lang="en-US" dirty="0">
              <a:solidFill>
                <a:schemeClr val="tx1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rPr>
            <a:t>sosial</a:t>
          </a:r>
          <a:r>
            <a:rPr lang="en-US" dirty="0">
              <a:solidFill>
                <a:schemeClr val="tx1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rPr>
            <a:t>, </a:t>
          </a:r>
          <a:r>
            <a:rPr lang="en-US" dirty="0" err="1">
              <a:solidFill>
                <a:schemeClr val="tx1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rPr>
            <a:t>budaya</a:t>
          </a:r>
          <a:r>
            <a:rPr lang="en-US" dirty="0">
              <a:solidFill>
                <a:schemeClr val="tx1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rPr>
            <a:t> dan </a:t>
          </a:r>
          <a:r>
            <a:rPr lang="en-US" dirty="0" err="1">
              <a:solidFill>
                <a:schemeClr val="tx1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rPr>
            <a:t>politik</a:t>
          </a:r>
          <a:endParaRPr lang="en-US" dirty="0">
            <a:solidFill>
              <a:schemeClr val="tx1"/>
            </a:solidFill>
            <a:latin typeface="Berlin Sans FB Demi" panose="020E0802020502020306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F6AB84C-2D04-4C79-9BF7-A685D89BA8D7}" type="parTrans" cxnId="{CF8FF91F-59F5-4E2F-8B73-117FFE323FB2}">
      <dgm:prSet/>
      <dgm:spPr/>
      <dgm:t>
        <a:bodyPr/>
        <a:lstStyle/>
        <a:p>
          <a:endParaRPr lang="en-ID"/>
        </a:p>
      </dgm:t>
    </dgm:pt>
    <dgm:pt modelId="{E0800351-2262-4B2D-BD12-4B0F90A8B94A}" type="sibTrans" cxnId="{CF8FF91F-59F5-4E2F-8B73-117FFE323FB2}">
      <dgm:prSet/>
      <dgm:spPr/>
      <dgm:t>
        <a:bodyPr/>
        <a:lstStyle/>
        <a:p>
          <a:endParaRPr lang="en-ID"/>
        </a:p>
      </dgm:t>
    </dgm:pt>
    <dgm:pt modelId="{16BC12A1-AEDB-4B30-ACA1-AC9DD6C8A25B}">
      <dgm:prSet phldrT="[Text]"/>
      <dgm:spPr/>
      <dgm:t>
        <a:bodyPr/>
        <a:lstStyle/>
        <a:p>
          <a:pPr algn="l">
            <a:buFont typeface="+mj-lt"/>
            <a:buAutoNum type="arabicPeriod"/>
          </a:pPr>
          <a:r>
            <a:rPr kumimoji="0" lang="en-US" b="0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rPr>
            <a:t>Penguatan</a:t>
          </a:r>
          <a:r>
            <a:rPr kumimoji="0" lang="en-US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rPr>
            <a:t> </a:t>
          </a:r>
          <a:r>
            <a:rPr kumimoji="0" lang="en-US" b="0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rPr>
            <a:t>Standar</a:t>
          </a:r>
          <a:r>
            <a:rPr kumimoji="0" lang="en-US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rPr>
            <a:t> dan Proses </a:t>
          </a:r>
          <a:r>
            <a:rPr kumimoji="0" lang="en-US" b="0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rPr>
            <a:t>Pembelajaran</a:t>
          </a:r>
          <a:endParaRPr lang="en-US" dirty="0">
            <a:solidFill>
              <a:schemeClr val="tx1"/>
            </a:solidFill>
            <a:latin typeface="Berlin Sans FB Demi" panose="020E0802020502020306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B5213C8-109B-4B02-A289-919D2ED6E277}" type="parTrans" cxnId="{4A82A2C0-1848-4FBF-860E-D71773F3D0AB}">
      <dgm:prSet/>
      <dgm:spPr/>
      <dgm:t>
        <a:bodyPr/>
        <a:lstStyle/>
        <a:p>
          <a:endParaRPr lang="en-ID"/>
        </a:p>
      </dgm:t>
    </dgm:pt>
    <dgm:pt modelId="{706EC1EF-CAF5-4D69-8B4F-1A4A13C95FC9}" type="sibTrans" cxnId="{4A82A2C0-1848-4FBF-860E-D71773F3D0AB}">
      <dgm:prSet/>
      <dgm:spPr/>
      <dgm:t>
        <a:bodyPr/>
        <a:lstStyle/>
        <a:p>
          <a:endParaRPr lang="en-ID"/>
        </a:p>
      </dgm:t>
    </dgm:pt>
    <dgm:pt modelId="{4504E487-6959-4BF0-A0BF-362C414B7D24}">
      <dgm:prSet phldrT="[Text]"/>
      <dgm:spPr/>
      <dgm:t>
        <a:bodyPr/>
        <a:lstStyle/>
        <a:p>
          <a:pPr algn="l">
            <a:buFont typeface="+mj-lt"/>
            <a:buAutoNum type="arabicPeriod"/>
          </a:pPr>
          <a:r>
            <a:rPr kumimoji="0" lang="en-US" b="0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rPr>
            <a:t>Penguatan</a:t>
          </a:r>
          <a:r>
            <a:rPr kumimoji="0" lang="en-US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rPr>
            <a:t> </a:t>
          </a:r>
          <a:r>
            <a:rPr kumimoji="0" lang="en-US" b="0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rPr>
            <a:t>Kompetensi</a:t>
          </a:r>
          <a:r>
            <a:rPr kumimoji="0" lang="en-US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rPr>
            <a:t> </a:t>
          </a:r>
          <a:r>
            <a:rPr kumimoji="0" lang="en-US" b="0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rPr>
            <a:t>Lulusan</a:t>
          </a:r>
          <a:endParaRPr lang="en-US" dirty="0">
            <a:solidFill>
              <a:schemeClr val="tx1"/>
            </a:solidFill>
            <a:latin typeface="Berlin Sans FB Demi" panose="020E0802020502020306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34F9F2C-64CB-474E-9211-EFDC189E6FCC}" type="parTrans" cxnId="{AFEC70B9-C97F-4338-B23E-AD6AE25AE710}">
      <dgm:prSet/>
      <dgm:spPr/>
      <dgm:t>
        <a:bodyPr/>
        <a:lstStyle/>
        <a:p>
          <a:endParaRPr lang="en-ID"/>
        </a:p>
      </dgm:t>
    </dgm:pt>
    <dgm:pt modelId="{82F3FF29-41C1-4654-9C80-2619CD81AD39}" type="sibTrans" cxnId="{AFEC70B9-C97F-4338-B23E-AD6AE25AE710}">
      <dgm:prSet/>
      <dgm:spPr/>
      <dgm:t>
        <a:bodyPr/>
        <a:lstStyle/>
        <a:p>
          <a:endParaRPr lang="en-ID"/>
        </a:p>
      </dgm:t>
    </dgm:pt>
    <dgm:pt modelId="{CD5935E5-7F36-4475-9BDC-69369E458189}">
      <dgm:prSet phldrT="[Text]"/>
      <dgm:spPr/>
      <dgm:t>
        <a:bodyPr/>
        <a:lstStyle/>
        <a:p>
          <a:pPr algn="just">
            <a:buFont typeface="+mj-lt"/>
            <a:buNone/>
          </a:pPr>
          <a:endParaRPr lang="en-US" dirty="0">
            <a:solidFill>
              <a:schemeClr val="tx1"/>
            </a:solidFill>
            <a:latin typeface="Arial Narrow" panose="020B0606020202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2A5C46A-70EE-4FA2-876A-789EFEC9D89F}" type="parTrans" cxnId="{6CA812E3-3BEB-46FC-B22E-0DD469058F4D}">
      <dgm:prSet/>
      <dgm:spPr/>
      <dgm:t>
        <a:bodyPr/>
        <a:lstStyle/>
        <a:p>
          <a:endParaRPr lang="en-ID"/>
        </a:p>
      </dgm:t>
    </dgm:pt>
    <dgm:pt modelId="{39B37269-8A17-4E29-A61B-723712CA3C7F}" type="sibTrans" cxnId="{6CA812E3-3BEB-46FC-B22E-0DD469058F4D}">
      <dgm:prSet/>
      <dgm:spPr/>
      <dgm:t>
        <a:bodyPr/>
        <a:lstStyle/>
        <a:p>
          <a:endParaRPr lang="en-ID"/>
        </a:p>
      </dgm:t>
    </dgm:pt>
    <dgm:pt modelId="{D2C4626C-BB04-D94E-9018-79DE3D250876}">
      <dgm:prSet phldrT="[Text]"/>
      <dgm:spPr/>
      <dgm:t>
        <a:bodyPr/>
        <a:lstStyle/>
        <a:p>
          <a:pPr algn="l">
            <a:buFont typeface="+mj-lt"/>
            <a:buAutoNum type="arabicPeriod"/>
          </a:pPr>
          <a:r>
            <a:rPr lang="en-US" dirty="0" err="1">
              <a:solidFill>
                <a:schemeClr val="tx1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rPr>
            <a:t>Internasionalisasi</a:t>
          </a:r>
          <a:r>
            <a:rPr lang="en-US" dirty="0">
              <a:solidFill>
                <a:schemeClr val="tx1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rPr>
            <a:t>prodi</a:t>
          </a:r>
          <a:endParaRPr lang="en-US" dirty="0">
            <a:solidFill>
              <a:schemeClr val="tx1"/>
            </a:solidFill>
            <a:latin typeface="Berlin Sans FB Demi" panose="020E0802020502020306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B9B7A45-75F7-4746-A856-F51BD2D20B1D}" type="parTrans" cxnId="{093DABE8-0E31-984A-BDD3-2D2D82A281BA}">
      <dgm:prSet/>
      <dgm:spPr/>
      <dgm:t>
        <a:bodyPr/>
        <a:lstStyle/>
        <a:p>
          <a:endParaRPr lang="id-ID"/>
        </a:p>
      </dgm:t>
    </dgm:pt>
    <dgm:pt modelId="{6FB4BF77-2415-6241-A5A4-C773FF5E9382}" type="sibTrans" cxnId="{093DABE8-0E31-984A-BDD3-2D2D82A281BA}">
      <dgm:prSet/>
      <dgm:spPr/>
      <dgm:t>
        <a:bodyPr/>
        <a:lstStyle/>
        <a:p>
          <a:endParaRPr lang="id-ID"/>
        </a:p>
      </dgm:t>
    </dgm:pt>
    <dgm:pt modelId="{DE3F77CF-6A8C-4783-A2CE-00E88C4199CB}" type="pres">
      <dgm:prSet presAssocID="{CF9FC193-7A05-4631-B681-B56EAB543D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69B62D-7E76-4E06-9330-583771E53BDE}" type="pres">
      <dgm:prSet presAssocID="{6857B86A-DEC1-407C-A1BB-5BF9ACCBCA6A}" presName="composite" presStyleCnt="0"/>
      <dgm:spPr/>
    </dgm:pt>
    <dgm:pt modelId="{F0C1B2C7-0B23-4FE8-AB0F-5877B88532DB}" type="pres">
      <dgm:prSet presAssocID="{6857B86A-DEC1-407C-A1BB-5BF9ACCBCA6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CA1487-CDD9-4364-92F6-A11DBDAFE16C}" type="pres">
      <dgm:prSet presAssocID="{6857B86A-DEC1-407C-A1BB-5BF9ACCBCA6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A24A66-31D3-4A69-B628-8BE88627B97D}" type="pres">
      <dgm:prSet presAssocID="{F087F24E-A7D7-4DCE-B2A7-9B941289621A}" presName="space" presStyleCnt="0"/>
      <dgm:spPr/>
    </dgm:pt>
    <dgm:pt modelId="{3B158D6E-E3AA-49BB-988A-758B59ED8F3B}" type="pres">
      <dgm:prSet presAssocID="{ABA77F75-8642-4931-8D7E-BE6C6DB9940D}" presName="composite" presStyleCnt="0"/>
      <dgm:spPr/>
    </dgm:pt>
    <dgm:pt modelId="{055A5EAB-EAE0-4501-8649-31F112FF9AD5}" type="pres">
      <dgm:prSet presAssocID="{ABA77F75-8642-4931-8D7E-BE6C6DB9940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FD5043-5612-43C5-B6AE-CCD431549399}" type="pres">
      <dgm:prSet presAssocID="{ABA77F75-8642-4931-8D7E-BE6C6DB9940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0F600-AFBC-427F-8295-F096F694BC17}" type="pres">
      <dgm:prSet presAssocID="{1A095211-ADB0-42CA-9F24-F1BC942872F3}" presName="space" presStyleCnt="0"/>
      <dgm:spPr/>
    </dgm:pt>
    <dgm:pt modelId="{173DA3A6-F783-42D4-9ED8-FD330979BCEA}" type="pres">
      <dgm:prSet presAssocID="{DA5DFAD8-E443-4F53-9341-A0903BBBD378}" presName="composite" presStyleCnt="0"/>
      <dgm:spPr/>
    </dgm:pt>
    <dgm:pt modelId="{23D06E36-F688-4B37-8BB8-73015E665B0E}" type="pres">
      <dgm:prSet presAssocID="{DA5DFAD8-E443-4F53-9341-A0903BBBD37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81ED6A-A7EA-4137-A3DC-D16E79F1B938}" type="pres">
      <dgm:prSet presAssocID="{DA5DFAD8-E443-4F53-9341-A0903BBBD37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3FFFAD-C5F6-439C-A589-AC087A42EC01}" type="presOf" srcId="{CD5935E5-7F36-4475-9BDC-69369E458189}" destId="{E4FD5043-5612-43C5-B6AE-CCD431549399}" srcOrd="0" destOrd="0" presId="urn:microsoft.com/office/officeart/2005/8/layout/hList1"/>
    <dgm:cxn modelId="{D959B3EA-A66A-4B40-901C-93ECD4985A93}" srcId="{CF9FC193-7A05-4631-B681-B56EAB543D38}" destId="{ABA77F75-8642-4931-8D7E-BE6C6DB9940D}" srcOrd="1" destOrd="0" parTransId="{FCF9AE1B-B22B-4F91-BFD8-DDBBF762F128}" sibTransId="{1A095211-ADB0-42CA-9F24-F1BC942872F3}"/>
    <dgm:cxn modelId="{1C834B71-79AA-4E5A-9B84-C0ABA3B50C3E}" srcId="{DA5DFAD8-E443-4F53-9341-A0903BBBD378}" destId="{C78883C6-8F4A-4457-9DC3-9D3BCB43345B}" srcOrd="1" destOrd="0" parTransId="{E8F6EE76-A07D-489A-96AF-FE60F8383D98}" sibTransId="{59EC03B9-88D3-47E7-8C5B-69CC1049A5CA}"/>
    <dgm:cxn modelId="{765D4AFC-C3A4-4F8B-A000-988DC6C44800}" type="presOf" srcId="{6EE89B4E-BAED-4A90-B29D-70AF11256801}" destId="{EA81ED6A-A7EA-4137-A3DC-D16E79F1B938}" srcOrd="0" destOrd="0" presId="urn:microsoft.com/office/officeart/2005/8/layout/hList1"/>
    <dgm:cxn modelId="{E41CFBC7-7B2A-487D-9E40-233D94453845}" type="presOf" srcId="{C78883C6-8F4A-4457-9DC3-9D3BCB43345B}" destId="{EA81ED6A-A7EA-4137-A3DC-D16E79F1B938}" srcOrd="0" destOrd="1" presId="urn:microsoft.com/office/officeart/2005/8/layout/hList1"/>
    <dgm:cxn modelId="{C8F0AE09-F8B4-4DE1-8047-AE0623E6A8A5}" srcId="{6857B86A-DEC1-407C-A1BB-5BF9ACCBCA6A}" destId="{55281D74-86E6-410F-9607-CA6E2A0335D8}" srcOrd="0" destOrd="0" parTransId="{369AB48B-8B03-43DD-AC6B-F2B1ACF387A0}" sibTransId="{0363CFF7-E4ED-443A-A3F5-B62D84A0E864}"/>
    <dgm:cxn modelId="{CA949A5F-9945-4C59-A233-D70AFFF70BDA}" srcId="{DA5DFAD8-E443-4F53-9341-A0903BBBD378}" destId="{6EE89B4E-BAED-4A90-B29D-70AF11256801}" srcOrd="0" destOrd="0" parTransId="{39BF20C7-31E5-452B-8EA2-17224A13C7FB}" sibTransId="{E71503C3-CFB7-4144-AD9F-7A42A87A3A6B}"/>
    <dgm:cxn modelId="{275EC655-BD27-46BE-A38E-C12FF1A158EF}" type="presOf" srcId="{55281D74-86E6-410F-9607-CA6E2A0335D8}" destId="{17CA1487-CDD9-4364-92F6-A11DBDAFE16C}" srcOrd="0" destOrd="0" presId="urn:microsoft.com/office/officeart/2005/8/layout/hList1"/>
    <dgm:cxn modelId="{4A82A2C0-1848-4FBF-860E-D71773F3D0AB}" srcId="{ABA77F75-8642-4931-8D7E-BE6C6DB9940D}" destId="{16BC12A1-AEDB-4B30-ACA1-AC9DD6C8A25B}" srcOrd="2" destOrd="0" parTransId="{BB5213C8-109B-4B02-A289-919D2ED6E277}" sibTransId="{706EC1EF-CAF5-4D69-8B4F-1A4A13C95FC9}"/>
    <dgm:cxn modelId="{B12F0503-977A-4B5D-8CB7-420B041FF863}" srcId="{CF9FC193-7A05-4631-B681-B56EAB543D38}" destId="{6857B86A-DEC1-407C-A1BB-5BF9ACCBCA6A}" srcOrd="0" destOrd="0" parTransId="{8CA7BF9B-8199-4683-AD57-CB0086659013}" sibTransId="{F087F24E-A7D7-4DCE-B2A7-9B941289621A}"/>
    <dgm:cxn modelId="{4E21C5D3-FA97-4E62-8CC9-01B68E76021E}" type="presOf" srcId="{ABA77F75-8642-4931-8D7E-BE6C6DB9940D}" destId="{055A5EAB-EAE0-4501-8649-31F112FF9AD5}" srcOrd="0" destOrd="0" presId="urn:microsoft.com/office/officeart/2005/8/layout/hList1"/>
    <dgm:cxn modelId="{2A048A8A-D3E9-4D78-97F5-CDA37AB1D412}" type="presOf" srcId="{DA5DFAD8-E443-4F53-9341-A0903BBBD378}" destId="{23D06E36-F688-4B37-8BB8-73015E665B0E}" srcOrd="0" destOrd="0" presId="urn:microsoft.com/office/officeart/2005/8/layout/hList1"/>
    <dgm:cxn modelId="{0073D4C3-F488-4F79-B637-186FAECF6BAD}" srcId="{CF9FC193-7A05-4631-B681-B56EAB543D38}" destId="{DA5DFAD8-E443-4F53-9341-A0903BBBD378}" srcOrd="2" destOrd="0" parTransId="{F6012B3B-01B0-4E7C-A363-0177B95D3DD8}" sibTransId="{76D9F54E-47B3-4FE0-B465-AD673964072E}"/>
    <dgm:cxn modelId="{68BA1F26-D060-4274-A6A2-E9118C928607}" type="presOf" srcId="{4504E487-6959-4BF0-A0BF-362C414B7D24}" destId="{E4FD5043-5612-43C5-B6AE-CCD431549399}" srcOrd="0" destOrd="3" presId="urn:microsoft.com/office/officeart/2005/8/layout/hList1"/>
    <dgm:cxn modelId="{093DABE8-0E31-984A-BDD3-2D2D82A281BA}" srcId="{ABA77F75-8642-4931-8D7E-BE6C6DB9940D}" destId="{D2C4626C-BB04-D94E-9018-79DE3D250876}" srcOrd="4" destOrd="0" parTransId="{EB9B7A45-75F7-4746-A856-F51BD2D20B1D}" sibTransId="{6FB4BF77-2415-6241-A5A4-C773FF5E9382}"/>
    <dgm:cxn modelId="{AFEC70B9-C97F-4338-B23E-AD6AE25AE710}" srcId="{ABA77F75-8642-4931-8D7E-BE6C6DB9940D}" destId="{4504E487-6959-4BF0-A0BF-362C414B7D24}" srcOrd="3" destOrd="0" parTransId="{E34F9F2C-64CB-474E-9211-EFDC189E6FCC}" sibTransId="{82F3FF29-41C1-4654-9C80-2619CD81AD39}"/>
    <dgm:cxn modelId="{5F12E8B9-000C-441B-B9E7-99ED7A20363B}" type="presOf" srcId="{6857B86A-DEC1-407C-A1BB-5BF9ACCBCA6A}" destId="{F0C1B2C7-0B23-4FE8-AB0F-5877B88532DB}" srcOrd="0" destOrd="0" presId="urn:microsoft.com/office/officeart/2005/8/layout/hList1"/>
    <dgm:cxn modelId="{40C2CC7E-2DD2-A743-B416-36F00DA370FF}" type="presOf" srcId="{D2C4626C-BB04-D94E-9018-79DE3D250876}" destId="{E4FD5043-5612-43C5-B6AE-CCD431549399}" srcOrd="0" destOrd="4" presId="urn:microsoft.com/office/officeart/2005/8/layout/hList1"/>
    <dgm:cxn modelId="{F608C3CE-7997-443E-9719-BC04473D0BCE}" type="presOf" srcId="{C3CFB964-9DA8-458C-A558-7FC84CD45B93}" destId="{E4FD5043-5612-43C5-B6AE-CCD431549399}" srcOrd="0" destOrd="1" presId="urn:microsoft.com/office/officeart/2005/8/layout/hList1"/>
    <dgm:cxn modelId="{54F9FB7C-29B4-42BE-8F1C-08D9421204B5}" type="presOf" srcId="{16BC12A1-AEDB-4B30-ACA1-AC9DD6C8A25B}" destId="{E4FD5043-5612-43C5-B6AE-CCD431549399}" srcOrd="0" destOrd="2" presId="urn:microsoft.com/office/officeart/2005/8/layout/hList1"/>
    <dgm:cxn modelId="{13DD60E0-671E-4542-89A4-8D73BA93B429}" srcId="{ABA77F75-8642-4931-8D7E-BE6C6DB9940D}" destId="{C3CFB964-9DA8-458C-A558-7FC84CD45B93}" srcOrd="1" destOrd="0" parTransId="{FE807746-807D-4304-9FC9-5DCAD4FC49C2}" sibTransId="{0B93329F-D22B-4961-BFAC-2AB0CABA16B0}"/>
    <dgm:cxn modelId="{AAECF784-8F1D-4908-B93D-837F49AB8751}" type="presOf" srcId="{CF9FC193-7A05-4631-B681-B56EAB543D38}" destId="{DE3F77CF-6A8C-4783-A2CE-00E88C4199CB}" srcOrd="0" destOrd="0" presId="urn:microsoft.com/office/officeart/2005/8/layout/hList1"/>
    <dgm:cxn modelId="{CF8FF91F-59F5-4E2F-8B73-117FFE323FB2}" srcId="{DA5DFAD8-E443-4F53-9341-A0903BBBD378}" destId="{E7D57B41-0289-40E0-AF4F-A7A5DCCFFA8A}" srcOrd="2" destOrd="0" parTransId="{6F6AB84C-2D04-4C79-9BF7-A685D89BA8D7}" sibTransId="{E0800351-2262-4B2D-BD12-4B0F90A8B94A}"/>
    <dgm:cxn modelId="{031C203C-7C6D-4584-AF6F-ED5C4737AF0B}" type="presOf" srcId="{E7D57B41-0289-40E0-AF4F-A7A5DCCFFA8A}" destId="{EA81ED6A-A7EA-4137-A3DC-D16E79F1B938}" srcOrd="0" destOrd="2" presId="urn:microsoft.com/office/officeart/2005/8/layout/hList1"/>
    <dgm:cxn modelId="{6CA812E3-3BEB-46FC-B22E-0DD469058F4D}" srcId="{ABA77F75-8642-4931-8D7E-BE6C6DB9940D}" destId="{CD5935E5-7F36-4475-9BDC-69369E458189}" srcOrd="0" destOrd="0" parTransId="{32A5C46A-70EE-4FA2-876A-789EFEC9D89F}" sibTransId="{39B37269-8A17-4E29-A61B-723712CA3C7F}"/>
    <dgm:cxn modelId="{1F4D79B9-0A03-4486-BB92-D4BA991ED70D}" type="presParOf" srcId="{DE3F77CF-6A8C-4783-A2CE-00E88C4199CB}" destId="{4E69B62D-7E76-4E06-9330-583771E53BDE}" srcOrd="0" destOrd="0" presId="urn:microsoft.com/office/officeart/2005/8/layout/hList1"/>
    <dgm:cxn modelId="{EFFE150E-7CB3-4A38-AC57-820444F8E7BA}" type="presParOf" srcId="{4E69B62D-7E76-4E06-9330-583771E53BDE}" destId="{F0C1B2C7-0B23-4FE8-AB0F-5877B88532DB}" srcOrd="0" destOrd="0" presId="urn:microsoft.com/office/officeart/2005/8/layout/hList1"/>
    <dgm:cxn modelId="{332F5817-5A55-4FC1-BA35-DBB23A0AD13C}" type="presParOf" srcId="{4E69B62D-7E76-4E06-9330-583771E53BDE}" destId="{17CA1487-CDD9-4364-92F6-A11DBDAFE16C}" srcOrd="1" destOrd="0" presId="urn:microsoft.com/office/officeart/2005/8/layout/hList1"/>
    <dgm:cxn modelId="{697E9D8E-F51C-4123-B62B-291815C4E7C1}" type="presParOf" srcId="{DE3F77CF-6A8C-4783-A2CE-00E88C4199CB}" destId="{3FA24A66-31D3-4A69-B628-8BE88627B97D}" srcOrd="1" destOrd="0" presId="urn:microsoft.com/office/officeart/2005/8/layout/hList1"/>
    <dgm:cxn modelId="{A09CCE6C-77C7-4B5A-B9DA-7E705F8B286E}" type="presParOf" srcId="{DE3F77CF-6A8C-4783-A2CE-00E88C4199CB}" destId="{3B158D6E-E3AA-49BB-988A-758B59ED8F3B}" srcOrd="2" destOrd="0" presId="urn:microsoft.com/office/officeart/2005/8/layout/hList1"/>
    <dgm:cxn modelId="{817F5423-5421-4F7E-968E-B3D3A624058B}" type="presParOf" srcId="{3B158D6E-E3AA-49BB-988A-758B59ED8F3B}" destId="{055A5EAB-EAE0-4501-8649-31F112FF9AD5}" srcOrd="0" destOrd="0" presId="urn:microsoft.com/office/officeart/2005/8/layout/hList1"/>
    <dgm:cxn modelId="{63113D3E-83F3-4A52-BAD6-246138FEC15C}" type="presParOf" srcId="{3B158D6E-E3AA-49BB-988A-758B59ED8F3B}" destId="{E4FD5043-5612-43C5-B6AE-CCD431549399}" srcOrd="1" destOrd="0" presId="urn:microsoft.com/office/officeart/2005/8/layout/hList1"/>
    <dgm:cxn modelId="{6DF49720-E4F0-4625-B768-1FADCBFE92E0}" type="presParOf" srcId="{DE3F77CF-6A8C-4783-A2CE-00E88C4199CB}" destId="{3E20F600-AFBC-427F-8295-F096F694BC17}" srcOrd="3" destOrd="0" presId="urn:microsoft.com/office/officeart/2005/8/layout/hList1"/>
    <dgm:cxn modelId="{C0F7FF12-72ED-4C65-8A42-67FCEE3903CF}" type="presParOf" srcId="{DE3F77CF-6A8C-4783-A2CE-00E88C4199CB}" destId="{173DA3A6-F783-42D4-9ED8-FD330979BCEA}" srcOrd="4" destOrd="0" presId="urn:microsoft.com/office/officeart/2005/8/layout/hList1"/>
    <dgm:cxn modelId="{67AEDA95-4E81-49EB-9136-C42824BC288A}" type="presParOf" srcId="{173DA3A6-F783-42D4-9ED8-FD330979BCEA}" destId="{23D06E36-F688-4B37-8BB8-73015E665B0E}" srcOrd="0" destOrd="0" presId="urn:microsoft.com/office/officeart/2005/8/layout/hList1"/>
    <dgm:cxn modelId="{190091E1-69E5-482F-89E9-B5A6338D6BCD}" type="presParOf" srcId="{173DA3A6-F783-42D4-9ED8-FD330979BCEA}" destId="{EA81ED6A-A7EA-4137-A3DC-D16E79F1B93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CBACFBD-9EAA-4570-9E6F-7840D5250B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5A0439D-6E00-4060-BC9F-0BF3107A50B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7997350-4544-4C5F-B3AD-64F557600725}" type="datetimeFigureOut">
              <a:rPr lang="en-US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BDBD9F17-3177-4960-ADF4-2ED7F5DA9A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3518557B-4DDC-4646-BFCB-39761617E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3845640-8C76-4C6F-8923-B7786A9B0B1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F37DD64-717D-40B9-9CA5-970626EEAA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3B37ADE4-AC57-460F-ADF0-920F14421213}" type="slidenum">
              <a:rPr lang="en-US" altLang="zh-CN"/>
              <a:pPr/>
              <a:t>‹#›</a:t>
            </a:fld>
            <a:endParaRPr lang="en-US" altLang="zh-CN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42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>
            <a:extLst>
              <a:ext uri="{FF2B5EF4-FFF2-40B4-BE49-F238E27FC236}">
                <a16:creationId xmlns:a16="http://schemas.microsoft.com/office/drawing/2014/main" xmlns="" id="{F8712CD0-7C75-43AD-82EB-93909986B844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Text Placeholder 2">
            <a:extLst>
              <a:ext uri="{FF2B5EF4-FFF2-40B4-BE49-F238E27FC236}">
                <a16:creationId xmlns:a16="http://schemas.microsoft.com/office/drawing/2014/main" xmlns="" id="{4DB0AB06-7632-473B-89D0-1B94B2E8889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5515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428"/>
            <a:ext cx="10361851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97A71F-996E-4A15-8583-CB7797666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1968D-E182-4033-AF58-8E950AE838EA}" type="datetimeFigureOut">
              <a:rPr lang="en-US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D7D481-F373-45E9-9DC3-8F33145D1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942908-074C-48BA-83F3-C63198610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22833-7686-4242-A2B0-9159E573F31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394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C78F1F-4213-458F-8854-CA950AF0C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1968D-E182-4033-AF58-8E950AE838EA}" type="datetimeFigureOut">
              <a:rPr lang="en-US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D8B8C9-9D35-485D-8867-FB4B85DE8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6DF0DE-9D3E-4D08-ABFC-8BAFB980B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F54F2-4555-46FA-9FC0-8E03BDF9965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26337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54E6B0-6532-4CB7-9C92-54F81D7DA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1968D-E182-4033-AF58-8E950AE838EA}" type="datetimeFigureOut">
              <a:rPr lang="en-US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F6B14D-4D2B-4C55-A8AF-125408B9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5E1916-214B-40E4-892D-59129E1B1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CF0D9-289E-4AEB-A6EF-EE8C1F3A146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66166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0416" cy="6858001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0" y="1"/>
            <a:ext cx="23047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180" y="1122363"/>
            <a:ext cx="879043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180" y="3602038"/>
            <a:ext cx="879043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6590" y="5410202"/>
            <a:ext cx="2742843" cy="365125"/>
          </a:xfrm>
        </p:spPr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10/21/2020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180" y="5410202"/>
            <a:ext cx="5124219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5623" y="5410200"/>
            <a:ext cx="770989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5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10/21/2020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224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262" y="1419227"/>
            <a:ext cx="9904711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262" y="4424362"/>
            <a:ext cx="9904711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10/21/2020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514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262" y="2249486"/>
            <a:ext cx="4877754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7" y="2249486"/>
            <a:ext cx="4874576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10/21/2020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046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262" y="619127"/>
            <a:ext cx="9904711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9841" y="2249486"/>
            <a:ext cx="4649178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262" y="3073398"/>
            <a:ext cx="4877756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9975" y="2249485"/>
            <a:ext cx="4645997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7" y="3073398"/>
            <a:ext cx="4874575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10/21/2020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364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10/21/2020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09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10/21/2020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948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556" y="609601"/>
            <a:ext cx="3855535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5529" y="592666"/>
            <a:ext cx="5890442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556" y="2249486"/>
            <a:ext cx="3855535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10/21/2020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486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240AE2-1E3B-4990-BBD0-E34D4389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1968D-E182-4033-AF58-8E950AE838EA}" type="datetimeFigureOut">
              <a:rPr lang="en-US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33318F-BAF6-4DAA-8756-1B648F02E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1A1E41-ACDE-41A1-8854-44E8B2F2A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9C2E6-D480-4089-B1DC-B98862E96E9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4161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264" y="609600"/>
            <a:ext cx="5933736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79760" y="609602"/>
            <a:ext cx="3666213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62" y="2249486"/>
            <a:ext cx="5933739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10/21/2020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14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262" y="4304665"/>
            <a:ext cx="991106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262" y="606426"/>
            <a:ext cx="991106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16" y="5124020"/>
            <a:ext cx="990956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10/21/2020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536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308" y="609600"/>
            <a:ext cx="99046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62" y="4419600"/>
            <a:ext cx="9903170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10/21/2020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56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024" y="609600"/>
            <a:ext cx="9301541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420" y="3365557"/>
            <a:ext cx="8751160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62" y="4309919"/>
            <a:ext cx="9904713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10/21/2020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03394" y="732394"/>
            <a:ext cx="609521" cy="584776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 panose="020B0603020202020204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154" fontAlgn="auto">
              <a:spcAft>
                <a:spcPts val="0"/>
              </a:spcAft>
            </a:pPr>
            <a:r>
              <a:rPr lang="en-US" sz="7999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5998" y="2764972"/>
            <a:ext cx="609521" cy="584776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 panose="020B0603020202020204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154" fontAlgn="auto">
              <a:spcAft>
                <a:spcPts val="0"/>
              </a:spcAft>
            </a:pPr>
            <a:r>
              <a:rPr lang="en-US" sz="7999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37507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262" y="2134042"/>
            <a:ext cx="9904712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16" y="4657655"/>
            <a:ext cx="9903216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10/21/2020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1904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264" y="609600"/>
            <a:ext cx="990470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262" y="2674463"/>
            <a:ext cx="3196483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772" y="3360263"/>
            <a:ext cx="3208317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179" y="2677635"/>
            <a:ext cx="3183970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3627" y="3363435"/>
            <a:ext cx="3195414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1420" y="2674463"/>
            <a:ext cx="3194552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1420" y="3360263"/>
            <a:ext cx="319455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10/21/2020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6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263" y="609600"/>
            <a:ext cx="9904710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264" y="4404596"/>
            <a:ext cx="3194824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264" y="2666998"/>
            <a:ext cx="3194824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264" y="4980859"/>
            <a:ext cx="3194824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8469" y="4404596"/>
            <a:ext cx="3199983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8468" y="2666998"/>
            <a:ext cx="3198524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009" y="4980857"/>
            <a:ext cx="3199983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1545" y="4404595"/>
            <a:ext cx="319032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1420" y="2666998"/>
            <a:ext cx="3194553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1420" y="4980855"/>
            <a:ext cx="3194552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10/21/2020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4843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10/21/2020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2911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1223" y="609600"/>
            <a:ext cx="2004750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262" y="609600"/>
            <a:ext cx="7747581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10/21/2020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29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6903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72048E-24E8-49F6-A83D-09C623007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1968D-E182-4033-AF58-8E950AE838EA}" type="datetimeFigureOut">
              <a:rPr lang="en-US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E91144-61AD-405A-9E94-906841423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507946-2765-40AD-9C03-A6625AD48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10083-4139-442C-A1AE-A7E8DC46924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5675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696" y="1600203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6414" y="1600203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78385819-5930-4452-A17B-5E55F5282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1968D-E182-4033-AF58-8E950AE838EA}" type="datetimeFigureOut">
              <a:rPr lang="en-US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B26F3C7-E132-4046-A034-D697D6D8F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196B954B-77A2-4534-BF0E-922C99F50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97320-F626-4262-ABD3-2E316D8F7D7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49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48B291AA-9FB9-4E41-A08C-917980D4B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1968D-E182-4033-AF58-8E950AE838EA}" type="datetimeFigureOut">
              <a:rPr lang="en-US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96537099-1B0F-48A1-A5DF-CB9FF1FCA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61BCBD3C-0AF8-4562-9B6E-204D5DABE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E041B-4372-4637-A5D4-7898A71A87E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005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3C4509C7-7304-4EEE-AF4A-940EB7597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1968D-E182-4033-AF58-8E950AE838EA}" type="datetimeFigureOut">
              <a:rPr lang="en-US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12650B2B-D045-4A31-8847-FC0874D6F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B84035F3-E8E8-4DEA-B25A-E20E27593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589BA-1142-4E74-80CA-7EFE8C9FB41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9146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983C0FD5-0759-46A9-85C8-B198C373A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1968D-E182-4033-AF58-8E950AE838EA}" type="datetimeFigureOut">
              <a:rPr lang="en-US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0DE5DE98-3149-4085-AFDB-1325EC75E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7AD97AFA-B233-4673-AE5C-94558F27C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2E21F-4DA9-435D-8263-E79365E8194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09735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2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4" y="273052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2" y="1435102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7C121B2-2055-438A-BF01-1EDECFC31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1968D-E182-4033-AF58-8E950AE838EA}" type="datetimeFigureOut">
              <a:rPr lang="en-US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ED2A70F9-E601-466E-B5B9-AD4A627BD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7238E957-64A3-4B01-B8C8-952CBCACB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424BA-6AF8-4136-9650-E288C2E968D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4709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7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7" y="612775"/>
            <a:ext cx="7314248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7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D3DCC75A-8430-420C-B19C-4A0118655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1968D-E182-4033-AF58-8E950AE838EA}" type="datetimeFigureOut">
              <a:rPr lang="en-US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CE98358-1FDC-4FBF-908C-AFF176DAE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3234129-F2FA-4C5F-95B9-9E88C25E9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75EAC-BB9D-40B4-AF19-AA7B721CF84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16994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3A45B27F-46B6-4CB4-B4DD-06DFD06457C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12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38AE15A7-154C-4CA3-B6E1-8D9DC157651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12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12FDA3-3D59-41E7-A609-6B35000178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11968D-E182-4033-AF58-8E950AE838EA}" type="datetimeFigureOut">
              <a:rPr lang="en-US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64F4BC-9529-46D6-837E-2DB2F9661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171A51-3D11-4CD7-BF98-585FBE99D4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B839B30B-50B3-4C60-8006-AD2D01226DA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0416" cy="6858001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-14286" y="1"/>
            <a:ext cx="12052319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264" y="618518"/>
            <a:ext cx="990470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264" y="2249487"/>
            <a:ext cx="9904710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5950" y="5883277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Tw Cen MT"/>
              </a:rPr>
              <a:pPr defTabSz="457154" fontAlgn="auto">
                <a:spcBef>
                  <a:spcPts val="0"/>
                </a:spcBef>
                <a:spcAft>
                  <a:spcPts val="0"/>
                </a:spcAft>
              </a:pPr>
              <a:t>10/21/2020</a:t>
            </a:fld>
            <a:endParaRPr lang="en-US" dirty="0">
              <a:solidFill>
                <a:prstClr val="white">
                  <a:tint val="75000"/>
                </a:prstClr>
              </a:solidFill>
              <a:latin typeface="Tw Cen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263" y="5883276"/>
            <a:ext cx="6238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>
                  <a:tint val="75000"/>
                </a:prstClr>
              </a:solidFill>
              <a:latin typeface="Tw Cen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4984" y="5883275"/>
            <a:ext cx="770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  <a:latin typeface="Tw Cen MT"/>
              </a:rPr>
              <a:pPr defTabSz="45715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7883859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>
            <a:extLst>
              <a:ext uri="{FF2B5EF4-FFF2-40B4-BE49-F238E27FC236}">
                <a16:creationId xmlns:a16="http://schemas.microsoft.com/office/drawing/2014/main" xmlns="" id="{5B948467-218F-4664-A4E8-2685797ECB9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5100" y="4071938"/>
            <a:ext cx="11717338" cy="1470025"/>
          </a:xfrm>
        </p:spPr>
        <p:txBody>
          <a:bodyPr/>
          <a:lstStyle/>
          <a:p>
            <a:r>
              <a:rPr lang="en-US" altLang="en-US" b="1" dirty="0">
                <a:latin typeface="Rockwell" panose="02060603020205020403" pitchFamily="18" charset="0"/>
              </a:rPr>
              <a:t>RAPAT KERJA PIMPINAN TAHUN 2020 </a:t>
            </a:r>
            <a:r>
              <a:rPr lang="en-US" altLang="zh-CN" b="1" dirty="0">
                <a:latin typeface="Rockwell" panose="02060603020205020403" pitchFamily="18" charset="0"/>
              </a:rPr>
              <a:t/>
            </a:r>
            <a:br>
              <a:rPr lang="en-US" altLang="zh-CN" b="1" dirty="0">
                <a:latin typeface="Rockwell" panose="02060603020205020403" pitchFamily="18" charset="0"/>
              </a:rPr>
            </a:br>
            <a:r>
              <a:rPr lang="en-US" altLang="en-US" b="1" dirty="0">
                <a:latin typeface="Rockwell" panose="02060603020205020403" pitchFamily="18" charset="0"/>
              </a:rPr>
              <a:t>UNIVERSITAS ANDALAS</a:t>
            </a:r>
            <a:endParaRPr lang="en-US" altLang="zh-CN" sz="2200" dirty="0">
              <a:latin typeface="Berlin Sans FB" panose="020E0602020502020306" pitchFamily="34" charset="0"/>
            </a:endParaRPr>
          </a:p>
        </p:txBody>
      </p:sp>
      <p:sp>
        <p:nvSpPr>
          <p:cNvPr id="3075" name="Rectangle 5">
            <a:extLst>
              <a:ext uri="{FF2B5EF4-FFF2-40B4-BE49-F238E27FC236}">
                <a16:creationId xmlns:a16="http://schemas.microsoft.com/office/drawing/2014/main" xmlns="" id="{F4B6078E-D136-4018-8084-064AD79AF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163" y="5934075"/>
            <a:ext cx="77168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b="1">
                <a:latin typeface="Berlin Sans FB Demi" panose="020E0802020502020306" pitchFamily="34" charset="0"/>
              </a:rPr>
              <a:t>DEKAN FISIP UNIVERSITAS ANDALAS</a:t>
            </a:r>
          </a:p>
          <a:p>
            <a:pPr algn="ctr"/>
            <a:r>
              <a:rPr lang="en-US" altLang="en-US" b="1">
                <a:latin typeface="Berlin Sans FB Demi" panose="020E0802020502020306" pitchFamily="34" charset="0"/>
              </a:rPr>
              <a:t>Di Sampaikan Secara Virtual Melalui Zoom Meeting</a:t>
            </a:r>
          </a:p>
          <a:p>
            <a:pPr algn="ctr"/>
            <a:r>
              <a:rPr lang="en-US" altLang="en-US" b="1">
                <a:latin typeface="Berlin Sans FB Demi" panose="020E0802020502020306" pitchFamily="34" charset="0"/>
              </a:rPr>
              <a:t> Rabu, 21 Oktober 2020</a:t>
            </a:r>
            <a:endParaRPr lang="en-US" altLang="en-US" b="1"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Gambar 2">
            <a:extLst>
              <a:ext uri="{FF2B5EF4-FFF2-40B4-BE49-F238E27FC236}">
                <a16:creationId xmlns:a16="http://schemas.microsoft.com/office/drawing/2014/main" xmlns="" id="{909299AF-4A85-3F42-A8FC-D05856D2A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" y="977"/>
            <a:ext cx="12177474" cy="422007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softEdge rad="317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xmlns="" id="{51C547B9-FE13-444A-B208-5C3D188B44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4068951"/>
              </p:ext>
            </p:extLst>
          </p:nvPr>
        </p:nvGraphicFramePr>
        <p:xfrm>
          <a:off x="609600" y="533400"/>
          <a:ext cx="9858375" cy="507706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01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933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25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5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52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5641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No.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09" marB="45709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sv-SE" sz="1800" b="1" dirty="0">
                          <a:solidFill>
                            <a:schemeClr val="tx1"/>
                          </a:solidFill>
                        </a:rPr>
                        <a:t>Program dan Kegiatan Bidang/Lembaga/Fakultas Tahun 2021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09" marB="45709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Indikator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Kinerja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Sasaran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Strategis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09" marB="45709" anchor="ctr"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Target Dekan</a:t>
                      </a:r>
                      <a:endParaRPr lang="en-US" sz="1800" b="1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09" marB="45709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34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09" marB="45709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09" marB="45709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8966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ID" sz="1600" dirty="0"/>
                        <a:t>P</a:t>
                      </a:r>
                      <a:r>
                        <a:rPr lang="en-US" altLang="en-ID" sz="1600" dirty="0"/>
                        <a:t>2</a:t>
                      </a:r>
                      <a:endParaRPr lang="en-US" altLang="en-ID" sz="1600" b="1" dirty="0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91434" marR="91434" marT="45709" marB="45709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Peningkatan kualitas input mahasiswa</a:t>
                      </a:r>
                      <a:endParaRPr lang="en-US" sz="1600" b="1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12699" marR="12699" marT="12697" marB="45709"/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91434" marR="91434" marT="45709" marB="45709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07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D" sz="1600" dirty="0"/>
                        <a:t>K</a:t>
                      </a:r>
                      <a:r>
                        <a:rPr lang="en-US" altLang="en-ID" sz="1600" dirty="0"/>
                        <a:t>4</a:t>
                      </a:r>
                      <a:endParaRPr lang="en-US" altLang="en-ID" sz="1600" b="1" dirty="0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91434" marR="91434" marT="45709" marB="45709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 err="1"/>
                        <a:t>P</a:t>
                      </a:r>
                      <a:r>
                        <a:rPr lang="en-US" sz="1600"/>
                        <a:t>Promosi dan roadshow universitas/fakultas/ jurusan/ program stud</a:t>
                      </a:r>
                      <a:r>
                        <a:rPr lang="en-US" sz="1600" dirty="0"/>
                        <a:t>	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12699" marR="12699" marT="12697" marB="45709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600"/>
                        <a:t>Jumlah mahasiswa terdaftar (student body)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7" marB="45709" anchor="ctr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600"/>
                        <a:t>3000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7" marB="45709" anchor="ctr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600"/>
                        <a:t>3150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7" marB="45709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70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1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09" marB="45709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Promosi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Luar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Provinsi</a:t>
                      </a:r>
                      <a:r>
                        <a:rPr lang="en-US" sz="1600" dirty="0"/>
                        <a:t> Program </a:t>
                      </a:r>
                      <a:r>
                        <a:rPr lang="en-US" sz="1600" dirty="0" err="1"/>
                        <a:t>Studi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Sarjana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7" marB="45709" anchor="ctr"/>
                </a:tc>
                <a:tc rowSpan="6" grid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09" marB="45709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564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2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09" marB="45709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Biaya Media Massa untuk Publikasi Kegiatan FISIP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7" marB="45709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596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3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09" marB="45709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 err="1"/>
                        <a:t>Pembuatan</a:t>
                      </a:r>
                      <a:r>
                        <a:rPr lang="en-US" sz="1600" dirty="0"/>
                        <a:t> Film </a:t>
                      </a:r>
                      <a:r>
                        <a:rPr lang="en-US" sz="1600" dirty="0" err="1"/>
                        <a:t>Pendek</a:t>
                      </a:r>
                      <a:r>
                        <a:rPr lang="en-US" sz="1600" dirty="0"/>
                        <a:t> Profile </a:t>
                      </a:r>
                      <a:r>
                        <a:rPr lang="en-US" sz="1600" dirty="0" err="1"/>
                        <a:t>Jurusan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Ilmu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Hubungan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Internasional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7" marB="45709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564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4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09" marB="45709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 err="1"/>
                        <a:t>Cetak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Leatflet</a:t>
                      </a:r>
                      <a:r>
                        <a:rPr lang="en-US" sz="1600" dirty="0"/>
                        <a:t> Program </a:t>
                      </a:r>
                      <a:r>
                        <a:rPr lang="en-US" sz="1600" dirty="0" err="1"/>
                        <a:t>studi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sarjana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7" marB="45709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775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5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09" marB="45709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Pembuatan Video untuk Promosi Jurusan sosiologi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7" marB="45709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4596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6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09" marB="45709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 Promosi Talk Show Di TV dan Media (Promosi Jurusan Sosiologi)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7" marB="45709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xmlns="" id="{7F6E0729-90FD-4672-B652-ED3B7B9758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217321"/>
              </p:ext>
            </p:extLst>
          </p:nvPr>
        </p:nvGraphicFramePr>
        <p:xfrm>
          <a:off x="609600" y="581025"/>
          <a:ext cx="10971212" cy="56721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013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931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24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31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58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519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40094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No.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1" marR="91431" marT="45721" marB="45721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sv-SE" sz="1800" b="1" dirty="0">
                          <a:solidFill>
                            <a:schemeClr val="tx1"/>
                          </a:solidFill>
                        </a:rPr>
                        <a:t>Program dan Kegiatan Bidang/Lembaga/Fakultas Tahun 2021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1" marR="91431" marT="45721" marB="45721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Indikator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Kinerja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Sasaran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Strategis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1" marR="91431" marT="45721" marB="45721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Target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Rektor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1" marR="91431" marT="45721" marB="45721" anchor="ctr"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Target Dekan</a:t>
                      </a:r>
                      <a:endParaRPr lang="en-US" sz="1800" b="1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1" marR="91431" marT="45721" marB="4572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36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1" marR="91431" marT="45721" marB="4572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1" marR="91431" marT="45721" marB="4572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1" marR="91431" marT="45721" marB="4572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907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ID" sz="1600" dirty="0"/>
                        <a:t>P</a:t>
                      </a:r>
                      <a:r>
                        <a:rPr lang="en-US" altLang="en-ID" sz="1600" dirty="0"/>
                        <a:t>4</a:t>
                      </a:r>
                      <a:endParaRPr lang="en-US" altLang="en-ID" sz="1600" b="1" dirty="0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91431" marR="91431" marT="45721" marB="45721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Peningkatan Afirmasi dan beasiswa mahasiswa</a:t>
                      </a:r>
                      <a:endParaRPr lang="en-US" sz="1600" b="1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12698" marR="12698" marT="12700" marB="45721"/>
                </a:tc>
                <a:tc gridSpan="4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91431" marR="91431" marT="45721" marB="4572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091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D" sz="1600" dirty="0"/>
                        <a:t>K</a:t>
                      </a:r>
                      <a:r>
                        <a:rPr lang="en-US" altLang="en-ID" sz="1600" dirty="0"/>
                        <a:t>8</a:t>
                      </a:r>
                      <a:endParaRPr lang="en-US" altLang="en-ID" sz="1600" b="1" dirty="0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91431" marR="91431" marT="45721" marB="45721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 err="1"/>
                        <a:t>Implementasi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pengambilan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mata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kuliah</a:t>
                      </a:r>
                      <a:r>
                        <a:rPr lang="en-US" sz="1600" dirty="0"/>
                        <a:t> di </a:t>
                      </a:r>
                      <a:r>
                        <a:rPr lang="en-US" sz="1600" dirty="0" err="1"/>
                        <a:t>luar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prodi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dalam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kampus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sendiri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atau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pengambilan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mata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kuliah</a:t>
                      </a:r>
                      <a:r>
                        <a:rPr lang="en-US" sz="1600" dirty="0"/>
                        <a:t> di </a:t>
                      </a:r>
                      <a:r>
                        <a:rPr lang="en-US" sz="1600" dirty="0" err="1"/>
                        <a:t>Perguruan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Tinggi</a:t>
                      </a:r>
                      <a:r>
                        <a:rPr lang="en-US" sz="1600" dirty="0"/>
                        <a:t> lain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12698" marR="12698" marT="12700" marB="45721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600"/>
                        <a:t>Rasio Afirmasi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marB="45721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marB="45721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30%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marB="45721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30%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marB="45721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611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1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1" marR="91431" marT="45721" marB="45721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 mengundang Dosen Tamu UNS: Prof. Dr. Ismi program studi kebijakan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marB="45721" anchor="ctr"/>
                </a:tc>
                <a:tc rowSpan="6" gridSpan="4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1" marR="91431" marT="45721" marB="45721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611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2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1" marR="91431" marT="45721" marB="45721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 mengundang dari Dosen Tamu UNSRI : Prof. Dr. Ki Agus Moh. Sabri program studi kebijakan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marB="45721" anchor="ctr"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611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K12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1" marR="91431" marT="45721" marB="45721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Pelaksanaan kegiatan/aktifitas Merdeka Belajar bagi mahasiswa di program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marB="45721" anchor="ctr"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611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1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1" marR="91431" marT="45721" marB="45721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Pembuatan materi ajar Credit Earning jurusan ilmu komunikasi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marB="45721" anchor="ctr"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788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2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1" marR="91431" marT="45721" marB="45721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Monev Credit Earning jurusan ilmu komunikasi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marB="45721" anchor="ctr"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4611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3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1" marR="91431" marT="45721" marB="45721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/>
                        <a:t>Monitoring </a:t>
                      </a:r>
                      <a:r>
                        <a:rPr lang="en-US" sz="1600" dirty="0" err="1"/>
                        <a:t>dan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Evalusi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Kegiatan</a:t>
                      </a:r>
                      <a:r>
                        <a:rPr lang="en-US" sz="1600" dirty="0"/>
                        <a:t> Credit Earning </a:t>
                      </a:r>
                      <a:r>
                        <a:rPr lang="en-US" sz="1600" dirty="0" err="1"/>
                        <a:t>ke</a:t>
                      </a:r>
                      <a:r>
                        <a:rPr lang="en-US" sz="1600" dirty="0"/>
                        <a:t> UB </a:t>
                      </a:r>
                      <a:r>
                        <a:rPr lang="en-US" sz="1600" dirty="0" err="1"/>
                        <a:t>jurusan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administrasi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publik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marB="45721" anchor="ctr"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xmlns="" id="{618FE299-A2E7-40FF-9EB6-34205FB4275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3850" y="733425"/>
          <a:ext cx="9858375" cy="57438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1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933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25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5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52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5705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No.</a:t>
                      </a:r>
                    </a:p>
                  </a:txBody>
                  <a:tcPr marL="91434" marR="91434" marT="45716" marB="45716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sv-SE" sz="1800" dirty="0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Program dan Kegiatan Bidang/Lembaga/Fakultas Tahun 2021</a:t>
                      </a: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6" marB="45716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Indikator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Kinerja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Sasaran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Strategis</a:t>
                      </a: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  <a:p>
                      <a:pPr algn="ctr">
                        <a:buNone/>
                      </a:pP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6" marB="45716" anchor="ctr"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Target Dekan</a:t>
                      </a:r>
                    </a:p>
                  </a:txBody>
                  <a:tcPr marL="91434" marR="91434" marT="45716" marB="4571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3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2021</a:t>
                      </a:r>
                    </a:p>
                  </a:txBody>
                  <a:tcPr marL="91434" marR="91434" marT="45716" marB="45716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2022</a:t>
                      </a:r>
                    </a:p>
                  </a:txBody>
                  <a:tcPr marL="91434" marR="91434" marT="45716" marB="4571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9032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ID" sz="1600" b="1" dirty="0">
                          <a:solidFill>
                            <a:schemeClr val="tx1"/>
                          </a:solidFill>
                          <a:latin typeface="Comic Sans MS" panose="030F0702030302020204" charset="0"/>
                          <a:ea typeface="Malgun Gothic Semilight" panose="020B0502040204020203" pitchFamily="34" charset="-128"/>
                          <a:cs typeface="Comic Sans MS" panose="030F0702030302020204" charset="0"/>
                        </a:rPr>
                        <a:t>P</a:t>
                      </a:r>
                      <a:r>
                        <a:rPr lang="en-US" altLang="en-ID" sz="1600" b="1" dirty="0">
                          <a:solidFill>
                            <a:schemeClr val="tx1"/>
                          </a:solidFill>
                          <a:latin typeface="Comic Sans MS" panose="030F0702030302020204" charset="0"/>
                          <a:ea typeface="Malgun Gothic Semilight" panose="020B0502040204020203" pitchFamily="34" charset="-128"/>
                          <a:cs typeface="Comic Sans MS" panose="030F0702030302020204" charset="0"/>
                        </a:rPr>
                        <a:t>4</a:t>
                      </a:r>
                    </a:p>
                  </a:txBody>
                  <a:tcPr marL="91434" marR="91434" marT="45716" marB="45716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Comic Sans MS" panose="030F0702030302020204" charset="0"/>
                          <a:ea typeface="Malgun Gothic Semilight" panose="020B0502040204020203" pitchFamily="34" charset="-128"/>
                          <a:cs typeface="Comic Sans MS" panose="030F0702030302020204" charset="0"/>
                        </a:rPr>
                        <a:t>Peningkatan Afirmasi dan beasiswa mahasiswa</a:t>
                      </a:r>
                    </a:p>
                  </a:txBody>
                  <a:tcPr marL="12699" marR="12699" marT="12699" marB="45716"/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91434" marR="91434" marT="45716" marB="45716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3369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K12</a:t>
                      </a:r>
                    </a:p>
                  </a:txBody>
                  <a:tcPr marL="91434" marR="91434" marT="45716" marB="45716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Pelaksanaan kegiatan/aktifitas Merdeka Belajar bagi mahasiswa di program</a:t>
                      </a:r>
                    </a:p>
                  </a:txBody>
                  <a:tcPr marL="12701" marR="12701" marT="12699" marB="45716" anchor="ctr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Jumlah Prodi yang menerapkan pembelajaran Kampus Merdeka</a:t>
                      </a:r>
                    </a:p>
                  </a:txBody>
                  <a:tcPr marL="12701" marR="12701" marT="12699" marB="45716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6</a:t>
                      </a:r>
                    </a:p>
                  </a:txBody>
                  <a:tcPr marL="12701" marR="12701" marT="12699" marB="45716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6</a:t>
                      </a:r>
                    </a:p>
                  </a:txBody>
                  <a:tcPr marL="12701" marR="12701" marT="12699" marB="45716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60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4</a:t>
                      </a:r>
                    </a:p>
                  </a:txBody>
                  <a:tcPr marL="91434" marR="91434" marT="45716" marB="45716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Monitoring dan Evalusi Kegiatan Credit Earning ke UNRI PEKAN BARU jurusan administrasi publik</a:t>
                      </a:r>
                    </a:p>
                  </a:txBody>
                  <a:tcPr marL="12701" marR="12701" marT="12699" marB="45716" anchor="ctr"/>
                </a:tc>
                <a:tc rowSpan="6" grid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  <a:p>
                      <a:pPr algn="ctr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  <a:p>
                      <a:pPr algn="ctr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  <a:p>
                      <a:pPr algn="ctr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  <a:p>
                      <a:pPr algn="ctr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  <a:p>
                      <a:pPr algn="ctr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  <a:p>
                      <a:pPr algn="ctr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  <a:p>
                      <a:pPr algn="ctr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  <a:p>
                      <a:pPr algn="l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  <a:p>
                      <a:pPr algn="l">
                        <a:buNone/>
                      </a:pPr>
                      <a:endParaRPr lang="en-US" sz="9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  <a:p>
                      <a:pPr algn="l">
                        <a:buNone/>
                      </a:pPr>
                      <a:r>
                        <a:rPr lang="en-US" sz="9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Tingkat pencapaian </a:t>
                      </a:r>
                    </a:p>
                    <a:p>
                      <a:pPr algn="l">
                        <a:buNone/>
                      </a:pPr>
                      <a:r>
                        <a:rPr lang="en-US" sz="9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Angka Efisiensi Edukasi (AEE)                                    20%                    20%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  <a:p>
                      <a:pPr algn="l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6" marB="45716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60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5</a:t>
                      </a:r>
                    </a:p>
                  </a:txBody>
                  <a:tcPr marL="91434" marR="91434" marT="45716" marB="45716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Pembuatan materi ajar Credit Earning jurusan ilmu politik</a:t>
                      </a:r>
                    </a:p>
                  </a:txBody>
                  <a:tcPr marL="12701" marR="12701" marT="12699" marB="45716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57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6</a:t>
                      </a:r>
                    </a:p>
                  </a:txBody>
                  <a:tcPr marL="91434" marR="91434" marT="45716" marB="45716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Monev Credit Earning jurusan ilmu politik</a:t>
                      </a:r>
                    </a:p>
                  </a:txBody>
                  <a:tcPr marL="12701" marR="12701" marT="12699" marB="45716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8987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K14</a:t>
                      </a:r>
                    </a:p>
                  </a:txBody>
                  <a:tcPr marL="91434" marR="91434" marT="45716" marB="45716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Pelaksanaan proses pembelajaran dan operasionalisasi pendidikan sesuai standar nasional pendidikan tinggi</a:t>
                      </a:r>
                    </a:p>
                  </a:txBody>
                  <a:tcPr marL="12701" marR="12701" marT="12699" marB="45716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783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1</a:t>
                      </a:r>
                    </a:p>
                  </a:txBody>
                  <a:tcPr marL="91434" marR="91434" marT="45716" marB="45716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Monev Credit Earning jurusan ilmu komunikasi</a:t>
                      </a:r>
                    </a:p>
                  </a:txBody>
                  <a:tcPr marL="12701" marR="12701" marT="12699" marB="45716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460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2</a:t>
                      </a:r>
                    </a:p>
                  </a:txBody>
                  <a:tcPr marL="91434" marR="91434" marT="45716" marB="45716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Monitoring dan Evalusi Kegiatan Credit Earning ke UB jurusan administrasi publik</a:t>
                      </a:r>
                    </a:p>
                  </a:txBody>
                  <a:tcPr marL="12701" marR="12701" marT="12699" marB="45716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xmlns="" id="{5965FDE0-CF9F-41BA-B131-80B1A10315E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3850" y="733425"/>
          <a:ext cx="9858375" cy="5486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1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933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25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5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52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5772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No.</a:t>
                      </a:r>
                    </a:p>
                  </a:txBody>
                  <a:tcPr marL="91434" marR="91434" marT="45724" marB="45724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sv-SE" sz="1800" dirty="0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Program dan Kegiatan Bidang/Lembaga/Fakultas Tahun 2021</a:t>
                      </a: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24" marB="45724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Indikator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Kinerja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Sasaran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Strategis</a:t>
                      </a: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  <a:p>
                      <a:pPr algn="ctr">
                        <a:buNone/>
                      </a:pP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24" marB="45724" anchor="ctr"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Target Dekan</a:t>
                      </a:r>
                    </a:p>
                  </a:txBody>
                  <a:tcPr marL="91434" marR="91434" marT="45724" marB="45724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36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2021</a:t>
                      </a: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2022</a:t>
                      </a:r>
                    </a:p>
                  </a:txBody>
                  <a:tcPr marL="91434" marR="91434" marT="45724" marB="4572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910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ID" sz="1600" b="1" dirty="0">
                          <a:solidFill>
                            <a:schemeClr val="tx1"/>
                          </a:solidFill>
                          <a:latin typeface="Comic Sans MS" panose="030F0702030302020204" charset="0"/>
                          <a:ea typeface="Malgun Gothic Semilight" panose="020B0502040204020203" pitchFamily="34" charset="-128"/>
                          <a:cs typeface="Comic Sans MS" panose="030F0702030302020204" charset="0"/>
                        </a:rPr>
                        <a:t>P</a:t>
                      </a:r>
                      <a:r>
                        <a:rPr lang="en-US" altLang="en-ID" sz="1600" b="1" dirty="0">
                          <a:solidFill>
                            <a:schemeClr val="tx1"/>
                          </a:solidFill>
                          <a:latin typeface="Comic Sans MS" panose="030F0702030302020204" charset="0"/>
                          <a:ea typeface="Malgun Gothic Semilight" panose="020B0502040204020203" pitchFamily="34" charset="-128"/>
                          <a:cs typeface="Comic Sans MS" panose="030F0702030302020204" charset="0"/>
                        </a:rPr>
                        <a:t>4</a:t>
                      </a: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Comic Sans MS" panose="030F0702030302020204" charset="0"/>
                          <a:ea typeface="Malgun Gothic Semilight" panose="020B0502040204020203" pitchFamily="34" charset="-128"/>
                          <a:cs typeface="Comic Sans MS" panose="030F0702030302020204" charset="0"/>
                        </a:rPr>
                        <a:t>Peningkatan Afirmasi dan beasiswa mahasiswa</a:t>
                      </a:r>
                    </a:p>
                  </a:txBody>
                  <a:tcPr marL="12699" marR="12699" marT="12701" marB="45724"/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91434" marR="91434" marT="45724" marB="4572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096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K14</a:t>
                      </a: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Pelaksanaan proses pembelajaran dan operasionalisasi pendidikan sesuai standar nasional pendidikan tinggi</a:t>
                      </a:r>
                    </a:p>
                  </a:txBody>
                  <a:tcPr marL="12701" marR="12701" marT="12701" marB="45724" anchor="ctr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600" dirty="0">
                          <a:latin typeface="Comic Sans MS" panose="030F0702030302020204" charset="0"/>
                          <a:cs typeface="Comic Sans MS" panose="030F0702030302020204" charset="0"/>
                          <a:sym typeface="+mn-ea"/>
                        </a:rPr>
                        <a:t>Tingkat pencapaian Angka Efisiensi Edukasi (AEE)  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  <a:sym typeface="+mn-ea"/>
                      </a:endParaRPr>
                    </a:p>
                  </a:txBody>
                  <a:tcPr marL="12701" marR="12701" marT="12701" marB="45724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                                  20%                   </a:t>
                      </a:r>
                    </a:p>
                  </a:txBody>
                  <a:tcPr marL="12701" marR="12701" marT="12701" marB="45724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                                                      20%</a:t>
                      </a:r>
                    </a:p>
                  </a:txBody>
                  <a:tcPr marL="12701" marR="12701" marT="12701" marB="45724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61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3</a:t>
                      </a: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Honorarium/Gaji Tenaga Pendidik Non PNS FISIP (BOPTN)</a:t>
                      </a:r>
                    </a:p>
                  </a:txBody>
                  <a:tcPr marL="12701" marR="12701" marT="12701" marB="45724" anchor="ctr"/>
                </a:tc>
                <a:tc rowSpan="6" grid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  <a:p>
                      <a:pPr algn="ctr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  <a:p>
                      <a:pPr algn="ctr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  <a:p>
                      <a:pPr algn="ctr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  <a:p>
                      <a:pPr algn="ctr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  <a:p>
                      <a:pPr algn="ctr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  <a:p>
                      <a:pPr algn="ctr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  <a:p>
                      <a:pPr algn="ctr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  <a:p>
                      <a:pPr algn="l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  <a:p>
                      <a:pPr algn="l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  <a:p>
                      <a:pPr algn="l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24" marB="45724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61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4</a:t>
                      </a: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Tunjangan Keagamaan Tenaga Pendidik Non PNS FISIP (BOPTN)</a:t>
                      </a:r>
                    </a:p>
                  </a:txBody>
                  <a:tcPr marL="12701" marR="12701" marT="12701" marB="45724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61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5</a:t>
                      </a: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Honorarium/Gaji Tenaga Kependidikan Non PNS FISIP (PNBP)</a:t>
                      </a:r>
                    </a:p>
                  </a:txBody>
                  <a:tcPr marL="12701" marR="12701" marT="12701" marB="45724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61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6</a:t>
                      </a: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Tunjangan Keagamaan Tenaga Kependidikan Non PNS FISIP (PNBP)</a:t>
                      </a:r>
                    </a:p>
                  </a:txBody>
                  <a:tcPr marL="12701" marR="12701" marT="12701" marB="45724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61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7</a:t>
                      </a: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Honorarium/Gaji Tenaga Pendidik Non PNS FISIP (PNBP)</a:t>
                      </a:r>
                    </a:p>
                  </a:txBody>
                  <a:tcPr marL="12701" marR="12701" marT="12701" marB="45724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461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8</a:t>
                      </a: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 Tunjangan Keagamaan Tenaga Pendidik Non PNS FISIP (PNBP)</a:t>
                      </a:r>
                    </a:p>
                  </a:txBody>
                  <a:tcPr marL="12701" marR="12701" marT="12701" marB="45724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xmlns="" id="{D1036C15-BCED-4112-8D23-B54A63C415E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3850" y="733425"/>
          <a:ext cx="9858375" cy="51371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1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933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25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5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52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5803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No.</a:t>
                      </a:r>
                    </a:p>
                  </a:txBody>
                  <a:tcPr marL="91434" marR="91434" marT="45728" marB="4572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sv-SE" sz="1800" dirty="0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Program dan Kegiatan Bidang/Lembaga/Fakultas Tahun 2021</a:t>
                      </a: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28" marB="45728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Indikator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Kinerja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Sasaran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Strategis</a:t>
                      </a: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  <a:p>
                      <a:pPr algn="ctr">
                        <a:buNone/>
                      </a:pP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28" marB="45728" anchor="ctr"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Target Dekan</a:t>
                      </a:r>
                    </a:p>
                  </a:txBody>
                  <a:tcPr marL="91434" marR="91434" marT="45728" marB="4572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37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2021</a:t>
                      </a:r>
                    </a:p>
                  </a:txBody>
                  <a:tcPr marL="91434" marR="91434" marT="45728" marB="45728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2022</a:t>
                      </a:r>
                    </a:p>
                  </a:txBody>
                  <a:tcPr marL="91434" marR="91434" marT="45728" marB="4572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913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ID" sz="1600" b="1" dirty="0">
                          <a:solidFill>
                            <a:schemeClr val="tx1"/>
                          </a:solidFill>
                          <a:latin typeface="Comic Sans MS" panose="030F0702030302020204" charset="0"/>
                          <a:ea typeface="Malgun Gothic Semilight" panose="020B0502040204020203" pitchFamily="34" charset="-128"/>
                          <a:cs typeface="Comic Sans MS" panose="030F0702030302020204" charset="0"/>
                        </a:rPr>
                        <a:t>P</a:t>
                      </a:r>
                      <a:r>
                        <a:rPr lang="en-US" altLang="en-ID" sz="1600" b="1" dirty="0">
                          <a:solidFill>
                            <a:schemeClr val="tx1"/>
                          </a:solidFill>
                          <a:latin typeface="Comic Sans MS" panose="030F0702030302020204" charset="0"/>
                          <a:ea typeface="Malgun Gothic Semilight" panose="020B0502040204020203" pitchFamily="34" charset="-128"/>
                          <a:cs typeface="Comic Sans MS" panose="030F0702030302020204" charset="0"/>
                        </a:rPr>
                        <a:t>4</a:t>
                      </a:r>
                    </a:p>
                  </a:txBody>
                  <a:tcPr marL="91434" marR="91434" marT="45728" marB="45728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Comic Sans MS" panose="030F0702030302020204" charset="0"/>
                          <a:ea typeface="Malgun Gothic Semilight" panose="020B0502040204020203" pitchFamily="34" charset="-128"/>
                          <a:cs typeface="Comic Sans MS" panose="030F0702030302020204" charset="0"/>
                        </a:rPr>
                        <a:t>Peningkatan Afirmasi dan beasiswa mahasiswa</a:t>
                      </a:r>
                    </a:p>
                  </a:txBody>
                  <a:tcPr marL="12699" marR="12699" marT="12702" marB="45728"/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91434" marR="91434" marT="45728" marB="4572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103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K14</a:t>
                      </a:r>
                    </a:p>
                  </a:txBody>
                  <a:tcPr marL="91434" marR="91434" marT="45728" marB="45728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Pelaksanaan proses pembelajaran dan operasionalisasi pendidikan sesuai standar nasional pendidikan tinggi</a:t>
                      </a:r>
                    </a:p>
                  </a:txBody>
                  <a:tcPr marL="12701" marR="12701" marT="12702" marB="45728" anchor="ctr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600" dirty="0">
                          <a:latin typeface="Comic Sans MS" panose="030F0702030302020204" charset="0"/>
                          <a:cs typeface="Comic Sans MS" panose="030F0702030302020204" charset="0"/>
                          <a:sym typeface="+mn-ea"/>
                        </a:rPr>
                        <a:t>Tingkat pencapaian Angka Efisiensi Edukasi (AEE)  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  <a:sym typeface="+mn-ea"/>
                      </a:endParaRPr>
                    </a:p>
                  </a:txBody>
                  <a:tcPr marL="12701" marR="12701" marT="12702" marB="45728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                                  20%                   </a:t>
                      </a:r>
                    </a:p>
                  </a:txBody>
                  <a:tcPr marL="12701" marR="12701" marT="12702" marB="45728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                                                      20%</a:t>
                      </a:r>
                    </a:p>
                  </a:txBody>
                  <a:tcPr marL="12701" marR="12701" marT="12702" marB="45728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72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9</a:t>
                      </a:r>
                    </a:p>
                  </a:txBody>
                  <a:tcPr marL="91434" marR="91434" marT="45728" marB="45728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Honor Dosen (luar UNAND) Luar Biasa FISIP</a:t>
                      </a:r>
                    </a:p>
                  </a:txBody>
                  <a:tcPr marL="12701" marR="12701" marT="12702" marB="45728" anchor="ctr"/>
                </a:tc>
                <a:tc rowSpan="6" grid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  <a:p>
                      <a:pPr algn="ctr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  <a:p>
                      <a:pPr algn="ctr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  <a:p>
                      <a:pPr algn="ctr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  <a:p>
                      <a:pPr algn="ctr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  <a:p>
                      <a:pPr algn="ctr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  <a:p>
                      <a:pPr algn="ctr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  <a:p>
                      <a:pPr algn="ctr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  <a:p>
                      <a:pPr algn="l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  <a:p>
                      <a:pPr algn="l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  <a:p>
                      <a:pPr algn="l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28" marB="45728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580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10</a:t>
                      </a:r>
                    </a:p>
                  </a:txBody>
                  <a:tcPr marL="91434" marR="91434" marT="45728" marB="45728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Uang Makan Tenaga Kependidikan Non PNS FISIP</a:t>
                      </a:r>
                    </a:p>
                  </a:txBody>
                  <a:tcPr marL="12701" marR="12701" marT="12702" marB="45728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580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11</a:t>
                      </a:r>
                    </a:p>
                  </a:txBody>
                  <a:tcPr marL="91434" marR="91434" marT="45728" marB="45728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 Uang Makan Tenaga Pendidik Non PNS FISIP</a:t>
                      </a:r>
                    </a:p>
                  </a:txBody>
                  <a:tcPr marL="12701" marR="12701" marT="12702" marB="45728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619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12</a:t>
                      </a:r>
                    </a:p>
                  </a:txBody>
                  <a:tcPr marL="91434" marR="91434" marT="45728" marB="45728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 Iuran BPJS Ketenagakerjaan Tenaga Kependidikan Non PNS FISIP</a:t>
                      </a:r>
                    </a:p>
                  </a:txBody>
                  <a:tcPr marL="12701" marR="12701" marT="12702" marB="45728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619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13</a:t>
                      </a:r>
                    </a:p>
                  </a:txBody>
                  <a:tcPr marL="91434" marR="91434" marT="45728" marB="45728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Iuran BPJS Kesehatan Tenaga Kependidikan Non PNS FISIP</a:t>
                      </a:r>
                    </a:p>
                  </a:txBody>
                  <a:tcPr marL="12701" marR="12701" marT="12702" marB="45728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4619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14</a:t>
                      </a:r>
                    </a:p>
                  </a:txBody>
                  <a:tcPr marL="91434" marR="91434" marT="45728" marB="45728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 Iuran BPJS Ketenagakerjaan Tenaga Pendidik Non PNS FISIP</a:t>
                      </a:r>
                    </a:p>
                  </a:txBody>
                  <a:tcPr marL="12701" marR="12701" marT="12702" marB="45728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xmlns="" id="{F7961A69-1684-41D0-90EF-9970A3483D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5806793"/>
              </p:ext>
            </p:extLst>
          </p:nvPr>
        </p:nvGraphicFramePr>
        <p:xfrm>
          <a:off x="323850" y="733425"/>
          <a:ext cx="9858374" cy="5695947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6109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838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25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5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52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5770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1800" dirty="0"/>
                        <a:t>No.</a:t>
                      </a: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24" marB="45724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sv-SE" sz="1800" dirty="0"/>
                        <a:t>Program dan Kegiatan Bidang/Lembaga/Fakultas Tahun 2021</a:t>
                      </a: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24" marB="45724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 err="1"/>
                        <a:t>Indikator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Kinerja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Sasaran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Strategis</a:t>
                      </a:r>
                      <a:endParaRPr lang="en-US" sz="1800" dirty="0"/>
                    </a:p>
                    <a:p>
                      <a:pPr algn="ctr">
                        <a:buNone/>
                      </a:pP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24" marB="45724" anchor="ctr"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/>
                        <a:t>Target Dekan</a:t>
                      </a:r>
                      <a:endParaRPr lang="en-US" sz="180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24" marB="45724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36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2021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2022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24" marB="4572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6147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ID" sz="1600" dirty="0"/>
                        <a:t>P</a:t>
                      </a:r>
                      <a:r>
                        <a:rPr lang="en-US" altLang="en-ID" sz="1600" dirty="0"/>
                        <a:t>6</a:t>
                      </a:r>
                      <a:endParaRPr lang="en-US" altLang="en-ID" sz="1600" b="1" dirty="0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Pembinaan softskill, karakter dan prestasi mahasiswa</a:t>
                      </a:r>
                      <a:endParaRPr lang="en-US" sz="1600" b="1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12699" marR="12699" marT="12701" marB="45724"/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91434" marR="91434" marT="45724" marB="4572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338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K22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 err="1"/>
                        <a:t>Pengelolaan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pembinaan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aktivitas</a:t>
                      </a:r>
                      <a:r>
                        <a:rPr lang="en-US" sz="1600" dirty="0"/>
                        <a:t> UKM (unit-unit </a:t>
                      </a:r>
                      <a:r>
                        <a:rPr lang="en-US" sz="1600" dirty="0" err="1"/>
                        <a:t>kegiatan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mahasiswa</a:t>
                      </a:r>
                      <a:r>
                        <a:rPr lang="en-US" sz="1600" dirty="0"/>
                        <a:t>) </a:t>
                      </a:r>
                      <a:r>
                        <a:rPr lang="en-US" sz="1600" dirty="0" err="1"/>
                        <a:t>dan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lembaga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organisasi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kemahasiswaan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1" marB="45724" anchor="ctr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600" dirty="0">
                          <a:sym typeface="+mn-ea"/>
                        </a:rPr>
                        <a:t>Jumlah Mahasiswa Berprestasi dalam Kompetisi Nasional dan Internasional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  <a:sym typeface="+mn-ea"/>
                      </a:endParaRPr>
                    </a:p>
                  </a:txBody>
                  <a:tcPr marL="12701" marR="12701" marT="12701" marB="45724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                                  25                 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1" marB="45724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                                                      30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1" marB="45724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614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1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 Pelatihan Organisasi kemahasiswaan Fakultas ISIP Universitas Andalas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1" marB="45724" anchor="ctr"/>
                </a:tc>
                <a:tc rowSpan="6" grid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dirty="0"/>
                    </a:p>
                    <a:p>
                      <a:pPr algn="ctr">
                        <a:buNone/>
                      </a:pPr>
                      <a:endParaRPr lang="en-US" sz="1600" dirty="0"/>
                    </a:p>
                    <a:p>
                      <a:pPr algn="ctr">
                        <a:buNone/>
                      </a:pPr>
                      <a:endParaRPr lang="en-US" sz="1600" dirty="0"/>
                    </a:p>
                    <a:p>
                      <a:pPr algn="ctr">
                        <a:buNone/>
                      </a:pPr>
                      <a:endParaRPr lang="en-US" sz="1600" dirty="0"/>
                    </a:p>
                    <a:p>
                      <a:pPr algn="ctr">
                        <a:buNone/>
                      </a:pPr>
                      <a:endParaRPr lang="en-US" sz="1600" dirty="0"/>
                    </a:p>
                    <a:p>
                      <a:pPr algn="ctr">
                        <a:buNone/>
                      </a:pPr>
                      <a:endParaRPr lang="en-US" sz="1600" dirty="0"/>
                    </a:p>
                    <a:p>
                      <a:pPr algn="ctr">
                        <a:buNone/>
                      </a:pPr>
                      <a:endParaRPr lang="en-US" sz="1600" dirty="0"/>
                    </a:p>
                    <a:p>
                      <a:pPr algn="ctr">
                        <a:buNone/>
                      </a:pPr>
                      <a:endParaRPr lang="en-US" sz="1600" dirty="0"/>
                    </a:p>
                    <a:p>
                      <a:pPr algn="l">
                        <a:buNone/>
                      </a:pPr>
                      <a:endParaRPr lang="en-US" sz="1600" dirty="0"/>
                    </a:p>
                    <a:p>
                      <a:pPr algn="l">
                        <a:buNone/>
                      </a:pPr>
                      <a:endParaRPr lang="en-US" sz="1600" dirty="0"/>
                    </a:p>
                    <a:p>
                      <a:pPr algn="l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24" marB="45724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614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2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Operasional UKM dan lembaga kemahasiswaan Fakultas ISIP Universitas Andalas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1" marB="45724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57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3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Operasional BEM Fakultas ISIP Universitas Andalas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1" marB="45724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614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4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Pengadaan perlengkapan Kegiatan Kesenian Mahasiswa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1" marB="45724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614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5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 Pengadaan perlengkapan Kegiatan Olahraga Mahasiswa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1" marB="45724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4614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6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Pelatihan Klinik / Webinar Proposal Program Kreatifitas Mahasiswa (PKM) Fakultas ISIP UNAND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1" marB="45724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xmlns="" id="{54EDA618-AC4C-41D4-8CCA-C645331C7E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3831339"/>
              </p:ext>
            </p:extLst>
          </p:nvPr>
        </p:nvGraphicFramePr>
        <p:xfrm>
          <a:off x="323850" y="733425"/>
          <a:ext cx="9858374" cy="568166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6109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838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25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5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52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5726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1800" dirty="0"/>
                        <a:t>No.</a:t>
                      </a: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9" marB="45719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sv-SE" sz="1800" dirty="0"/>
                        <a:t>Program dan Kegiatan Bidang/Lembaga/Fakultas Tahun 2021</a:t>
                      </a: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9" marB="45719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 err="1"/>
                        <a:t>Indikator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Kinerja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Sasaran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Strategis</a:t>
                      </a:r>
                      <a:endParaRPr lang="en-US" sz="1800" dirty="0"/>
                    </a:p>
                    <a:p>
                      <a:pPr algn="ctr">
                        <a:buNone/>
                      </a:pP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9" marB="45719" anchor="ctr"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/>
                        <a:t>Target Dekan</a:t>
                      </a:r>
                      <a:endParaRPr lang="en-US" sz="180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9" marB="45719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35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2021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2022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9" marB="45719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6086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ID" sz="1600" dirty="0"/>
                        <a:t>P</a:t>
                      </a:r>
                      <a:r>
                        <a:rPr lang="en-US" altLang="en-ID" sz="1600" dirty="0"/>
                        <a:t>6</a:t>
                      </a:r>
                      <a:endParaRPr lang="en-US" altLang="en-ID" sz="1600" b="1" dirty="0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Pembinaan softskill, karakter dan prestasi mahasiswa</a:t>
                      </a:r>
                      <a:endParaRPr lang="en-US" sz="1600" b="1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12699" marR="12699" marT="12700" marB="45719"/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91434" marR="91434" marT="45719" marB="45719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3375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K22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 err="1"/>
                        <a:t>Pengelolaan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pembinaan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aktivitas</a:t>
                      </a:r>
                      <a:r>
                        <a:rPr lang="en-US" sz="1600" dirty="0"/>
                        <a:t> UKM (unit-unit </a:t>
                      </a:r>
                      <a:r>
                        <a:rPr lang="en-US" sz="1600" dirty="0" err="1"/>
                        <a:t>kegiatan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mahasiswa</a:t>
                      </a:r>
                      <a:r>
                        <a:rPr lang="en-US" sz="1600" dirty="0"/>
                        <a:t>) </a:t>
                      </a:r>
                      <a:r>
                        <a:rPr lang="en-US" sz="1600" dirty="0" err="1"/>
                        <a:t>dan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lembaga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organisasi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kemahasiswaan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marB="45719" anchor="ctr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600" dirty="0">
                          <a:sym typeface="+mn-ea"/>
                        </a:rPr>
                        <a:t>Jumlah Mahasiswa Berprestasi dalam Kompetisi Nasional dan Internasional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  <a:sym typeface="+mn-ea"/>
                      </a:endParaRPr>
                    </a:p>
                  </a:txBody>
                  <a:tcPr marL="12701" marR="12701" marT="12700" marB="45719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                                  25                 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marB="45719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                                                      30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marB="45719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719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7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Pelatihan</a:t>
                      </a:r>
                      <a:r>
                        <a:rPr lang="en-US" sz="1600" dirty="0"/>
                        <a:t> soft skill </a:t>
                      </a:r>
                      <a:r>
                        <a:rPr lang="en-US" sz="1600" dirty="0" err="1"/>
                        <a:t>bagi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mahasiswa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marB="45719" anchor="ctr"/>
                </a:tc>
                <a:tc rowSpan="6" grid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dirty="0"/>
                    </a:p>
                    <a:p>
                      <a:pPr algn="ctr">
                        <a:buNone/>
                      </a:pPr>
                      <a:endParaRPr lang="en-US" sz="1600" dirty="0"/>
                    </a:p>
                    <a:p>
                      <a:pPr algn="ctr">
                        <a:buNone/>
                      </a:pPr>
                      <a:endParaRPr lang="en-US" sz="1600" dirty="0"/>
                    </a:p>
                    <a:p>
                      <a:pPr algn="ctr">
                        <a:buNone/>
                      </a:pPr>
                      <a:endParaRPr lang="en-US" sz="1600" dirty="0"/>
                    </a:p>
                    <a:p>
                      <a:pPr algn="ctr">
                        <a:buNone/>
                      </a:pPr>
                      <a:endParaRPr lang="en-US" sz="1600" dirty="0"/>
                    </a:p>
                    <a:p>
                      <a:pPr algn="ctr">
                        <a:buNone/>
                      </a:pPr>
                      <a:endParaRPr lang="en-US" sz="1600" dirty="0"/>
                    </a:p>
                    <a:p>
                      <a:pPr algn="ctr">
                        <a:buNone/>
                      </a:pPr>
                      <a:endParaRPr lang="en-US" sz="1600" dirty="0"/>
                    </a:p>
                    <a:p>
                      <a:pPr algn="ctr">
                        <a:buNone/>
                      </a:pPr>
                      <a:endParaRPr lang="en-US" sz="1600" dirty="0"/>
                    </a:p>
                    <a:p>
                      <a:pPr algn="l">
                        <a:buNone/>
                      </a:pPr>
                      <a:endParaRPr lang="en-US" sz="1600" dirty="0"/>
                    </a:p>
                    <a:p>
                      <a:pPr algn="l">
                        <a:buNone/>
                      </a:pPr>
                      <a:endParaRPr lang="en-US" sz="1600" dirty="0"/>
                    </a:p>
                    <a:p>
                      <a:pPr algn="l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9" marB="45719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572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8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Pelatihan Desain Multimedia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marB="45719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899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9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Pelaksanaan Kegiatan AIRef (Andalas International Relations Fair) oleh HIMASHI jurusan ilmu hubungan internasional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marB="45719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608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10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Pembinaan Eclair jurusan ilmu hubungan internasional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marB="45719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785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11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Pelatihan soft skill bagi mahasiswa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marB="45719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572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12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 Pelatihan Desain Multimedia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marB="45719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xmlns="" id="{72343D39-2064-4167-B156-FB27846605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9894336"/>
              </p:ext>
            </p:extLst>
          </p:nvPr>
        </p:nvGraphicFramePr>
        <p:xfrm>
          <a:off x="323850" y="733425"/>
          <a:ext cx="10971212" cy="5230812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610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836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24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31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58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519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40148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1800" dirty="0"/>
                        <a:t>No.</a:t>
                      </a: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1" marR="91431" marT="45725" marB="45725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sv-SE" sz="1800" dirty="0"/>
                        <a:t>Program dan Kegiatan Bidang/Lembaga/Fakultas Tahun 2021</a:t>
                      </a: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1" marR="91431" marT="45725" marB="45725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 err="1"/>
                        <a:t>Indikator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Kinerja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Sasaran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Strategis</a:t>
                      </a:r>
                      <a:endParaRPr lang="en-US" sz="1800" dirty="0"/>
                    </a:p>
                    <a:p>
                      <a:pPr algn="ctr">
                        <a:buNone/>
                      </a:pP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1" marR="91431" marT="45725" marB="457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Target </a:t>
                      </a:r>
                      <a:r>
                        <a:rPr lang="en-US" sz="1800" dirty="0" err="1"/>
                        <a:t>Rektor</a:t>
                      </a: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1" marR="91431" marT="45725" marB="45725" anchor="ctr"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/>
                        <a:t>Target Dekan</a:t>
                      </a:r>
                      <a:endParaRPr lang="en-US" sz="180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1" marR="91431" marT="45725" marB="457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36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2021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2021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2022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1" marR="91431" marT="45725" marB="457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910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ID" sz="1600" dirty="0"/>
                        <a:t>P</a:t>
                      </a:r>
                      <a:r>
                        <a:rPr lang="en-US" altLang="en-ID" sz="1600" dirty="0"/>
                        <a:t>8</a:t>
                      </a:r>
                      <a:endParaRPr lang="en-US" altLang="en-ID" sz="1600" b="1" dirty="0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Penguatan Internasionalisasi</a:t>
                      </a:r>
                      <a:endParaRPr lang="en-US" sz="1600" b="1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12698" marR="12698" marT="12701" marB="45725"/>
                </a:tc>
                <a:tc gridSpan="4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91431" marR="91431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098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K46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Pelaksanaan student exchange/mobility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1" marB="45725" anchor="ctr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  <a:sym typeface="+mn-ea"/>
                      </a:endParaRPr>
                    </a:p>
                  </a:txBody>
                  <a:tcPr marL="12700" marR="12700" marT="12701" marB="45725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1" marB="45725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                                  25                 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1" marB="45725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                                                      30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1" marB="4572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725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1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Visiting media jurusan ilmu komunikasi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1" marB="45725" anchor="ctr"/>
                </a:tc>
                <a:tc rowSpan="6" gridSpan="4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dirty="0"/>
                    </a:p>
                    <a:p>
                      <a:pPr algn="ctr">
                        <a:buNone/>
                      </a:pPr>
                      <a:endParaRPr lang="en-US" sz="1600" dirty="0"/>
                    </a:p>
                    <a:p>
                      <a:pPr algn="ctr">
                        <a:buNone/>
                      </a:pPr>
                      <a:endParaRPr lang="en-US" sz="1600" dirty="0"/>
                    </a:p>
                    <a:p>
                      <a:pPr algn="ctr">
                        <a:buNone/>
                      </a:pPr>
                      <a:endParaRPr lang="en-US" sz="1600" dirty="0"/>
                    </a:p>
                    <a:p>
                      <a:pPr algn="ctr">
                        <a:buNone/>
                      </a:pPr>
                      <a:endParaRPr lang="en-US" sz="1600" dirty="0"/>
                    </a:p>
                    <a:p>
                      <a:pPr algn="ctr">
                        <a:buNone/>
                      </a:pPr>
                      <a:endParaRPr lang="en-US" sz="1600" dirty="0"/>
                    </a:p>
                    <a:p>
                      <a:pPr algn="ctr">
                        <a:buNone/>
                      </a:pPr>
                      <a:endParaRPr lang="en-US" sz="1600" dirty="0"/>
                    </a:p>
                    <a:p>
                      <a:pPr algn="ctr">
                        <a:buNone/>
                      </a:pPr>
                      <a:endParaRPr lang="en-US" sz="1600" dirty="0"/>
                    </a:p>
                    <a:p>
                      <a:pPr algn="l">
                        <a:buNone/>
                      </a:pPr>
                      <a:endParaRPr lang="en-US" sz="1600" dirty="0"/>
                    </a:p>
                    <a:p>
                      <a:pPr algn="l">
                        <a:buNone/>
                      </a:pPr>
                      <a:endParaRPr lang="en-US" sz="1600" dirty="0"/>
                    </a:p>
                    <a:p>
                      <a:pPr algn="l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1" marR="91431" marT="45725" marB="45725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615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2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Pelatihan keterampilan mahasiswa jurusan ilmu komunikasi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1" marB="45725" anchor="ctr"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577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3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 Pelatihan SPSS Jurusan ilmu komunikasi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1" marB="45725" anchor="ctr"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577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4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Visiting media jurusan ilmu politik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1" marB="45725" anchor="ctr"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615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5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Pelatihan keterampilan mahasiswa jurusan ilmu politik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1" marB="45725" anchor="ctr"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577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6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Pelatihan SPSS Jurusan ilmu politik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1" marB="45725" anchor="ctr"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xmlns="" id="{370EE5A4-8F42-4806-8393-746A421349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4739159"/>
              </p:ext>
            </p:extLst>
          </p:nvPr>
        </p:nvGraphicFramePr>
        <p:xfrm>
          <a:off x="323850" y="733425"/>
          <a:ext cx="10971213" cy="558006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610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836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24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36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54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519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40101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1800" dirty="0"/>
                        <a:t>No.</a:t>
                      </a: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1" marR="91431" marT="45722" marB="45722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sv-SE" sz="1800" dirty="0"/>
                        <a:t>Program dan Kegiatan Bidang/Lembaga/Fakultas Tahun 2021</a:t>
                      </a: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1" marR="91431" marT="45722" marB="45722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 err="1"/>
                        <a:t>Indikator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Kinerja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Sasaran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Strategis</a:t>
                      </a:r>
                      <a:endParaRPr lang="en-US" sz="1800" dirty="0"/>
                    </a:p>
                    <a:p>
                      <a:pPr algn="ctr">
                        <a:buNone/>
                      </a:pP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1" marR="91431" marT="45722" marB="4572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Target </a:t>
                      </a:r>
                      <a:r>
                        <a:rPr lang="en-US" sz="1800" dirty="0" err="1"/>
                        <a:t>Rektor</a:t>
                      </a: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1" marR="91431" marT="45722" marB="45722" anchor="ctr"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/>
                        <a:t>Target Dekan</a:t>
                      </a:r>
                      <a:endParaRPr lang="en-US" sz="180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1" marR="91431" marT="45722" marB="45722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36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2021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2021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2022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1" marR="91431" marT="45722" marB="4572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9077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ID" sz="1600" dirty="0"/>
                        <a:t>P</a:t>
                      </a:r>
                      <a:r>
                        <a:rPr lang="en-US" altLang="en-ID" sz="1600" dirty="0"/>
                        <a:t>8</a:t>
                      </a:r>
                      <a:endParaRPr lang="en-US" altLang="en-ID" sz="1600" b="1" dirty="0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 err="1"/>
                        <a:t>Penguatan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Internasionalisasi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12698" marR="12698" marT="12700" marB="45722"/>
                </a:tc>
                <a:tc gridSpan="4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000" b="1" dirty="0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91431" marR="91431" marT="45722" marB="4572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092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K48</a:t>
                      </a:r>
                      <a:endParaRPr lang="en-US" sz="16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 err="1"/>
                        <a:t>Penerimaan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pembiayaan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mahasiswa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asing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marB="45722" anchor="ctr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600" dirty="0">
                          <a:sym typeface="+mn-ea"/>
                        </a:rPr>
                        <a:t>Jumlah Mahasiswa asing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  <a:sym typeface="+mn-ea"/>
                      </a:endParaRPr>
                    </a:p>
                  </a:txBody>
                  <a:tcPr marL="12700" marR="12700" marT="12700" marB="45722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marB="45722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                                  10                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marB="45722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dirty="0"/>
                        <a:t>                                                      15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45722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611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kc2</a:t>
                      </a:r>
                      <a:endParaRPr lang="en-US" sz="16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 err="1"/>
                        <a:t>Pengusulan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visitasi</a:t>
                      </a:r>
                      <a:r>
                        <a:rPr lang="en-US" sz="1600" dirty="0"/>
                        <a:t> program </a:t>
                      </a:r>
                      <a:r>
                        <a:rPr lang="en-US" sz="1600" dirty="0" err="1"/>
                        <a:t>studi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akreditasi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internasional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marB="45722" anchor="ctr"/>
                </a:tc>
                <a:tc rowSpan="6" gridSpan="4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dirty="0"/>
                        <a:t>Jumlah Prodi </a:t>
                      </a:r>
                      <a:r>
                        <a:rPr lang="en-US" sz="1600" dirty="0" err="1"/>
                        <a:t>terakreditasi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internasional</a:t>
                      </a:r>
                      <a:r>
                        <a:rPr lang="en-US" sz="1600" baseline="0" dirty="0"/>
                        <a:t>      </a:t>
                      </a:r>
                      <a:r>
                        <a:rPr lang="en-US" sz="1600" dirty="0"/>
                        <a:t>        4                   6</a:t>
                      </a:r>
                    </a:p>
                    <a:p>
                      <a:pPr algn="ctr">
                        <a:buNone/>
                      </a:pPr>
                      <a:endParaRPr lang="en-US" sz="1600" dirty="0"/>
                    </a:p>
                    <a:p>
                      <a:pPr algn="l">
                        <a:buNone/>
                      </a:pPr>
                      <a:r>
                        <a:rPr lang="en-US" sz="1600" dirty="0"/>
                        <a:t>Jumlah Visiting Scholar dari PT </a:t>
                      </a:r>
                      <a:r>
                        <a:rPr lang="en-US" sz="1600" dirty="0" err="1"/>
                        <a:t>Luar</a:t>
                      </a:r>
                      <a:r>
                        <a:rPr lang="en-US" sz="1600" dirty="0"/>
                        <a:t>                                           5</a:t>
                      </a:r>
                    </a:p>
                    <a:p>
                      <a:pPr algn="l">
                        <a:buNone/>
                      </a:pPr>
                      <a:r>
                        <a:rPr lang="en-US" sz="1600" dirty="0"/>
                        <a:t> Negeri                                                </a:t>
                      </a:r>
                    </a:p>
                    <a:p>
                      <a:pPr algn="ctr">
                        <a:buNone/>
                      </a:pPr>
                      <a:endParaRPr lang="en-US" sz="1600" dirty="0"/>
                    </a:p>
                    <a:p>
                      <a:pPr algn="l">
                        <a:buNone/>
                      </a:pPr>
                      <a:r>
                        <a:rPr lang="en-US" sz="1600" dirty="0"/>
                        <a:t>Jumlah mahasiswa yang mengikuti program </a:t>
                      </a:r>
                    </a:p>
                    <a:p>
                      <a:pPr algn="l">
                        <a:buNone/>
                      </a:pPr>
                      <a:r>
                        <a:rPr lang="en-US" sz="1600" dirty="0"/>
                        <a:t>Rekognisi Pembelajaran Lampau (RPL)</a:t>
                      </a:r>
                    </a:p>
                    <a:p>
                      <a:pPr algn="l">
                        <a:buNone/>
                      </a:pPr>
                      <a:endParaRPr lang="en-US" sz="10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1" marR="91431" marT="45722" marB="45722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611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K53</a:t>
                      </a:r>
                      <a:endParaRPr lang="en-US" sz="16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 err="1"/>
                        <a:t>Pembiayaan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dosen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asing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dan</a:t>
                      </a:r>
                      <a:r>
                        <a:rPr lang="en-US" sz="1600" dirty="0"/>
                        <a:t> visiting/scholar professor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marB="45722" anchor="ctr"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611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P9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 err="1"/>
                        <a:t>Seleksi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penerimaan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orientasi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mahasiswa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baru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pascasarjana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Unand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marB="45722" anchor="ctr"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611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K55</a:t>
                      </a:r>
                      <a:endParaRPr lang="en-US" sz="16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 err="1"/>
                        <a:t>Seleksi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penerimaan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orientasi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mahasiswa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baru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pascasarjana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Unand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marB="45722" anchor="ctr"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611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1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 err="1"/>
                        <a:t>Pengadaan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Jaket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Mahasiswa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Baru</a:t>
                      </a:r>
                      <a:r>
                        <a:rPr lang="en-US" sz="1600" dirty="0"/>
                        <a:t> Program Magister FISIP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marB="45722" anchor="ctr"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574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2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 err="1"/>
                        <a:t>Orientasi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mahasiswa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baru</a:t>
                      </a:r>
                      <a:r>
                        <a:rPr lang="en-US" sz="1600" dirty="0"/>
                        <a:t> S2 </a:t>
                      </a:r>
                      <a:r>
                        <a:rPr lang="en-US" sz="1600" dirty="0" err="1"/>
                        <a:t>Ilmu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Komunikasi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marB="45722" anchor="ctr"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xmlns="" id="{FC0DCFAA-EA34-4DE2-BAC9-E4C0942216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967306"/>
              </p:ext>
            </p:extLst>
          </p:nvPr>
        </p:nvGraphicFramePr>
        <p:xfrm>
          <a:off x="323850" y="733425"/>
          <a:ext cx="9858374" cy="5137175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6109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838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25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5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52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5729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1800" dirty="0"/>
                        <a:t>No.</a:t>
                      </a: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9" marB="45719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sv-SE" sz="1800" dirty="0"/>
                        <a:t>Program dan Kegiatan Bidang/Lembaga/Fakultas Tahun 2021</a:t>
                      </a: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9" marB="45719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 err="1"/>
                        <a:t>Indikator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Kinerja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Sasaran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Strategis</a:t>
                      </a:r>
                      <a:endParaRPr lang="en-US" sz="1800" dirty="0"/>
                    </a:p>
                    <a:p>
                      <a:pPr algn="ctr">
                        <a:buNone/>
                      </a:pP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9" marB="45719" anchor="ctr"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/>
                        <a:t>Target Dekan</a:t>
                      </a:r>
                      <a:endParaRPr lang="en-US" sz="180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9" marB="45719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35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2021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2022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9" marB="45719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60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P9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Seleksi penerimaan dan orientasi mahasiswa baru pascasarjana Unand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marB="45719" anchor="ctr"/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91434" marR="91434" marT="45719" marB="45719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3376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K55</a:t>
                      </a:r>
                      <a:endParaRPr lang="en-US" sz="16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 err="1"/>
                        <a:t>Seleksi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penerimaan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orientasi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mahasiswa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baru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pascasarjana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Unand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marB="45719" anchor="ctr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600" dirty="0">
                          <a:sym typeface="+mn-ea"/>
                        </a:rPr>
                        <a:t>Jumlah mahasiswa yang mengikuti program Rekognisi Pembelajaran Lampau (RPL)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  <a:sym typeface="+mn-ea"/>
                      </a:endParaRPr>
                    </a:p>
                  </a:txBody>
                  <a:tcPr marL="12701" marR="12701" marT="12700" marB="45719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/>
                        <a:t>                                                 </a:t>
                      </a:r>
                      <a:endParaRPr lang="en-US" sz="1000" b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1" marR="12701" marT="12700" marB="45719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/>
                        <a:t>                                                      </a:t>
                      </a:r>
                      <a:endParaRPr lang="en-US" sz="1100" b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1" marR="12701" marT="12700" marB="45719"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71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 Webinar Klinik Penulisan Jurnal Magister FISIP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marB="45719" anchor="ctr">
                    <a:lnR>
                      <a:noFill/>
                    </a:lnR>
                  </a:tcPr>
                </a:tc>
                <a:tc rowSpan="6" gridSpan="3">
                  <a:txBody>
                    <a:bodyPr/>
                    <a:lstStyle/>
                    <a:p>
                      <a:pPr algn="l">
                        <a:buNone/>
                      </a:pPr>
                      <a:endParaRPr lang="en-US" sz="1600" dirty="0"/>
                    </a:p>
                    <a:p>
                      <a:pPr algn="ctr">
                        <a:buNone/>
                      </a:pPr>
                      <a:endParaRPr lang="en-US" sz="1600" dirty="0"/>
                    </a:p>
                    <a:p>
                      <a:pPr algn="ctr">
                        <a:buNone/>
                      </a:pPr>
                      <a:endParaRPr lang="en-US" sz="1600" dirty="0"/>
                    </a:p>
                    <a:p>
                      <a:pPr algn="ctr">
                        <a:buNone/>
                      </a:pPr>
                      <a:endParaRPr lang="en-US" sz="1600" dirty="0"/>
                    </a:p>
                    <a:p>
                      <a:pPr algn="ctr">
                        <a:buNone/>
                      </a:pPr>
                      <a:endParaRPr lang="en-US" sz="1600" dirty="0"/>
                    </a:p>
                    <a:p>
                      <a:pPr algn="ctr">
                        <a:buNone/>
                      </a:pPr>
                      <a:endParaRPr lang="en-US" sz="1600" dirty="0"/>
                    </a:p>
                    <a:p>
                      <a:pPr algn="ctr">
                        <a:buNone/>
                      </a:pPr>
                      <a:endParaRPr lang="en-US" sz="1600" dirty="0"/>
                    </a:p>
                    <a:p>
                      <a:pPr algn="l">
                        <a:buNone/>
                      </a:pPr>
                      <a:endParaRPr lang="en-US" sz="1600" dirty="0"/>
                    </a:p>
                    <a:p>
                      <a:pPr algn="l">
                        <a:buNone/>
                      </a:pPr>
                      <a:endParaRPr lang="en-US" sz="1600" dirty="0"/>
                    </a:p>
                    <a:p>
                      <a:pPr algn="l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9" marB="45719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572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 Orientasi mahasiswa baru S2 Ilmu politik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marB="45719" anchor="ctr">
                    <a:lnR>
                      <a:noFill/>
                    </a:lnR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572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9" marB="45719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 err="1"/>
                        <a:t>Orientasi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mahasiswa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baru</a:t>
                      </a:r>
                      <a:r>
                        <a:rPr lang="en-US" sz="1600" dirty="0"/>
                        <a:t> program </a:t>
                      </a:r>
                      <a:r>
                        <a:rPr lang="en-US" sz="1600" dirty="0" err="1"/>
                        <a:t>studi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kebijakan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marB="45719" anchor="ctr">
                    <a:lnR>
                      <a:noFill/>
                    </a:lnR>
                    <a:lnB w="12700" cmpd="sng"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572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000" b="1" dirty="0"/>
                    </a:p>
                  </a:txBody>
                  <a:tcPr marL="91434" marR="91434" marT="45719" marB="45719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0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1" marR="12701" marT="12700" marB="45719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786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000" dirty="0"/>
                    </a:p>
                  </a:txBody>
                  <a:tcPr marL="91434" marR="91434" marT="45719" marB="45719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1" marR="12701" marT="12700" marB="45719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572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000" dirty="0"/>
                    </a:p>
                  </a:txBody>
                  <a:tcPr marL="91434" marR="91434" marT="45719" marB="45719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1" marR="12701" marT="12700" marB="45719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Rockwell" panose="02060603020205020403" pitchFamily="18" charset="0"/>
              </a:rPr>
              <a:t>VISI, MISI DAN TUJUAN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569389"/>
              </p:ext>
            </p:extLst>
          </p:nvPr>
        </p:nvGraphicFramePr>
        <p:xfrm>
          <a:off x="591284" y="2409958"/>
          <a:ext cx="10770561" cy="3371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1311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xmlns="" id="{51EFD763-AAE8-4902-BFE1-E4AABD6132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154032"/>
              </p:ext>
            </p:extLst>
          </p:nvPr>
        </p:nvGraphicFramePr>
        <p:xfrm>
          <a:off x="323850" y="733425"/>
          <a:ext cx="9858374" cy="5716587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6109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838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25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5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52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5748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1800" dirty="0"/>
                        <a:t>No.</a:t>
                      </a: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21" marB="45721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sv-SE" sz="1800" dirty="0"/>
                        <a:t>Program dan Kegiatan Bidang/Lembaga/Fakultas Tahun 2021</a:t>
                      </a: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21" marB="45721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 err="1"/>
                        <a:t>Indikator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Kinerja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Sasaran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Strategis</a:t>
                      </a:r>
                      <a:endParaRPr lang="en-US" sz="1800" dirty="0"/>
                    </a:p>
                    <a:p>
                      <a:pPr algn="ctr">
                        <a:buNone/>
                      </a:pP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21" marB="45721" anchor="ctr"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/>
                        <a:t>Target Dekan</a:t>
                      </a:r>
                      <a:endParaRPr lang="en-US" sz="180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21" marB="4572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36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2021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21" marB="4572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2022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21" marB="4572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996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0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21" marB="45721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Meningkatnya relevansi dan produktivitas riset dan pengembangan berupa hilirisasi hasil penelitian untuk mewujudkan kemandirian bangsa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marB="45721" anchor="ctr"/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000" b="1" dirty="0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91434" marR="91434" marT="45721" marB="4572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09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P10</a:t>
                      </a:r>
                      <a:endParaRPr lang="en-US" sz="16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21" marB="45721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Peningkatan kemampuan SDM dalam penelitian dan publikasi pada forum ilmiah dan jurnal bereputasi terindeks nasional/ global</a:t>
                      </a:r>
                      <a:endParaRPr lang="en-US" sz="1600" b="1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marB="45721" anchor="ctr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sz="1000" dirty="0">
                        <a:latin typeface="Comic Sans MS" panose="030F0702030302020204" charset="0"/>
                        <a:cs typeface="Comic Sans MS" panose="030F0702030302020204" charset="0"/>
                        <a:sym typeface="+mn-ea"/>
                      </a:endParaRPr>
                    </a:p>
                  </a:txBody>
                  <a:tcPr marL="12701" marR="12701" marT="12700" marB="45721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/>
                        <a:t>                                                 </a:t>
                      </a:r>
                      <a:endParaRPr lang="en-US" sz="10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marB="45721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/>
                        <a:t>                                                      </a:t>
                      </a:r>
                      <a:endParaRPr lang="en-US" sz="11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marB="45721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611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K60</a:t>
                      </a:r>
                      <a:endParaRPr lang="en-US" sz="16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21" marB="45721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 Pembiayaan publikasi internasional dan produksi artikel ilmiah berstandar internasional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marB="45721" anchor="ctr"/>
                </a:tc>
                <a:tc rowSpan="6" gridSpan="3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000" dirty="0"/>
                        <a:t>Jumlah publikasi Internasional dosen        20                       30</a:t>
                      </a:r>
                    </a:p>
                    <a:p>
                      <a:pPr algn="l">
                        <a:buNone/>
                      </a:pPr>
                      <a:r>
                        <a:rPr lang="en-US" sz="1000" dirty="0"/>
                        <a:t> per tahun                          </a:t>
                      </a:r>
                    </a:p>
                    <a:p>
                      <a:pPr algn="ctr">
                        <a:buNone/>
                      </a:pPr>
                      <a:endParaRPr lang="en-US" sz="1000" dirty="0"/>
                    </a:p>
                    <a:p>
                      <a:pPr algn="l">
                        <a:buNone/>
                      </a:pPr>
                      <a:endParaRPr lang="en-US" sz="1000" dirty="0"/>
                    </a:p>
                    <a:p>
                      <a:pPr algn="l">
                        <a:buNone/>
                      </a:pPr>
                      <a:endParaRPr lang="en-US" sz="1000" dirty="0"/>
                    </a:p>
                    <a:p>
                      <a:pPr algn="l">
                        <a:buNone/>
                      </a:pPr>
                      <a:endParaRPr lang="en-US" sz="10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21" marB="45721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574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1</a:t>
                      </a:r>
                      <a:endParaRPr lang="en-US" sz="16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21" marB="45721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Pembiayaan publikasi internasional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marB="45721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611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2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21" marB="45721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 Pembiayan untuk publikasi artikel jurnal Internasional bereputasi jurusan ilmu komunikasi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marB="45721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611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3</a:t>
                      </a:r>
                      <a:endParaRPr lang="en-US" sz="16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21" marB="45721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 Pembiayan untuk publikasi artikel jurnal Internasional bereputasi jurusan ilmu politik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marB="45721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611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4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21" marB="45721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 Pembiayan untuk publikasi artikel jurnal Internasional bereputasi program studi kebijakan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marB="45721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4611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5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21" marB="45721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 Bantuan Penerjemahan dan Proofread artikel internasional bereputasi Dosen PDSK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marB="45721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xmlns="" id="{FB2537E2-B4EE-4D78-AB67-8DBE4747FF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823008"/>
              </p:ext>
            </p:extLst>
          </p:nvPr>
        </p:nvGraphicFramePr>
        <p:xfrm>
          <a:off x="694831" y="764815"/>
          <a:ext cx="9858374" cy="545816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109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838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25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5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52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5656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No.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1" marB="45711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sv-SE" sz="1800" b="1" dirty="0">
                          <a:solidFill>
                            <a:schemeClr val="tx1"/>
                          </a:solidFill>
                        </a:rPr>
                        <a:t>Program dan Kegiatan Bidang/Lembaga/Fakultas Tahun 2021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1" marB="45711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Indikator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Kinerja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Sasaran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Strategis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1" marB="45711" anchor="ctr"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Target Dekan</a:t>
                      </a:r>
                      <a:endParaRPr lang="en-US" sz="1800" b="1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1" marB="4571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34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1" marB="4571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1" marB="4571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978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P10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1" marB="45711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Meningkatnya relevansi dan produktivitas riset dan pengembangan berupa hilirisasi hasil penelitian untuk mewujudkan kemandirian bangsa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7" marB="45711" anchor="ctr"/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91434" marR="91434" marT="45711" marB="4571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073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k62</a:t>
                      </a:r>
                      <a:endParaRPr lang="en-US" sz="16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1" marB="45711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Pembiayaan publikasi nasional dan produksi artikel ilmiah berstandar nasional</a:t>
                      </a:r>
                      <a:endParaRPr lang="en-US" sz="1600" b="1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7" marB="45711" anchor="ctr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600" dirty="0">
                          <a:sym typeface="+mn-ea"/>
                        </a:rPr>
                        <a:t>Jumlah publikasi Nasional dosen per tahun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  <a:sym typeface="+mn-ea"/>
                      </a:endParaRPr>
                    </a:p>
                  </a:txBody>
                  <a:tcPr marL="12701" marR="12701" marT="12697" marB="45711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           50                                      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7" marB="45711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      75                                                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7" marB="45711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71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1</a:t>
                      </a:r>
                      <a:endParaRPr lang="en-US" sz="16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1" marB="45711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Pembiayaan publikasi nasional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7" marB="45711" anchor="ctr"/>
                </a:tc>
                <a:tc rowSpan="6" gridSpan="3">
                  <a:txBody>
                    <a:bodyPr/>
                    <a:lstStyle/>
                    <a:p>
                      <a:pPr algn="l">
                        <a:buNone/>
                      </a:pPr>
                      <a:endParaRPr lang="en-US" sz="1600" dirty="0"/>
                    </a:p>
                    <a:p>
                      <a:pPr algn="ctr">
                        <a:buNone/>
                      </a:pPr>
                      <a:endParaRPr lang="en-US" sz="1600" dirty="0"/>
                    </a:p>
                    <a:p>
                      <a:pPr algn="ctr">
                        <a:buNone/>
                      </a:pPr>
                      <a:endParaRPr lang="en-US" sz="1600" dirty="0"/>
                    </a:p>
                    <a:p>
                      <a:pPr algn="ctr">
                        <a:buNone/>
                      </a:pPr>
                      <a:endParaRPr lang="en-US" sz="1600" dirty="0"/>
                    </a:p>
                    <a:p>
                      <a:pPr algn="l">
                        <a:buNone/>
                      </a:pPr>
                      <a:endParaRPr lang="en-US" sz="1600" dirty="0"/>
                    </a:p>
                    <a:p>
                      <a:pPr algn="l">
                        <a:buNone/>
                      </a:pPr>
                      <a:endParaRPr lang="en-US" sz="1600" dirty="0"/>
                    </a:p>
                    <a:p>
                      <a:pPr algn="l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1" marB="45711">
                    <a:solidFill>
                      <a:schemeClr val="bg1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59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2</a:t>
                      </a:r>
                      <a:endParaRPr lang="en-US" sz="16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1" marB="45711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Pembiayan untuk publikasi artikel jurnal nasional bereputasi jurusan ilmu politik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7" marB="45711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59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3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1" marB="45711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Pembiayan untuk publikasi artikel jurnal nasional bereputasi jurusan program studi kebijakan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7" marB="45711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565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1" marB="4571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/>
                        <a:t> 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7" marB="45711" anchor="ctr"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777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1" marB="4571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/>
                        <a:t> 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7" marB="45711" anchor="ctr"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565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000" dirty="0"/>
                    </a:p>
                  </a:txBody>
                  <a:tcPr marL="91434" marR="91434" marT="45711" marB="4571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dirty="0"/>
                        <a:t> </a:t>
                      </a:r>
                      <a:endParaRPr 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1" marR="12701" marT="12697" marB="45711" anchor="ctr"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xmlns="" id="{C1A93354-51B9-427E-9BF8-6AEEC15A4E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7463094"/>
              </p:ext>
            </p:extLst>
          </p:nvPr>
        </p:nvGraphicFramePr>
        <p:xfrm>
          <a:off x="323850" y="733425"/>
          <a:ext cx="9858374" cy="550862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109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838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25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5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52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5794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No.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27" marB="45727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sv-SE" sz="1800" b="1" dirty="0">
                          <a:solidFill>
                            <a:schemeClr val="tx1"/>
                          </a:solidFill>
                        </a:rPr>
                        <a:t>Program dan Kegiatan Bidang/Lembaga/Fakultas Tahun 2021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27" marB="45727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Indikator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Kinerja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Sasaran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Strategis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27" marB="45727" anchor="ctr"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Target Dekan</a:t>
                      </a:r>
                      <a:endParaRPr lang="en-US" sz="1800" b="1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27" marB="4572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36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27" marB="4572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005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P10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Meningkatnya relevansi dan produktivitas riset dan pengembangan berupa hilirisasi hasil penelitian untuk mewujudkan kemandirian bangsa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2" marB="45727" anchor="ctr"/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91434" marR="91434" marT="45727" marB="4572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101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k63</a:t>
                      </a:r>
                      <a:endParaRPr lang="en-US" sz="16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Pengelolaan dan akreditasi jurnal bereputasi terindeks nasional</a:t>
                      </a:r>
                      <a:endParaRPr lang="en-US" sz="1600" b="1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2" marB="45727" anchor="ctr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600" dirty="0">
                          <a:sym typeface="+mn-ea"/>
                        </a:rPr>
                        <a:t>Jumlah Jurnal bereputasi terindeks nasional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  <a:sym typeface="+mn-ea"/>
                      </a:endParaRPr>
                    </a:p>
                  </a:txBody>
                  <a:tcPr marL="12701" marR="12701" marT="12702" marB="45727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       6                                    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2" marB="45727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 6                                               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2" marB="45727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61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1</a:t>
                      </a:r>
                      <a:endParaRPr lang="en-US" sz="16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 Hibah/Bantuan Terbitan Berkala Jurnal Ilmiah untuk terakreditasi Nasional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2" marB="45727" anchor="ctr"/>
                </a:tc>
                <a:tc rowSpan="6" gridSpan="3">
                  <a:txBody>
                    <a:bodyPr/>
                    <a:lstStyle/>
                    <a:p>
                      <a:pPr algn="l">
                        <a:buNone/>
                      </a:pPr>
                      <a:endParaRPr lang="en-US" sz="1600" dirty="0"/>
                    </a:p>
                    <a:p>
                      <a:pPr algn="ctr">
                        <a:buNone/>
                      </a:pPr>
                      <a:endParaRPr lang="en-US" sz="1600" dirty="0"/>
                    </a:p>
                    <a:p>
                      <a:pPr algn="ctr">
                        <a:buNone/>
                      </a:pPr>
                      <a:endParaRPr lang="en-US" sz="1600" dirty="0"/>
                    </a:p>
                    <a:p>
                      <a:pPr algn="ctr">
                        <a:buNone/>
                      </a:pPr>
                      <a:endParaRPr lang="en-US" sz="1600" dirty="0"/>
                    </a:p>
                    <a:p>
                      <a:pPr algn="l">
                        <a:buNone/>
                      </a:pPr>
                      <a:endParaRPr lang="en-US" sz="1600" dirty="0"/>
                    </a:p>
                    <a:p>
                      <a:pPr algn="l">
                        <a:buNone/>
                      </a:pPr>
                      <a:endParaRPr lang="en-US" sz="1600" dirty="0"/>
                    </a:p>
                    <a:p>
                      <a:pPr algn="l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27" marB="45727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61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2</a:t>
                      </a:r>
                      <a:endParaRPr lang="en-US" sz="16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 Biaya Publish Artikel Dosen pada Jurnal Terakreditasi Sinta (Diluar kontrak penelitian)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2" marB="45727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579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3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Akreditasi JRK jurusan ilmu komunikasi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2" marB="45727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61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4</a:t>
                      </a:r>
                      <a:endParaRPr lang="en-US" sz="16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Pengelolaan dan Penerbitan Jurnal AJIS (Sinta 2) Jurusan Ilmu Hubungan Internasional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2" marB="45727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794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5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Jurnal Sosiologi Andalas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2" marB="45727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579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6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 err="1"/>
                        <a:t>Jurnal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Nasional</a:t>
                      </a:r>
                      <a:r>
                        <a:rPr lang="en-US" sz="1600" dirty="0"/>
                        <a:t> magister </a:t>
                      </a:r>
                      <a:r>
                        <a:rPr lang="en-US" sz="1600" dirty="0" err="1"/>
                        <a:t>sosiologi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2" marB="45727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xmlns="" id="{337AAC73-B727-469C-9464-F3575AD8ED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2510806"/>
              </p:ext>
            </p:extLst>
          </p:nvPr>
        </p:nvGraphicFramePr>
        <p:xfrm>
          <a:off x="766836" y="764815"/>
          <a:ext cx="9858374" cy="5308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109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838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25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5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52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5739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1800" dirty="0"/>
                        <a:t>No.</a:t>
                      </a: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sv-SE" sz="1800" dirty="0"/>
                        <a:t>Program dan Kegiatan Bidang/Lembaga/Fakultas Tahun 2021</a:t>
                      </a: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 err="1"/>
                        <a:t>Indikator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Kinerja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Sasaran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Strategis</a:t>
                      </a:r>
                      <a:endParaRPr lang="en-US" sz="1800" dirty="0"/>
                    </a:p>
                    <a:p>
                      <a:pPr algn="ctr">
                        <a:buNone/>
                      </a:pP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anchor="ctr"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/>
                        <a:t>Target Dekan</a:t>
                      </a:r>
                      <a:endParaRPr lang="en-US" sz="180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36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2021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2022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994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P10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Meningkatnya relevansi dan produktivitas riset dan pengembangan berupa hilirisasi hasil penelitian untuk mewujudkan kemandirian bangsa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anchor="ctr"/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91434" marR="9143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090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k63</a:t>
                      </a:r>
                      <a:endParaRPr lang="en-US" sz="16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Pengelolaan dan akreditasi jurnal bereputasi terindeks nasional</a:t>
                      </a:r>
                      <a:endParaRPr lang="en-US" sz="1600" b="1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anchor="ctr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600" dirty="0">
                          <a:sym typeface="+mn-ea"/>
                        </a:rPr>
                        <a:t>Jumlah Jurnal bereputasi terindeks nasional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  <a:sym typeface="+mn-ea"/>
                      </a:endParaRPr>
                    </a:p>
                  </a:txBody>
                  <a:tcPr marL="12701" marR="12701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       6                                    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 6                                               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720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7</a:t>
                      </a:r>
                      <a:endParaRPr lang="en-US" sz="16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 Langganan Jurnal Ilmiah magisster sosiologi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anchor="ctr"/>
                </a:tc>
                <a:tc rowSpan="6" gridSpan="3">
                  <a:txBody>
                    <a:bodyPr/>
                    <a:lstStyle/>
                    <a:p>
                      <a:pPr algn="l">
                        <a:buNone/>
                      </a:pPr>
                      <a:endParaRPr lang="en-US" sz="1600" dirty="0"/>
                    </a:p>
                    <a:p>
                      <a:pPr algn="ctr">
                        <a:buNone/>
                      </a:pPr>
                      <a:endParaRPr lang="en-US" sz="1600" dirty="0"/>
                    </a:p>
                    <a:p>
                      <a:pPr algn="ctr">
                        <a:buNone/>
                      </a:pPr>
                      <a:endParaRPr lang="en-US" sz="1600" dirty="0"/>
                    </a:p>
                    <a:p>
                      <a:pPr algn="ctr">
                        <a:buNone/>
                      </a:pPr>
                      <a:endParaRPr lang="en-US" sz="1600" dirty="0"/>
                    </a:p>
                    <a:p>
                      <a:pPr algn="l">
                        <a:buNone/>
                      </a:pPr>
                      <a:endParaRPr lang="en-US" sz="1600" dirty="0"/>
                    </a:p>
                    <a:p>
                      <a:pPr algn="l">
                        <a:buNone/>
                      </a:pPr>
                      <a:endParaRPr lang="en-US" sz="1600" dirty="0"/>
                    </a:p>
                    <a:p>
                      <a:pPr algn="l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>
                    <a:solidFill>
                      <a:schemeClr val="bg1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610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8</a:t>
                      </a:r>
                      <a:endParaRPr lang="en-US" sz="16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Akreditasi Jurnal Demokrasi dan Politik Lokal ilmu politik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573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6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anchor="ctr"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573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6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anchor="ctr"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78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6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anchor="ctr"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573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000" dirty="0"/>
                    </a:p>
                  </a:txBody>
                  <a:tcPr marL="91434" marR="9143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1" marR="12701" marT="12700" anchor="ctr"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xmlns="" id="{EB6EE04D-058E-4278-BEDF-C5F4EEF9BA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7390184"/>
              </p:ext>
            </p:extLst>
          </p:nvPr>
        </p:nvGraphicFramePr>
        <p:xfrm>
          <a:off x="323850" y="733425"/>
          <a:ext cx="9858374" cy="56580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09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838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25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5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52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5713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1800" dirty="0"/>
                        <a:t>No.</a:t>
                      </a: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7" marB="45717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sv-SE" sz="1800" dirty="0"/>
                        <a:t>Program dan Kegiatan Bidang/Lembaga/Fakultas Tahun 2021</a:t>
                      </a: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7" marB="45717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 err="1"/>
                        <a:t>Indikator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Kinerja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Sasaran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Strategis</a:t>
                      </a:r>
                      <a:endParaRPr lang="en-US" sz="1800" dirty="0"/>
                    </a:p>
                    <a:p>
                      <a:pPr algn="ctr">
                        <a:buNone/>
                      </a:pP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7" marB="45717" anchor="ctr"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/>
                        <a:t>Target Dekan</a:t>
                      </a:r>
                      <a:endParaRPr lang="en-US" sz="180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7" marB="4571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35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2021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2022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7" marB="4571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989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P10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Meningkatnya relevansi dan produktivitas riset dan pengembangan berupa hilirisasi hasil penelitian untuk mewujudkan kemandirian bangsa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9" marB="45717" anchor="ctr"/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91434" marR="91434" marT="45717" marB="4571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084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k64</a:t>
                      </a:r>
                      <a:endParaRPr lang="en-US" sz="16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Lokakarya dan evaluasi naskah ilmiah untuk jurnal bereputasi terindeks nasional</a:t>
                      </a:r>
                      <a:endParaRPr lang="en-US" sz="1600" b="1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9" marB="45717" anchor="ctr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  <a:sym typeface="+mn-ea"/>
                      </a:endParaRPr>
                    </a:p>
                  </a:txBody>
                  <a:tcPr marL="12701" marR="12701" marT="12699" marB="45717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/>
                        <a:t>                                     </a:t>
                      </a:r>
                      <a:endParaRPr lang="en-US" sz="1000" b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1" marR="12701" marT="12699" marB="45717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/>
                        <a:t>                                           </a:t>
                      </a:r>
                      <a:endParaRPr lang="en-US" sz="1100" b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1" marR="12701" marT="12699" marB="45717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606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1</a:t>
                      </a:r>
                      <a:endParaRPr lang="en-US" sz="16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/>
                        <a:t> Workshop </a:t>
                      </a:r>
                      <a:r>
                        <a:rPr lang="en-US" sz="1600" dirty="0" err="1"/>
                        <a:t>penulisan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jurnal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ilmiah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bereputasi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jurusan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ilmu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komunikasi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9" marB="45717" anchor="ctr"/>
                </a:tc>
                <a:tc rowSpan="6" gridSpan="3">
                  <a:txBody>
                    <a:bodyPr/>
                    <a:lstStyle/>
                    <a:p>
                      <a:pPr algn="l">
                        <a:buNone/>
                      </a:pPr>
                      <a:endParaRPr lang="en-US" sz="1600" dirty="0"/>
                    </a:p>
                    <a:p>
                      <a:pPr algn="ctr">
                        <a:buNone/>
                      </a:pPr>
                      <a:endParaRPr lang="en-US" sz="1600" dirty="0"/>
                    </a:p>
                    <a:p>
                      <a:pPr algn="ctr">
                        <a:buNone/>
                      </a:pPr>
                      <a:endParaRPr lang="en-US" sz="1600" dirty="0"/>
                    </a:p>
                    <a:p>
                      <a:pPr algn="ctr">
                        <a:buNone/>
                      </a:pPr>
                      <a:endParaRPr lang="en-US" sz="1600" dirty="0"/>
                    </a:p>
                    <a:p>
                      <a:pPr algn="l">
                        <a:buNone/>
                      </a:pPr>
                      <a:endParaRPr lang="en-US" sz="1600" dirty="0"/>
                    </a:p>
                    <a:p>
                      <a:pPr algn="l">
                        <a:buNone/>
                      </a:pPr>
                      <a:endParaRPr lang="en-US" sz="1600" dirty="0"/>
                    </a:p>
                    <a:p>
                      <a:pPr algn="l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7" marB="45717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606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2</a:t>
                      </a:r>
                      <a:endParaRPr lang="en-US" sz="16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/>
                        <a:t>Workshop </a:t>
                      </a:r>
                      <a:r>
                        <a:rPr lang="en-US" sz="1600" dirty="0" err="1"/>
                        <a:t>penulisan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jurnal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ilmiah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bereputasi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jurusan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ilmu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politik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9" marB="45717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606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3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Workshop Penulisan Jurnal Internasional dan Nasional magister ilmu politik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9" marB="45717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606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4</a:t>
                      </a:r>
                      <a:endParaRPr lang="en-US" sz="16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Workshop penulisan jurnal ilmiah bereputasi program studi kebijakan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9" marB="45717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784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000" dirty="0"/>
                    </a:p>
                  </a:txBody>
                  <a:tcPr marL="91434" marR="91434" marT="45717" marB="4571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1" marR="12701" marT="12699" marB="45717" anchor="ctr"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571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000" dirty="0"/>
                    </a:p>
                  </a:txBody>
                  <a:tcPr marL="91434" marR="91434" marT="45717" marB="4571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1" marR="12701" marT="12699" marB="45717" anchor="ctr"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xmlns="" id="{D92EC82E-ACC9-4F13-8DA8-E1BEAE2F18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2126408"/>
              </p:ext>
            </p:extLst>
          </p:nvPr>
        </p:nvGraphicFramePr>
        <p:xfrm>
          <a:off x="323850" y="733425"/>
          <a:ext cx="9858374" cy="558014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09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838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25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5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52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5716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1800" dirty="0"/>
                        <a:t>No.</a:t>
                      </a: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8" marB="457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sv-SE" sz="1800" dirty="0"/>
                        <a:t>Program dan Kegiatan Bidang/Lembaga/Fakultas Tahun 2021</a:t>
                      </a: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8" marB="45718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 err="1"/>
                        <a:t>Indikator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Kinerja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Sasaran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Strategis</a:t>
                      </a:r>
                      <a:endParaRPr lang="en-US" sz="1800" dirty="0"/>
                    </a:p>
                    <a:p>
                      <a:pPr algn="ctr">
                        <a:buNone/>
                      </a:pP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8" marB="45718" anchor="ctr"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/>
                        <a:t>Target Dekan</a:t>
                      </a:r>
                      <a:endParaRPr lang="en-US" sz="180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8" marB="4571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3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2021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8" marB="45718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2022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8" marB="4571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990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P10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8" marB="45718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Meningkatnya relevansi dan produktivitas riset dan pengembangan berupa hilirisasi hasil penelitian untuk mewujudkan kemandirian bangsa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9" marB="45718" anchor="ctr"/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91434" marR="91434" marT="45718" marB="4571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3372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k65</a:t>
                      </a:r>
                      <a:endParaRPr lang="en-US" sz="16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8" marB="45718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Lokakarya dan evaluasi naskah ilmiah untuk jurnal bereputasi terindeks nasional</a:t>
                      </a:r>
                      <a:endParaRPr lang="en-US" sz="1600" b="1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9" marB="45718" anchor="ctr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600" dirty="0">
                          <a:sym typeface="+mn-ea"/>
                        </a:rPr>
                        <a:t>Pengelolaan dan akreditasi jurnal bereputasi terindeks global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  <a:sym typeface="+mn-ea"/>
                      </a:endParaRPr>
                    </a:p>
                  </a:txBody>
                  <a:tcPr marL="12701" marR="12701" marT="12699" marB="45718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       6                                    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9" marB="45718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 6                                               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9" marB="45718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607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1</a:t>
                      </a:r>
                      <a:endParaRPr lang="en-US" sz="16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8" marB="45718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Hibah/Bantuan Terbitan Berkala Jurnal Ilmiah untuk terakreditasi Scopus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9" marB="45718" anchor="ctr"/>
                </a:tc>
                <a:tc rowSpan="6" gridSpan="3">
                  <a:txBody>
                    <a:bodyPr/>
                    <a:lstStyle/>
                    <a:p>
                      <a:pPr algn="l">
                        <a:buNone/>
                      </a:pPr>
                      <a:endParaRPr lang="en-US" sz="1600" dirty="0"/>
                    </a:p>
                    <a:p>
                      <a:pPr algn="ctr">
                        <a:buNone/>
                      </a:pPr>
                      <a:endParaRPr lang="en-US" sz="1600" dirty="0"/>
                    </a:p>
                    <a:p>
                      <a:pPr algn="ctr">
                        <a:buNone/>
                      </a:pPr>
                      <a:endParaRPr lang="en-US" sz="1600" dirty="0"/>
                    </a:p>
                    <a:p>
                      <a:pPr algn="ctr">
                        <a:buNone/>
                      </a:pPr>
                      <a:endParaRPr lang="en-US" sz="1600" dirty="0"/>
                    </a:p>
                    <a:p>
                      <a:pPr algn="l">
                        <a:buNone/>
                      </a:pPr>
                      <a:endParaRPr lang="en-US" sz="1600" dirty="0"/>
                    </a:p>
                    <a:p>
                      <a:pPr algn="l">
                        <a:buNone/>
                      </a:pPr>
                      <a:endParaRPr lang="en-US" sz="1600" dirty="0"/>
                    </a:p>
                    <a:p>
                      <a:pPr algn="l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8" marB="45718">
                    <a:solidFill>
                      <a:schemeClr val="bg1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607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2</a:t>
                      </a:r>
                      <a:endParaRPr lang="en-US" sz="16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8" marB="45718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 Biaya Publish Artikel Dosen Terindeks Scopus (Diluar kontrak penelitian)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9" marB="45718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571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8" marB="4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6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9" marB="45718" anchor="ctr"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571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8" marB="4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6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9" marB="45718" anchor="ctr"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784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8" marB="4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6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9" marB="45718" anchor="ctr"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571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8" marB="4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6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9" marB="45718" anchor="ctr"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xmlns="" id="{132E9577-7763-4D81-9F24-448716E97C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1448984"/>
              </p:ext>
            </p:extLst>
          </p:nvPr>
        </p:nvGraphicFramePr>
        <p:xfrm>
          <a:off x="323850" y="733425"/>
          <a:ext cx="9858374" cy="56578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09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838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25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5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52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5692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1800" dirty="0"/>
                        <a:t>No.</a:t>
                      </a: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5" marB="45715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sv-SE" sz="1800" dirty="0"/>
                        <a:t>Program dan Kegiatan Bidang/Lembaga/Fakultas Tahun 2021</a:t>
                      </a: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5" marB="45715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 err="1"/>
                        <a:t>Indikator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Kinerja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Sasaran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Strategis</a:t>
                      </a:r>
                      <a:endParaRPr lang="en-US" sz="1800" dirty="0"/>
                    </a:p>
                    <a:p>
                      <a:pPr algn="ctr">
                        <a:buNone/>
                      </a:pP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5" marB="45715" anchor="ctr"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/>
                        <a:t>Target Dekan</a:t>
                      </a:r>
                      <a:endParaRPr lang="en-US" sz="180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5" marB="4571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35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2021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2022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5" marB="4571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901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P10</a:t>
                      </a: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Meningkatnya relevansi dan produktivitas riset dan pengembangan berupa hilirisasi hasil penelitian untuk mewujudkan kemandirian bangsa</a:t>
                      </a:r>
                      <a:endParaRPr lang="en-US" sz="1600" b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1" marR="12701" marT="12699" marB="45715" anchor="ctr"/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0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5" marB="4571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08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k66</a:t>
                      </a:r>
                      <a:endParaRPr lang="en-US" sz="1600" b="1" dirty="0"/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 err="1"/>
                        <a:t>Lokakarya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evaluasi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naskah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ilmiah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untuk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jurnal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bereputasi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terindeks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globall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1" marR="12701" marT="12699" marB="45715" anchor="ctr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600" dirty="0">
                          <a:sym typeface="+mn-ea"/>
                        </a:rPr>
                        <a:t>Jumlah sitasi karya ilmiah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2701" marR="12701" marT="12699" marB="45715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150</a:t>
                      </a:r>
                      <a:endParaRPr lang="en-US" sz="1600" b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1" marR="12701" marT="12699" marB="45715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/>
                        <a:t> 200                                              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1" marR="12701" marT="12699" marB="4571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71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1</a:t>
                      </a:r>
                      <a:endParaRPr lang="en-US" sz="1600" b="1" dirty="0"/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 err="1"/>
                        <a:t>Pembiayaan</a:t>
                      </a:r>
                      <a:r>
                        <a:rPr lang="en-US" sz="1600" dirty="0"/>
                        <a:t> Translate/</a:t>
                      </a:r>
                      <a:r>
                        <a:rPr lang="en-US" sz="1600" dirty="0" err="1"/>
                        <a:t>Penerjemahan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dan</a:t>
                      </a:r>
                      <a:r>
                        <a:rPr lang="en-US" sz="1600" dirty="0"/>
                        <a:t> Proofreading </a:t>
                      </a:r>
                      <a:r>
                        <a:rPr lang="en-US" sz="1600" dirty="0" err="1"/>
                        <a:t>Jurnal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untuk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jurnal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terindek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scopus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1" marR="12701" marT="12699" marB="45715" anchor="ctr"/>
                </a:tc>
                <a:tc rowSpan="6" gridSpan="3">
                  <a:txBody>
                    <a:bodyPr/>
                    <a:lstStyle/>
                    <a:p>
                      <a:pPr algn="l">
                        <a:buNone/>
                      </a:pPr>
                      <a:endParaRPr lang="en-US" sz="1000" dirty="0"/>
                    </a:p>
                    <a:p>
                      <a:pPr algn="ctr">
                        <a:buNone/>
                      </a:pPr>
                      <a:endParaRPr lang="en-US" sz="1000" dirty="0"/>
                    </a:p>
                    <a:p>
                      <a:pPr algn="ctr">
                        <a:buNone/>
                      </a:pPr>
                      <a:endParaRPr lang="en-US" sz="1000" dirty="0"/>
                    </a:p>
                    <a:p>
                      <a:pPr algn="ctr">
                        <a:buNone/>
                      </a:pPr>
                      <a:endParaRPr lang="en-US" sz="1000" dirty="0"/>
                    </a:p>
                    <a:p>
                      <a:pPr algn="l">
                        <a:buNone/>
                      </a:pPr>
                      <a:endParaRPr lang="en-US" sz="1000" dirty="0"/>
                    </a:p>
                    <a:p>
                      <a:pPr algn="l">
                        <a:buNone/>
                      </a:pPr>
                      <a:endParaRPr lang="en-US" sz="1000" dirty="0"/>
                    </a:p>
                    <a:p>
                      <a:pPr algn="l">
                        <a:buNone/>
                      </a:pP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5" marB="45715">
                    <a:solidFill>
                      <a:schemeClr val="bg1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569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2</a:t>
                      </a:r>
                      <a:endParaRPr lang="en-US" sz="1600" b="1" dirty="0"/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/>
                        <a:t>Workshop </a:t>
                      </a:r>
                      <a:r>
                        <a:rPr lang="en-US" sz="1600" dirty="0" err="1"/>
                        <a:t>penulisan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jurnal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ilmiah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bereputasi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Internasional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jurusan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ilmu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komunikasi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1" marR="12701" marT="12699" marB="45715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569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3</a:t>
                      </a: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/>
                        <a:t>Workshop </a:t>
                      </a:r>
                      <a:r>
                        <a:rPr lang="en-US" sz="1600" dirty="0" err="1"/>
                        <a:t>penulisan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jurnal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ilmiah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bereputasi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Internasional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jurusan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ilmu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politik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1" marR="12701" marT="12699" marB="45715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569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4</a:t>
                      </a:r>
                      <a:endParaRPr lang="en-US" sz="1600" b="1" dirty="0"/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/>
                        <a:t> Workshop </a:t>
                      </a:r>
                      <a:r>
                        <a:rPr lang="en-US" sz="1600" dirty="0" err="1"/>
                        <a:t>penulisan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jurnal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ilmiah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bereputasi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Internasional</a:t>
                      </a:r>
                      <a:r>
                        <a:rPr lang="en-US" sz="1600" dirty="0"/>
                        <a:t> program </a:t>
                      </a:r>
                      <a:r>
                        <a:rPr lang="en-US" sz="1600" dirty="0" err="1"/>
                        <a:t>studi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kebijakan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1" marR="12701" marT="12699" marB="45715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781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000" dirty="0"/>
                    </a:p>
                  </a:txBody>
                  <a:tcPr marL="91434" marR="91434" marT="45715" marB="4571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1" marR="12701" marT="12699" marB="45715" anchor="ctr"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569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000" dirty="0"/>
                    </a:p>
                  </a:txBody>
                  <a:tcPr marL="91434" marR="91434" marT="45715" marB="4571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1" marR="12701" marT="12699" marB="45715" anchor="ctr"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xmlns="" id="{8E325ED3-0731-408C-A71C-E67622814A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67621"/>
              </p:ext>
            </p:extLst>
          </p:nvPr>
        </p:nvGraphicFramePr>
        <p:xfrm>
          <a:off x="323849" y="733425"/>
          <a:ext cx="10163661" cy="531523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98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38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872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95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89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2054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No.</a:t>
                      </a:r>
                    </a:p>
                  </a:txBody>
                  <a:tcPr marL="91434" marR="91434" marT="45715" marB="45715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sv-SE" sz="1800" dirty="0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Program dan Kegiatan Bidang/Lembaga/Fakultas Tahun 2021</a:t>
                      </a: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5" marB="45715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Indikator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Kinerja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Sasaran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Strategis</a:t>
                      </a: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  <a:p>
                      <a:pPr algn="ctr">
                        <a:buNone/>
                      </a:pP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5" marB="45715" anchor="ctr"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Target Dekan</a:t>
                      </a:r>
                    </a:p>
                  </a:txBody>
                  <a:tcPr marL="91434" marR="91434" marT="45715" marB="4571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80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2021</a:t>
                      </a: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2022</a:t>
                      </a:r>
                    </a:p>
                  </a:txBody>
                  <a:tcPr marL="91434" marR="91434" marT="45715" marB="4571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660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/>
                        <a:t>P12</a:t>
                      </a: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Peningkatan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pengabdian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pada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masyarakat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dan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diseminasi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hasil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penelitian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1" marR="12701" marT="12699" marB="45715" anchor="ctr"/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0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5" marB="4571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531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600" b="1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K76</a:t>
                      </a: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Monitoring dan evaluasi kegiatan PPM</a:t>
                      </a:r>
                    </a:p>
                  </a:txBody>
                  <a:tcPr marL="12701" marR="12701" marT="12699" marB="45715" anchor="ctr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600" b="1" dirty="0">
                          <a:latin typeface="Comic Sans MS" panose="030F0702030302020204" charset="0"/>
                          <a:cs typeface="Comic Sans MS" panose="030F0702030302020204" charset="0"/>
                          <a:sym typeface="+mn-ea"/>
                        </a:rPr>
                        <a:t>Jumlah penelitian yang dimanfaatkan masyarakat</a:t>
                      </a:r>
                    </a:p>
                  </a:txBody>
                  <a:tcPr marL="12701" marR="12701" marT="12699" marB="45715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40</a:t>
                      </a:r>
                    </a:p>
                  </a:txBody>
                  <a:tcPr marL="12701" marR="12701" marT="12699" marB="45715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 50                                             </a:t>
                      </a:r>
                    </a:p>
                  </a:txBody>
                  <a:tcPr marL="12701" marR="12701" marT="12699" marB="4571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28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5" marB="4571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6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9" marB="45715" anchor="ctr">
                    <a:solidFill>
                      <a:schemeClr val="bg1"/>
                    </a:solidFill>
                  </a:tcPr>
                </a:tc>
                <a:tc rowSpan="6" gridSpan="3">
                  <a:txBody>
                    <a:bodyPr/>
                    <a:lstStyle/>
                    <a:p>
                      <a:pPr algn="l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  <a:p>
                      <a:pPr algn="ctr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  <a:p>
                      <a:pPr algn="ctr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  <a:p>
                      <a:pPr algn="ctr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  <a:p>
                      <a:pPr algn="l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  <a:p>
                      <a:pPr algn="l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  <a:p>
                      <a:pPr algn="l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5" marB="45715">
                    <a:solidFill>
                      <a:schemeClr val="bg1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05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5" marB="4571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6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9" marB="45715" anchor="ctr"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205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000" dirty="0"/>
                    </a:p>
                  </a:txBody>
                  <a:tcPr marL="91434" marR="91434" marT="45715" marB="4571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1" marR="12701" marT="12699" marB="45715" anchor="ctr"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205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000" b="1" dirty="0"/>
                    </a:p>
                  </a:txBody>
                  <a:tcPr marL="91434" marR="91434" marT="45715" marB="4571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1" marR="12701" marT="12699" marB="45715" anchor="ctr"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26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000" dirty="0"/>
                    </a:p>
                  </a:txBody>
                  <a:tcPr marL="91434" marR="91434" marT="45715" marB="4571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1" marR="12701" marT="12699" marB="45715" anchor="ctr"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205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000" dirty="0"/>
                    </a:p>
                  </a:txBody>
                  <a:tcPr marL="91434" marR="91434" marT="45715" marB="4571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1" marR="12701" marT="12699" marB="45715" anchor="ctr"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xmlns="" id="{583EBD09-8BA8-43EB-BFB8-83C64F09A7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300806"/>
              </p:ext>
            </p:extLst>
          </p:nvPr>
        </p:nvGraphicFramePr>
        <p:xfrm>
          <a:off x="323850" y="733425"/>
          <a:ext cx="9858374" cy="596106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109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838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25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5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52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5782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No.</a:t>
                      </a:r>
                    </a:p>
                  </a:txBody>
                  <a:tcPr marL="91434" marR="91434" marT="45725" marB="45725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sv-SE" sz="1800" dirty="0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Program dan Kegiatan Bidang/Lembaga/Fakultas Tahun 2021</a:t>
                      </a: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25" marB="45725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Indikator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Kinerja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Sasaran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Strategis</a:t>
                      </a: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  <a:p>
                      <a:pPr algn="ctr">
                        <a:buNone/>
                      </a:pP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25" marB="45725" anchor="ctr"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Target Dekan</a:t>
                      </a:r>
                    </a:p>
                  </a:txBody>
                  <a:tcPr marL="91434" marR="91434" marT="45725" marB="457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37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2021</a:t>
                      </a:r>
                    </a:p>
                  </a:txBody>
                  <a:tcPr marL="91434" marR="91434" marT="45725" marB="457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2022</a:t>
                      </a:r>
                    </a:p>
                  </a:txBody>
                  <a:tcPr marL="91434" marR="91434" marT="45725" marB="457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003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25" marB="45725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Menguatnya kapasitas inovasi melalui hilirisasi hasil penelitian untuk mewujudkan pembangunan yang inklusif</a:t>
                      </a:r>
                    </a:p>
                  </a:txBody>
                  <a:tcPr marL="12701" marR="12701" marT="12701" marB="45725" anchor="ctr"/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000" b="1" dirty="0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91434" marR="91434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098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P13</a:t>
                      </a:r>
                    </a:p>
                  </a:txBody>
                  <a:tcPr marL="91434" marR="91434" marT="45725" marB="45725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Penguatan kelembagaan riset (science techno park, pusat unggulan iptek serta pusat studi)</a:t>
                      </a:r>
                    </a:p>
                  </a:txBody>
                  <a:tcPr marL="12701" marR="12701" marT="12701" marB="45725" anchor="ctr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sz="1000" dirty="0">
                        <a:latin typeface="Comic Sans MS" panose="030F0702030302020204" charset="0"/>
                        <a:cs typeface="Comic Sans MS" panose="030F0702030302020204" charset="0"/>
                        <a:sym typeface="+mn-ea"/>
                      </a:endParaRPr>
                    </a:p>
                  </a:txBody>
                  <a:tcPr marL="12701" marR="12701" marT="12701" marB="45725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0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1" marB="45725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                                           </a:t>
                      </a:r>
                    </a:p>
                  </a:txBody>
                  <a:tcPr marL="12701" marR="12701" marT="12701" marB="4572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616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K77</a:t>
                      </a:r>
                    </a:p>
                  </a:txBody>
                  <a:tcPr marL="91434" marR="91434" marT="45725" marB="45725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Pengembangan dan pengelolaan STP (science techno park)</a:t>
                      </a:r>
                    </a:p>
                  </a:txBody>
                  <a:tcPr marL="12701" marR="12701" marT="12701" marB="45725" anchor="ctr"/>
                </a:tc>
                <a:tc rowSpan="6" gridSpan="3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0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Jumlah Taman Sain dan </a:t>
                      </a:r>
                    </a:p>
                    <a:p>
                      <a:pPr algn="l">
                        <a:buNone/>
                      </a:pPr>
                      <a:r>
                        <a:rPr lang="en-US" sz="10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Teknologi yang di bangun</a:t>
                      </a:r>
                    </a:p>
                    <a:p>
                      <a:pPr algn="ctr">
                        <a:buNone/>
                      </a:pPr>
                      <a:endParaRPr lang="en-US" sz="10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  <a:p>
                      <a:pPr algn="ctr">
                        <a:buNone/>
                      </a:pPr>
                      <a:endParaRPr lang="en-US" sz="10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  <a:p>
                      <a:pPr algn="l">
                        <a:buNone/>
                      </a:pPr>
                      <a:r>
                        <a:rPr lang="en-US" sz="10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Jumlah Pusat Unggulan</a:t>
                      </a:r>
                    </a:p>
                    <a:p>
                      <a:pPr algn="l">
                        <a:buNone/>
                      </a:pPr>
                      <a:r>
                        <a:rPr lang="en-US" sz="10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 IPTEK (PUI)</a:t>
                      </a:r>
                    </a:p>
                    <a:p>
                      <a:pPr algn="l">
                        <a:buNone/>
                      </a:pPr>
                      <a:endParaRPr lang="en-US" sz="10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  <a:p>
                      <a:pPr algn="l">
                        <a:buNone/>
                      </a:pPr>
                      <a:endParaRPr lang="en-US" sz="10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  <a:p>
                      <a:pPr algn="l">
                        <a:buNone/>
                      </a:pPr>
                      <a:r>
                        <a:rPr lang="en-US" sz="10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Jumlah Kekayaan Intelektual </a:t>
                      </a:r>
                    </a:p>
                    <a:p>
                      <a:pPr algn="l">
                        <a:buNone/>
                      </a:pPr>
                      <a:r>
                        <a:rPr lang="en-US" sz="10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(KI) yang didaftarkan                                   40                    50</a:t>
                      </a:r>
                    </a:p>
                    <a:p>
                      <a:pPr algn="l">
                        <a:buNone/>
                      </a:pPr>
                      <a:endParaRPr lang="en-US" sz="10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  <a:p>
                      <a:pPr algn="l">
                        <a:buNone/>
                      </a:pPr>
                      <a:endParaRPr lang="en-US" sz="10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  <a:p>
                      <a:pPr algn="l">
                        <a:buNone/>
                      </a:pPr>
                      <a:endParaRPr lang="en-US" sz="10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  <a:p>
                      <a:pPr algn="l">
                        <a:buNone/>
                      </a:pPr>
                      <a:r>
                        <a:rPr lang="en-US" sz="10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Jumlah Riset Group</a:t>
                      </a:r>
                    </a:p>
                    <a:p>
                      <a:pPr algn="l">
                        <a:buNone/>
                      </a:pPr>
                      <a:r>
                        <a:rPr lang="en-US" sz="10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 (Pusat studi/kajian) yang aktif                        6                      6</a:t>
                      </a:r>
                    </a:p>
                  </a:txBody>
                  <a:tcPr marL="91434" marR="91434" marT="45725" marB="45725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616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K78</a:t>
                      </a:r>
                    </a:p>
                  </a:txBody>
                  <a:tcPr marL="91434" marR="91434" marT="45725" marB="45725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Pengembangan dan pengelolaan pusat unggulan iptek (PUI)</a:t>
                      </a:r>
                    </a:p>
                  </a:txBody>
                  <a:tcPr marL="12701" marR="12701" marT="12701" marB="45725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9003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P14</a:t>
                      </a:r>
                    </a:p>
                  </a:txBody>
                  <a:tcPr marL="91434" marR="91434" marT="45725" marB="45725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Penguatan kapasitas hak kekayaan intelektual (HKI), prototype, inovasi dan hilirisasinya untuk masyarakat</a:t>
                      </a:r>
                    </a:p>
                  </a:txBody>
                  <a:tcPr marL="12701" marR="12701" marT="12701" marB="45725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616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K79</a:t>
                      </a:r>
                    </a:p>
                  </a:txBody>
                  <a:tcPr marL="91434" marR="91434" marT="45725" marB="45725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Workshop drafting dan pembiayaan pengusulan paten/HKI</a:t>
                      </a:r>
                    </a:p>
                  </a:txBody>
                  <a:tcPr marL="12701" marR="12701" marT="12701" marB="45725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616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K84</a:t>
                      </a:r>
                    </a:p>
                  </a:txBody>
                  <a:tcPr marL="91434" marR="91434" marT="45725" marB="45725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Implementasi hasil riset untuk advokasi sistem dan kebijakan publik</a:t>
                      </a:r>
                    </a:p>
                  </a:txBody>
                  <a:tcPr marL="12701" marR="12701" marT="12701" marB="45725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578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0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1" marB="45725" anchor="ctr"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xmlns="" id="{6A00E3AE-065F-49EC-B46F-112849EDF2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8232167"/>
              </p:ext>
            </p:extLst>
          </p:nvPr>
        </p:nvGraphicFramePr>
        <p:xfrm>
          <a:off x="323850" y="733425"/>
          <a:ext cx="9858374" cy="53792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109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838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25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5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52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5715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No.</a:t>
                      </a:r>
                    </a:p>
                  </a:txBody>
                  <a:tcPr marL="91434" marR="91434" marT="45718" marB="4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sv-SE" sz="1800" dirty="0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Program dan Kegiatan Bidang/Lembaga/Fakultas Tahun 2021</a:t>
                      </a: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8" marB="4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Indikator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Kinerja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Sasaran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Strategis</a:t>
                      </a: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  <a:p>
                      <a:pPr algn="ctr">
                        <a:buNone/>
                      </a:pP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8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Target Dekan</a:t>
                      </a:r>
                    </a:p>
                  </a:txBody>
                  <a:tcPr marL="91434" marR="91434" marT="45718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35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2021</a:t>
                      </a:r>
                    </a:p>
                  </a:txBody>
                  <a:tcPr marL="91434" marR="91434" marT="45718" marB="4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Malgun Gothic Semilight" panose="020B0502040204020203" pitchFamily="34" charset="-128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a:t>2022</a:t>
                      </a:r>
                    </a:p>
                  </a:txBody>
                  <a:tcPr marL="91434" marR="91434" marT="45718" marB="45718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607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8" marB="4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Meningkatnya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kualitas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kelembagaan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dengan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sistem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terintegrasi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dan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 data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berbasis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 ICT</a:t>
                      </a:r>
                    </a:p>
                  </a:txBody>
                  <a:tcPr marL="12701" marR="12701" marT="12699" marB="4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000" b="1" dirty="0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91434" marR="91434" marT="45718" marB="4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085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P17</a:t>
                      </a:r>
                    </a:p>
                  </a:txBody>
                  <a:tcPr marL="91434" marR="91434" marT="45718" marB="4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Peningkatan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kualitas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tata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kelola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dan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sistem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manajemen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berbasis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 ICT</a:t>
                      </a:r>
                    </a:p>
                  </a:txBody>
                  <a:tcPr marL="12701" marR="12701" marT="12699" marB="4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sz="1000" dirty="0">
                        <a:latin typeface="Comic Sans MS" panose="030F0702030302020204" charset="0"/>
                        <a:cs typeface="Comic Sans MS" panose="030F0702030302020204" charset="0"/>
                        <a:sym typeface="+mn-ea"/>
                      </a:endParaRPr>
                    </a:p>
                  </a:txBody>
                  <a:tcPr marL="12701" marR="12701" marT="12699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0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9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                                            </a:t>
                      </a:r>
                    </a:p>
                  </a:txBody>
                  <a:tcPr marL="12701" marR="12701" marT="12699" marB="45718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607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K89</a:t>
                      </a:r>
                    </a:p>
                  </a:txBody>
                  <a:tcPr marL="91434" marR="91434" marT="45718" marB="4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Implementasi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sistem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 data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terintegrasi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berbasis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teknologi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informasi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dan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 resource sharing</a:t>
                      </a:r>
                    </a:p>
                  </a:txBody>
                  <a:tcPr marL="12701" marR="12701" marT="12699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gridSpan="3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Rangking PT </a:t>
                      </a:r>
                      <a:r>
                        <a:rPr lang="en-US" sz="1600" dirty="0" err="1">
                          <a:latin typeface="Comic Sans MS" panose="030F0702030302020204" charset="0"/>
                          <a:cs typeface="Comic Sans MS" panose="030F0702030302020204" charset="0"/>
                        </a:rPr>
                        <a:t>Nasional</a:t>
                      </a:r>
                      <a:r>
                        <a:rPr lang="en-US" sz="16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            </a:t>
                      </a:r>
                      <a:r>
                        <a:rPr lang="en-US" sz="1600" dirty="0">
                          <a:latin typeface="Comic Sans MS" panose="030F0702030302020204" charset="0"/>
                          <a:cs typeface="Comic Sans MS" panose="030F0702030302020204" charset="0"/>
                          <a:sym typeface="+mn-ea"/>
                        </a:rPr>
                        <a:t>A              </a:t>
                      </a:r>
                      <a:r>
                        <a:rPr lang="en-US" sz="1600" dirty="0" err="1">
                          <a:latin typeface="Comic Sans MS" panose="030F0702030302020204" charset="0"/>
                          <a:cs typeface="Comic Sans MS" panose="030F0702030302020204" charset="0"/>
                          <a:sym typeface="+mn-ea"/>
                        </a:rPr>
                        <a:t>A</a:t>
                      </a:r>
                      <a:r>
                        <a:rPr lang="en-US" sz="16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                                       </a:t>
                      </a:r>
                    </a:p>
                    <a:p>
                      <a:pPr algn="ctr">
                        <a:buNone/>
                      </a:pPr>
                      <a:endParaRPr lang="en-US" sz="10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  <a:p>
                      <a:pPr algn="ctr">
                        <a:buNone/>
                      </a:pPr>
                      <a:endParaRPr lang="en-US" sz="10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  <a:p>
                      <a:pPr algn="ctr">
                        <a:buNone/>
                      </a:pPr>
                      <a:endParaRPr lang="en-US" sz="10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8" marB="4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607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1</a:t>
                      </a:r>
                    </a:p>
                  </a:txBody>
                  <a:tcPr marL="91434" marR="91434" marT="45718" marB="4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Pembuatan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 Website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Jurusan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ilmu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hubungan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internasional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9" marB="4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57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8" marB="45718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6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9" marB="45718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6155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8" marB="4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6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9" marB="45718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78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0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8" marB="4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9" marB="45718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57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0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8" marB="4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9" marB="45718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263" y="190922"/>
            <a:ext cx="9904708" cy="87618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Rockwell" panose="02060603020205020403" pitchFamily="18" charset="0"/>
              </a:rPr>
              <a:t>PROSES RENSTRA FISIP </a:t>
            </a:r>
            <a:endParaRPr lang="en-ID" b="1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63" y="1067107"/>
            <a:ext cx="9904708" cy="55142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xtLst/>
        </p:spPr>
      </p:pic>
    </p:spTree>
    <p:extLst>
      <p:ext uri="{BB962C8B-B14F-4D97-AF65-F5344CB8AC3E}">
        <p14:creationId xmlns:p14="http://schemas.microsoft.com/office/powerpoint/2010/main" val="2025150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xmlns="" id="{22946185-A550-4C7B-B7AD-9B38DA54A6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8151885"/>
              </p:ext>
            </p:extLst>
          </p:nvPr>
        </p:nvGraphicFramePr>
        <p:xfrm>
          <a:off x="323850" y="733425"/>
          <a:ext cx="9858374" cy="550724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109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838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25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5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52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5680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1800" dirty="0"/>
                        <a:t>No.</a:t>
                      </a: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4" marB="45714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sv-SE" sz="1800" dirty="0"/>
                        <a:t>Program dan Kegiatan Bidang/Lembaga/Fakultas Tahun 2021</a:t>
                      </a: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4" marB="45714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 err="1"/>
                        <a:t>Indikator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Kinerja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Sasaran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Strategis</a:t>
                      </a:r>
                      <a:endParaRPr lang="en-US" sz="1800" dirty="0"/>
                    </a:p>
                    <a:p>
                      <a:pPr algn="ctr">
                        <a:buNone/>
                      </a:pP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4" marB="45714" anchor="ctr"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/>
                        <a:t>Target Dekan</a:t>
                      </a:r>
                      <a:endParaRPr lang="en-US" sz="180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4" marB="45714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2021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2022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4" marB="4571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602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4" marB="45714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Meningkatnya relevansi, kualitas dan kuantitas sumberdaya manusia</a:t>
                      </a:r>
                      <a:endParaRPr lang="en-US" sz="1600" b="1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8" marB="45714"/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0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4" marB="4571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07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P19</a:t>
                      </a:r>
                      <a:endParaRPr lang="en-US" sz="16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4" marB="45714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>
                          <a:sym typeface="+mn-ea"/>
                        </a:rPr>
                        <a:t>Peningkatan kompetensi dan kualitas tenaga pendidik</a:t>
                      </a:r>
                      <a:endParaRPr lang="en-US" sz="1600">
                        <a:latin typeface="Comic Sans MS" panose="030F0702030302020204" charset="0"/>
                        <a:cs typeface="Comic Sans MS" panose="030F0702030302020204" charset="0"/>
                        <a:sym typeface="+mn-ea"/>
                      </a:endParaRPr>
                    </a:p>
                  </a:txBody>
                  <a:tcPr marL="12701" marR="12701" marT="12698" marB="45714" anchor="ctr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2701" marR="12701" marT="12698" marB="45714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000" b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1" marR="12701" marT="12698" marB="45714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/>
                        <a:t>                                            </a:t>
                      </a:r>
                      <a:endParaRPr lang="en-US" sz="1100" b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1" marR="12701" marT="12698" marB="45714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602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K96</a:t>
                      </a:r>
                      <a:endParaRPr lang="en-US" sz="16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4" marB="45714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 err="1"/>
                        <a:t>Pembiayaan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dosen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mengikuti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studi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lanjut</a:t>
                      </a:r>
                      <a:r>
                        <a:rPr lang="en-US" sz="1600" dirty="0"/>
                        <a:t> S2/S3 di </a:t>
                      </a:r>
                      <a:r>
                        <a:rPr lang="en-US" sz="1600" dirty="0" err="1"/>
                        <a:t>dalam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luar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negeri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8" marB="45714" anchor="ctr"/>
                </a:tc>
                <a:tc rowSpan="6" gridSpan="3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dirty="0"/>
                        <a:t>Jumlah Dosen </a:t>
                      </a:r>
                      <a:r>
                        <a:rPr lang="en-US" sz="1600" dirty="0" err="1"/>
                        <a:t>berkualifikasi</a:t>
                      </a:r>
                      <a:r>
                        <a:rPr lang="en-US" sz="1600" dirty="0"/>
                        <a:t>         </a:t>
                      </a:r>
                      <a:r>
                        <a:rPr lang="en-US" sz="1600" dirty="0">
                          <a:sym typeface="+mn-ea"/>
                        </a:rPr>
                        <a:t>40%             42%</a:t>
                      </a:r>
                      <a:endParaRPr lang="en-US" sz="1600" dirty="0"/>
                    </a:p>
                    <a:p>
                      <a:pPr algn="l">
                        <a:buNone/>
                      </a:pPr>
                      <a:r>
                        <a:rPr lang="en-US" sz="1000" dirty="0"/>
                        <a:t>                                      </a:t>
                      </a:r>
                    </a:p>
                    <a:p>
                      <a:pPr algn="ctr">
                        <a:buNone/>
                      </a:pPr>
                      <a:endParaRPr lang="en-US" sz="1000" dirty="0"/>
                    </a:p>
                    <a:p>
                      <a:pPr algn="ctr">
                        <a:buNone/>
                      </a:pP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4" marB="45714">
                    <a:solidFill>
                      <a:schemeClr val="bg1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8982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1</a:t>
                      </a:r>
                      <a:endParaRPr lang="en-US" sz="16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4" marB="45714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Bantuan Dosen Mengikuti Studi Lanjut S2/S3 di Dalam dan Luar Negeri jurusan ilmu hubungan internasional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8" marB="45714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602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2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4" marB="45714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Bantuan Dosen Mengikuti Studi Lanjut S3 di Dalam Negeri jurusan ilmu hubungan internasional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8" marB="45714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56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6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8" marB="45714"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780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000" dirty="0"/>
                    </a:p>
                  </a:txBody>
                  <a:tcPr marL="91434" marR="91434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1" marR="12701" marT="12698" marB="45714"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56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000" dirty="0"/>
                    </a:p>
                  </a:txBody>
                  <a:tcPr marL="91434" marR="91434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1" marR="12701" marT="12698" marB="45714" anchor="ctr"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xmlns="" id="{E181A5B2-ABC2-49B1-99D0-592EE17D75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103671"/>
              </p:ext>
            </p:extLst>
          </p:nvPr>
        </p:nvGraphicFramePr>
        <p:xfrm>
          <a:off x="323850" y="733425"/>
          <a:ext cx="9858374" cy="512287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109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838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25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5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52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5729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1800" dirty="0"/>
                        <a:t>No.</a:t>
                      </a: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9" marB="45719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sv-SE" sz="1800" dirty="0"/>
                        <a:t>Program dan Kegiatan Bidang/Lembaga/Fakultas Tahun 2021</a:t>
                      </a: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9" marB="45719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 err="1"/>
                        <a:t>Indikator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Kinerja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Sasaran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Strategis</a:t>
                      </a:r>
                      <a:endParaRPr lang="en-US" sz="1800" dirty="0"/>
                    </a:p>
                    <a:p>
                      <a:pPr algn="ctr">
                        <a:buNone/>
                      </a:pP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9" marB="45719" anchor="ctr"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/>
                        <a:t>Target Dekan</a:t>
                      </a:r>
                      <a:endParaRPr lang="en-US" sz="180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9" marB="45719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35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2021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2022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9" marB="45719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609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Meningkatnya relevansi, kualitas dan kuantitas sumberdaya manusia</a:t>
                      </a:r>
                      <a:endParaRPr lang="en-US" sz="1600" b="1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marB="45719"/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91434" marR="91434" marT="45719" marB="45719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088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K97</a:t>
                      </a:r>
                      <a:endParaRPr lang="en-US" sz="16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 err="1"/>
                        <a:t>Pelatihan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kompetensi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teknis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fungsional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bagi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dosen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marB="45719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Jumlah Dosen Jabatan Lektor Kepala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marB="45719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45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marB="45719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50</a:t>
                      </a:r>
                      <a:endParaRPr lang="en-US" sz="1600" b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1" marR="12701" marT="12700" marB="45719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719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1</a:t>
                      </a:r>
                      <a:endParaRPr lang="en-US" sz="16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 Wokshop I-Learn untuk Dosen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marB="45719" anchor="ctr"/>
                </a:tc>
                <a:tc rowSpan="6" gridSpan="3">
                  <a:txBody>
                    <a:bodyPr/>
                    <a:lstStyle/>
                    <a:p>
                      <a:pPr algn="l">
                        <a:buNone/>
                      </a:pPr>
                      <a:endParaRPr lang="en-US" sz="1600" dirty="0"/>
                    </a:p>
                    <a:p>
                      <a:pPr algn="ctr">
                        <a:buNone/>
                      </a:pPr>
                      <a:endParaRPr lang="en-US" sz="1600" dirty="0"/>
                    </a:p>
                    <a:p>
                      <a:pPr algn="ctr">
                        <a:buNone/>
                      </a:pPr>
                      <a:endParaRPr lang="en-US" sz="1600" dirty="0"/>
                    </a:p>
                    <a:p>
                      <a:pPr algn="ctr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9" marB="45719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572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2</a:t>
                      </a:r>
                      <a:endParaRPr lang="en-US" sz="16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Workshop Mendeley/End Note/Zetero/dll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marB="45719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572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3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 Workshop Blended Learning FISIP UNAND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marB="45719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572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4</a:t>
                      </a:r>
                      <a:endParaRPr lang="en-US" sz="16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 Webinar Penulisan Artikel Ilmiah Terindeks Scopus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marB="45719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609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5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Webinar Konten Pembelajaran Daring untuk Dosen dan Mahasiswa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marB="45719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4609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6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Pelatihan / Webinar/ Penyusunan Angka Kredit Dosen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marB="45719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xmlns="" id="{4038383B-2D9C-44E4-9F9B-576BD1BF08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7463914"/>
              </p:ext>
            </p:extLst>
          </p:nvPr>
        </p:nvGraphicFramePr>
        <p:xfrm>
          <a:off x="323850" y="733425"/>
          <a:ext cx="9858374" cy="562293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109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838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25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5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52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5735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1800" dirty="0"/>
                        <a:t>No.</a:t>
                      </a: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sv-SE" sz="1800" dirty="0"/>
                        <a:t>Program dan Kegiatan Bidang/Lembaga/Fakultas Tahun 2021</a:t>
                      </a: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 err="1"/>
                        <a:t>Indikator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Kinerja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Sasaran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Strategis</a:t>
                      </a:r>
                      <a:endParaRPr lang="en-US" sz="1800" dirty="0"/>
                    </a:p>
                    <a:p>
                      <a:pPr algn="ctr">
                        <a:buNone/>
                      </a:pP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anchor="ctr"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/>
                        <a:t>Target Dekan</a:t>
                      </a:r>
                      <a:endParaRPr lang="en-US" sz="180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36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2021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2022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609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Meningkatnya relevansi, kualitas dan kuantitas sumberdaya manusia</a:t>
                      </a:r>
                      <a:endParaRPr lang="en-US" sz="1600" b="1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/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91434" marR="9143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089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K97</a:t>
                      </a:r>
                      <a:endParaRPr lang="en-US" sz="16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Pelatihan kompetensi teknis/fungsional bagi dosen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Jumlah Dosen Jabatan Lektor Kepala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45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50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609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7</a:t>
                      </a:r>
                      <a:endParaRPr lang="en-US" sz="16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 Pembiayaan Keikutsertaan Pimpinan FISIP Mengikuti Pelatihan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anchor="ctr"/>
                </a:tc>
                <a:tc rowSpan="6" gridSpan="3">
                  <a:txBody>
                    <a:bodyPr/>
                    <a:lstStyle/>
                    <a:p>
                      <a:pPr algn="l">
                        <a:buNone/>
                      </a:pPr>
                      <a:endParaRPr lang="en-US" sz="1600" dirty="0"/>
                    </a:p>
                    <a:p>
                      <a:pPr algn="ctr">
                        <a:buNone/>
                      </a:pPr>
                      <a:endParaRPr lang="en-US" sz="1600" dirty="0"/>
                    </a:p>
                    <a:p>
                      <a:pPr algn="ctr">
                        <a:buNone/>
                      </a:pPr>
                      <a:endParaRPr lang="en-US" sz="1600" dirty="0"/>
                    </a:p>
                    <a:p>
                      <a:pPr algn="ctr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609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8</a:t>
                      </a:r>
                      <a:endParaRPr lang="en-US" sz="16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Pelatihan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Pengusulan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Naik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Pangkat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Dosen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Secara</a:t>
                      </a:r>
                      <a:r>
                        <a:rPr lang="en-US" sz="1600" dirty="0"/>
                        <a:t> Online 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609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9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Pelatihan pembuatan bahan ajar visual jurusan ilmu komunikasi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609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10</a:t>
                      </a:r>
                      <a:endParaRPr lang="en-US" sz="16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Pelatihan dan Implementasi Pengajaran berbasis Informasi Teknologi jurusan antropologi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609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11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Magang pengelolaan jurnal Antropologi ke Jurnal terindeks Scopus jurusan antropologi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4609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12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Pelatihan penulisan artikel internasional untuk dosen jurusan antropologi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xmlns="" id="{DE810E2D-A8F8-4E3E-A6D4-E2B39CE2FB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663014"/>
              </p:ext>
            </p:extLst>
          </p:nvPr>
        </p:nvGraphicFramePr>
        <p:xfrm>
          <a:off x="323850" y="733425"/>
          <a:ext cx="9858374" cy="5113393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6109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838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25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5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52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5715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1800" dirty="0"/>
                        <a:t>No.</a:t>
                      </a: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8" marB="457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sv-SE" sz="1800" dirty="0"/>
                        <a:t>Program dan Kegiatan Bidang/Lembaga/Fakultas Tahun 2021</a:t>
                      </a: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8" marB="45718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 err="1"/>
                        <a:t>Indikator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Kinerja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Sasaran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Strategis</a:t>
                      </a:r>
                      <a:endParaRPr lang="en-US" sz="1800" dirty="0"/>
                    </a:p>
                    <a:p>
                      <a:pPr algn="ctr">
                        <a:buNone/>
                      </a:pP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8" marB="45718" anchor="ctr"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/>
                        <a:t>Target Dekan</a:t>
                      </a:r>
                      <a:endParaRPr lang="en-US" sz="180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8" marB="4571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35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2021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8" marB="45718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2022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8" marB="4571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607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8" marB="45718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 err="1"/>
                        <a:t>Meningkatnya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relevansi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kualitas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kuantitas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sumberdaya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manusia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9" marB="45718"/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91434" marR="91434" marT="45718" marB="4571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085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K97</a:t>
                      </a:r>
                      <a:endParaRPr lang="en-US" sz="16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8" marB="45718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 err="1"/>
                        <a:t>Pelatihan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kompetensi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teknis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fungsional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bagi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dosen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9" marB="45718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Jumlah Dosen Jabatan Lektor Kepala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9" marB="45718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45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9" marB="45718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50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9" marB="45718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607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13</a:t>
                      </a:r>
                      <a:endParaRPr lang="en-US" sz="16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8" marB="45718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Pelatihan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pembuatan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bahan</a:t>
                      </a:r>
                      <a:r>
                        <a:rPr lang="en-US" sz="1600" dirty="0"/>
                        <a:t> ajar visual </a:t>
                      </a:r>
                      <a:r>
                        <a:rPr lang="en-US" sz="1600" dirty="0" err="1"/>
                        <a:t>jurusan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ilmu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politik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9" marB="45718" anchor="ctr"/>
                </a:tc>
                <a:tc rowSpan="6" gridSpan="3">
                  <a:txBody>
                    <a:bodyPr/>
                    <a:lstStyle/>
                    <a:p>
                      <a:pPr algn="l">
                        <a:buNone/>
                      </a:pPr>
                      <a:endParaRPr lang="en-US" sz="1600" dirty="0"/>
                    </a:p>
                    <a:p>
                      <a:pPr algn="ctr">
                        <a:buNone/>
                      </a:pPr>
                      <a:endParaRPr lang="en-US" sz="1600" dirty="0"/>
                    </a:p>
                    <a:p>
                      <a:pPr algn="ctr">
                        <a:buNone/>
                      </a:pPr>
                      <a:endParaRPr lang="en-US" sz="1600" dirty="0"/>
                    </a:p>
                    <a:p>
                      <a:pPr algn="ctr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8" marB="45718">
                    <a:solidFill>
                      <a:schemeClr val="bg1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607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14</a:t>
                      </a:r>
                      <a:endParaRPr lang="en-US" sz="16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8" marB="45718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Pelatihan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pembuatan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bahan</a:t>
                      </a:r>
                      <a:r>
                        <a:rPr lang="en-US" sz="1600" dirty="0"/>
                        <a:t> ajar visual program </a:t>
                      </a:r>
                      <a:r>
                        <a:rPr lang="en-US" sz="1600" dirty="0" err="1"/>
                        <a:t>studi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kebijakan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9" marB="45718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57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0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8" marB="4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9" marB="45718" anchor="ctr"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57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000" b="1" dirty="0"/>
                    </a:p>
                  </a:txBody>
                  <a:tcPr marL="91434" marR="91434" marT="45718" marB="4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1" marR="12701" marT="12699" marB="45718" anchor="ctr"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78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000" dirty="0"/>
                    </a:p>
                  </a:txBody>
                  <a:tcPr marL="91434" marR="91434" marT="45718" marB="4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1" marR="12701" marT="12699" marB="45718" anchor="ctr"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57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000" dirty="0"/>
                    </a:p>
                  </a:txBody>
                  <a:tcPr marL="91434" marR="91434" marT="45718" marB="4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1" marR="12701" marT="12699" marB="45718" anchor="ctr"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xmlns="" id="{E1DAA874-A577-4D37-874B-5A6B4B1F46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0971558"/>
              </p:ext>
            </p:extLst>
          </p:nvPr>
        </p:nvGraphicFramePr>
        <p:xfrm>
          <a:off x="323850" y="733425"/>
          <a:ext cx="9858374" cy="514667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6109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838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25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5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52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5739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1800" dirty="0"/>
                        <a:t>No.</a:t>
                      </a: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sv-SE" sz="1800" dirty="0"/>
                        <a:t>Program dan Kegiatan Bidang/Lembaga/Fakultas Tahun 2021</a:t>
                      </a: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 err="1"/>
                        <a:t>Indikator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Kinerja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Sasaran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Strategis</a:t>
                      </a:r>
                      <a:endParaRPr lang="en-US" sz="1800" dirty="0"/>
                    </a:p>
                    <a:p>
                      <a:pPr algn="ctr">
                        <a:buNone/>
                      </a:pP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anchor="ctr"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/>
                        <a:t>Target Dekan</a:t>
                      </a:r>
                      <a:endParaRPr lang="en-US" sz="180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36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2021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2022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610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 err="1"/>
                        <a:t>Meningkatnya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relevansi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kualitas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kuantitas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sumberdaya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manusia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/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91434" marR="9143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090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K98</a:t>
                      </a:r>
                      <a:endParaRPr lang="en-US" sz="16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 err="1"/>
                        <a:t>Seleksi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pemberian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penghargaan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dosen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berprestasi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Jumlah Dosen Jabatan guru besar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7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10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610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1</a:t>
                      </a:r>
                      <a:endParaRPr lang="en-US" sz="16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 err="1"/>
                        <a:t>Pelaksanaan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Kegiatan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Pemilihan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Mahasiswa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Berprestasi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anchor="ctr"/>
                </a:tc>
                <a:tc rowSpan="6" grid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dirty="0"/>
                    </a:p>
                    <a:p>
                      <a:pPr algn="l">
                        <a:buNone/>
                      </a:pPr>
                      <a:r>
                        <a:rPr lang="en-US" sz="1600" dirty="0"/>
                        <a:t> </a:t>
                      </a:r>
                    </a:p>
                    <a:p>
                      <a:pPr algn="l">
                        <a:buNone/>
                      </a:pPr>
                      <a:r>
                        <a:rPr lang="en-US" sz="1600" dirty="0"/>
                        <a:t>Jumlah Tenaga Kependidikan</a:t>
                      </a:r>
                    </a:p>
                    <a:p>
                      <a:pPr algn="l">
                        <a:buNone/>
                      </a:pPr>
                      <a:r>
                        <a:rPr lang="en-US" sz="1600" dirty="0"/>
                        <a:t> berkualifikasi S1/S2/S3             7                   7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91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K102</a:t>
                      </a:r>
                      <a:endParaRPr lang="en-US" sz="16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 err="1"/>
                        <a:t>Pembiayaan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tenaga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kependidikan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mengikuti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studi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lanjut</a:t>
                      </a:r>
                      <a:r>
                        <a:rPr lang="en-US" sz="1600" dirty="0"/>
                        <a:t> S1/S2/S3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573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6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anchor="ctr"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573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0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anchor="ctr"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78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0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anchor="ctr"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573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0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0" anchor="ctr"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xmlns="" id="{D0C3D896-0BDD-46B8-9439-48F71C1A40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061570"/>
              </p:ext>
            </p:extLst>
          </p:nvPr>
        </p:nvGraphicFramePr>
        <p:xfrm>
          <a:off x="323850" y="733425"/>
          <a:ext cx="9858374" cy="579069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6109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838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25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5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52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5752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1800" dirty="0"/>
                        <a:t>No.</a:t>
                      </a: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22" marB="45722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sv-SE" sz="1800" dirty="0"/>
                        <a:t>Program dan Kegiatan Bidang/Lembaga/Fakultas Tahun 2021</a:t>
                      </a: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22" marB="45722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 err="1"/>
                        <a:t>Indikator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Kinerja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Sasaran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Strategis</a:t>
                      </a:r>
                      <a:endParaRPr lang="en-US" sz="1800" dirty="0"/>
                    </a:p>
                    <a:p>
                      <a:pPr algn="ctr">
                        <a:buNone/>
                      </a:pP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22" marB="45722" anchor="ctr"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/>
                        <a:t>Target Dekan</a:t>
                      </a:r>
                      <a:endParaRPr lang="en-US" sz="180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22" marB="45722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36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2021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22" marB="45722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2022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22" marB="4572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3382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22" marB="45722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600"/>
                        <a:t>Terwujudnya tata kelola yang baik melalui pendayagunaan sumberdaya dan aset serta pengelolaan lingkungan dengan prinsipGreen Campus</a:t>
                      </a:r>
                      <a:endParaRPr lang="en-US" sz="1600" b="1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1" marB="45722"/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000" b="1" dirty="0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91434" marR="91434" marT="45722" marB="4572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092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P21</a:t>
                      </a:r>
                      <a:endParaRPr lang="en-US" sz="16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22" marB="45722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Peningkatan kemampuan tendik dalam pelayanan prima dan aplikasi teknologi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1" marB="45722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Indeks Kepuasan atas Kualitas Pelayanan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1" marB="45722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85%</a:t>
                      </a:r>
                      <a:endParaRPr lang="en-US" sz="1600" b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1" marR="12701" marT="12701" marB="45722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/>
                        <a:t>85%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1" marR="12701" marT="12701" marB="45722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914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K106</a:t>
                      </a:r>
                      <a:endParaRPr lang="en-US" sz="16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22" marB="45722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Implementasi e-office dan unit layanan terpadu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1" marB="45722" anchor="ctr"/>
                </a:tc>
                <a:tc rowSpan="6" gridSpan="3">
                  <a:txBody>
                    <a:bodyPr/>
                    <a:lstStyle/>
                    <a:p>
                      <a:pPr algn="l">
                        <a:buNone/>
                      </a:pPr>
                      <a:endParaRPr lang="en-US" sz="1000" dirty="0"/>
                    </a:p>
                    <a:p>
                      <a:pPr algn="l">
                        <a:buNone/>
                      </a:pPr>
                      <a:endParaRPr lang="en-US" sz="1000" dirty="0"/>
                    </a:p>
                    <a:p>
                      <a:pPr algn="l">
                        <a:buNone/>
                      </a:pPr>
                      <a:endParaRPr lang="en-US" sz="1000" dirty="0"/>
                    </a:p>
                    <a:p>
                      <a:pPr algn="l">
                        <a:buNone/>
                      </a:pPr>
                      <a:endParaRPr lang="en-US" sz="1000" dirty="0"/>
                    </a:p>
                    <a:p>
                      <a:pPr algn="l">
                        <a:buNone/>
                      </a:pPr>
                      <a:endParaRPr lang="en-US" sz="1000" dirty="0"/>
                    </a:p>
                    <a:p>
                      <a:pPr algn="l">
                        <a:buNone/>
                      </a:pPr>
                      <a:endParaRPr lang="en-US" sz="1000" dirty="0"/>
                    </a:p>
                    <a:p>
                      <a:pPr algn="l">
                        <a:buNone/>
                      </a:pPr>
                      <a:r>
                        <a:rPr lang="en-US" sz="1600" dirty="0"/>
                        <a:t>Rasio </a:t>
                      </a:r>
                      <a:r>
                        <a:rPr lang="en-US" sz="1600" dirty="0" err="1"/>
                        <a:t>pendapatan</a:t>
                      </a:r>
                      <a:r>
                        <a:rPr lang="en-US" sz="1600" dirty="0"/>
                        <a:t> PNBP</a:t>
                      </a:r>
                    </a:p>
                    <a:p>
                      <a:pPr algn="l">
                        <a:buNone/>
                      </a:pP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terhadap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 err="1"/>
                        <a:t>biaya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operasional</a:t>
                      </a:r>
                      <a:r>
                        <a:rPr lang="en-US" sz="1600" dirty="0"/>
                        <a:t> 40%                  40%  </a:t>
                      </a:r>
                    </a:p>
                    <a:p>
                      <a:pPr algn="l">
                        <a:buNone/>
                      </a:pPr>
                      <a:endParaRPr lang="en-US" sz="1600" dirty="0"/>
                    </a:p>
                    <a:p>
                      <a:pPr algn="l">
                        <a:buNone/>
                      </a:pPr>
                      <a:r>
                        <a:rPr lang="en-US" sz="1600" dirty="0"/>
                        <a:t>Modernisasi pengelolaan</a:t>
                      </a:r>
                    </a:p>
                    <a:p>
                      <a:pPr algn="l">
                        <a:buNone/>
                      </a:pPr>
                      <a:r>
                        <a:rPr lang="en-US" sz="1600" dirty="0"/>
                        <a:t> keuangan BLU                        90%                       90%</a:t>
                      </a:r>
                    </a:p>
                    <a:p>
                      <a:pPr algn="l">
                        <a:buNone/>
                      </a:pPr>
                      <a:endParaRPr lang="en-US" sz="1600" dirty="0"/>
                    </a:p>
                    <a:p>
                      <a:pPr algn="l">
                        <a:buNone/>
                      </a:pPr>
                      <a:r>
                        <a:rPr lang="en-US" sz="1600" dirty="0"/>
                        <a:t>Kinerja Realisasi Anggaran </a:t>
                      </a:r>
                    </a:p>
                    <a:p>
                      <a:pPr algn="l">
                        <a:buNone/>
                      </a:pPr>
                      <a:r>
                        <a:rPr lang="en-US" sz="1600" dirty="0"/>
                        <a:t>(Pelaksanaan RBA) </a:t>
                      </a:r>
                      <a:r>
                        <a:rPr lang="en-US" sz="1600" baseline="0" dirty="0"/>
                        <a:t>                </a:t>
                      </a:r>
                      <a:r>
                        <a:rPr lang="en-US" sz="1600" dirty="0"/>
                        <a:t>95%                       95%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22" marB="45722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575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1</a:t>
                      </a:r>
                      <a:endParaRPr lang="en-US" sz="16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22" marB="45722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 Pembelian alat Penunjang e-Office Pimpinan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1" marB="45722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5752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K125</a:t>
                      </a:r>
                      <a:endParaRPr lang="en-US" sz="1600" b="1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1" marB="45722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Pengelolaan dan penatausahaan aset/inventaris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1" marB="45722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6122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K129</a:t>
                      </a:r>
                      <a:endParaRPr lang="en-US" sz="1600" b="1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1" marB="45722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Perencanaan berbasis kinerja dengan menerapkan manajemen risiko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1" marB="45722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6122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K130</a:t>
                      </a:r>
                      <a:endParaRPr lang="en-US" sz="1600" b="1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1" marB="45722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Pengembangan layanan terintegrasi berbasis office automation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1" marB="45722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575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000" dirty="0"/>
                    </a:p>
                  </a:txBody>
                  <a:tcPr marL="91434" marR="91434" marT="45722" marB="4572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1" marR="12701" marT="12701" marB="45722" anchor="ctr"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xmlns="" id="{6FA065CA-118F-49D0-B5A5-813FBE6700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140754"/>
              </p:ext>
            </p:extLst>
          </p:nvPr>
        </p:nvGraphicFramePr>
        <p:xfrm>
          <a:off x="563563" y="733425"/>
          <a:ext cx="10174287" cy="57515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108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836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585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23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88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5726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1800" dirty="0"/>
                        <a:t>No.</a:t>
                      </a: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1" marR="91431" marT="45719" marB="45719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sv-SE" sz="1800" dirty="0"/>
                        <a:t>Program dan Kegiatan Bidang/Lembaga/Fakultas Tahun 2021</a:t>
                      </a: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1" marR="91431" marT="45719" marB="45719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 err="1"/>
                        <a:t>Indikator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Kinerja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Sasaran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Strategis</a:t>
                      </a:r>
                      <a:endParaRPr lang="en-US" sz="1800" dirty="0"/>
                    </a:p>
                    <a:p>
                      <a:pPr algn="ctr">
                        <a:buNone/>
                      </a:pP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1" marR="91431" marT="45719" marB="45719" anchor="ctr"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/>
                        <a:t>Target Dekan</a:t>
                      </a:r>
                      <a:endParaRPr lang="en-US" sz="180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1" marR="91431" marT="45719" marB="45719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35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2021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2022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1" marR="91431" marT="45719" marB="45719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3375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600"/>
                        <a:t>Terwujudnya tata kelola yang baik melalui pendayagunaan sumberdaya dan aset serta pengelolaan lingkungan dengan prinsipGreen Campus</a:t>
                      </a:r>
                      <a:endParaRPr lang="en-US" sz="1600" b="1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marB="45719"/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000" b="1" dirty="0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91431" marR="91431" marT="45719" marB="45719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08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P26</a:t>
                      </a:r>
                      <a:endParaRPr lang="en-US" sz="16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 err="1"/>
                        <a:t>Penguatan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Sistem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Pengawasan</a:t>
                      </a:r>
                      <a:r>
                        <a:rPr lang="en-US" sz="1600" dirty="0"/>
                        <a:t> Internal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marB="45719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0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marB="45719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000" b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45719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100" b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45719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608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K144</a:t>
                      </a:r>
                      <a:endParaRPr lang="en-US" sz="1600" b="1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marB="45719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Pelaksanaan Sistem Pengawasan Instansi Pemerintah (SPIP)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marB="45719" anchor="ctr"/>
                </a:tc>
                <a:tc rowSpan="6" gridSpan="3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dirty="0"/>
                        <a:t>Persentase kuantitas </a:t>
                      </a:r>
                      <a:r>
                        <a:rPr lang="en-US" sz="1600" dirty="0" err="1"/>
                        <a:t>tindak</a:t>
                      </a:r>
                      <a:r>
                        <a:rPr lang="en-US" sz="1600" dirty="0"/>
                        <a:t> </a:t>
                      </a:r>
                    </a:p>
                    <a:p>
                      <a:pPr algn="l">
                        <a:buNone/>
                      </a:pPr>
                      <a:r>
                        <a:rPr lang="en-US" sz="1600" dirty="0" err="1"/>
                        <a:t>lanjut</a:t>
                      </a:r>
                      <a:r>
                        <a:rPr lang="en-US" sz="1600" dirty="0"/>
                        <a:t> temuan BPK         </a:t>
                      </a:r>
                      <a:r>
                        <a:rPr lang="en-US" sz="1600" dirty="0">
                          <a:sym typeface="+mn-ea"/>
                        </a:rPr>
                        <a:t>                     100%</a:t>
                      </a:r>
                      <a:r>
                        <a:rPr lang="en-US" sz="1600" dirty="0"/>
                        <a:t>          </a:t>
                      </a:r>
                      <a:r>
                        <a:rPr lang="en-US" sz="1600" dirty="0">
                          <a:sym typeface="+mn-ea"/>
                        </a:rPr>
                        <a:t>100% </a:t>
                      </a:r>
                      <a:r>
                        <a:rPr lang="en-US" sz="1600" dirty="0"/>
                        <a:t>                   </a:t>
                      </a:r>
                      <a:r>
                        <a:rPr lang="en-US" sz="1600" dirty="0">
                          <a:sym typeface="+mn-ea"/>
                        </a:rPr>
                        <a:t>                    </a:t>
                      </a:r>
                      <a:endParaRPr lang="en-US" sz="1600" dirty="0"/>
                    </a:p>
                    <a:p>
                      <a:pPr algn="l">
                        <a:buNone/>
                      </a:pPr>
                      <a:r>
                        <a:rPr lang="en-US" sz="1600" dirty="0">
                          <a:sym typeface="+mn-ea"/>
                        </a:rPr>
                        <a:t>                   </a:t>
                      </a:r>
                      <a:endParaRPr lang="en-US" sz="1600" dirty="0"/>
                    </a:p>
                    <a:p>
                      <a:pPr algn="l">
                        <a:buNone/>
                      </a:pPr>
                      <a:endParaRPr lang="en-US" sz="1600" dirty="0"/>
                    </a:p>
                    <a:p>
                      <a:pPr algn="l">
                        <a:buNone/>
                      </a:pPr>
                      <a:r>
                        <a:rPr lang="en-US" sz="1600" dirty="0"/>
                        <a:t>Persentase </a:t>
                      </a:r>
                      <a:r>
                        <a:rPr lang="en-US" sz="1600" dirty="0" err="1"/>
                        <a:t>tindak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lanjut</a:t>
                      </a:r>
                      <a:endParaRPr lang="en-US" sz="1600" dirty="0"/>
                    </a:p>
                    <a:p>
                      <a:pPr algn="l">
                        <a:buNone/>
                      </a:pP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bernilai</a:t>
                      </a:r>
                      <a:r>
                        <a:rPr lang="en-US" sz="1600" dirty="0"/>
                        <a:t>                                                </a:t>
                      </a:r>
                      <a:r>
                        <a:rPr lang="en-US" sz="1600" dirty="0">
                          <a:sym typeface="+mn-ea"/>
                        </a:rPr>
                        <a:t>100%            100%</a:t>
                      </a:r>
                      <a:endParaRPr lang="en-US" sz="1600" dirty="0"/>
                    </a:p>
                    <a:p>
                      <a:pPr algn="l">
                        <a:buNone/>
                      </a:pPr>
                      <a:r>
                        <a:rPr lang="en-US" sz="1600" dirty="0"/>
                        <a:t>rupiah temuan BPK                                 </a:t>
                      </a:r>
                    </a:p>
                    <a:p>
                      <a:pPr algn="l">
                        <a:buNone/>
                      </a:pPr>
                      <a:endParaRPr lang="en-US" sz="10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1" marR="91431" marT="45719" marB="45719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608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K146</a:t>
                      </a:r>
                      <a:endParaRPr lang="en-US" sz="1600" b="1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marB="45719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Pelaksanaan reviu dan audit oleh Satuan Pengawas Internal (SPI) secara rutin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marB="45719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608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K147</a:t>
                      </a:r>
                      <a:endParaRPr lang="en-US" sz="1600" b="1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marB="45719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Pelaksanaan audit khusus menindaklanjuti temuan BPK dan temuan lainnya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marB="45719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572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000" b="1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marB="45719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0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marB="45719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785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000" b="1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45719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000" b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45719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572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000" dirty="0"/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000" b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45719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xmlns="" id="{1CCAD079-F3BB-4335-8A6B-A0B0E9EB9B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338792"/>
              </p:ext>
            </p:extLst>
          </p:nvPr>
        </p:nvGraphicFramePr>
        <p:xfrm>
          <a:off x="323850" y="733425"/>
          <a:ext cx="10971212" cy="586739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10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836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24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086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55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0093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1800" dirty="0"/>
                        <a:t>No.</a:t>
                      </a: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1" marR="91431" marT="45721" marB="45721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sv-SE" sz="1800" dirty="0"/>
                        <a:t>Program dan Kegiatan Bidang/Lembaga/Fakultas Tahun 2021</a:t>
                      </a: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1" marR="91431" marT="45721" marB="45721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 err="1"/>
                        <a:t>Indikator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Kinerja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Sasaran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Strategis</a:t>
                      </a:r>
                      <a:endParaRPr lang="en-US" sz="1800" dirty="0"/>
                    </a:p>
                    <a:p>
                      <a:pPr algn="ctr">
                        <a:buNone/>
                      </a:pP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1" marR="91431" marT="45721" marB="45721" anchor="ctr"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Target </a:t>
                      </a:r>
                      <a:r>
                        <a:rPr lang="en-US" sz="1800" dirty="0" err="1"/>
                        <a:t>Dekan</a:t>
                      </a: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1" marR="91431" marT="45721" marB="4572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36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2021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1" marR="91431" marT="45721" marB="4572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2022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1" marR="91431" marT="45721" marB="4572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611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1" marR="91431" marT="45721" marB="45721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600"/>
                        <a:t>Meningkatnya kuantitas dan kualitas kerjasama di dalam dan luar negeri</a:t>
                      </a:r>
                      <a:endParaRPr lang="en-US" sz="1600" b="1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marB="45721"/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91431" marR="91431" marT="45721" marB="4572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091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P27</a:t>
                      </a:r>
                      <a:endParaRPr lang="en-US" sz="16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1" marR="91431" marT="45721" marB="45721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Peningkatan kapasitas dan kualitas kerjasama dalam negeri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marB="45721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 err="1"/>
                        <a:t>Jumlah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Kerjasama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dalam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negeri</a:t>
                      </a:r>
                      <a:r>
                        <a:rPr lang="en-US" sz="1600" dirty="0"/>
                        <a:t> yang </a:t>
                      </a:r>
                      <a:r>
                        <a:rPr lang="en-US" sz="1600" dirty="0" err="1"/>
                        <a:t>aktif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marB="45721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/>
                        <a:t>10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marB="45721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/>
                        <a:t>15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marB="45721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6111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K149</a:t>
                      </a:r>
                      <a:endParaRPr lang="en-US" sz="1600" b="1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marB="45721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Penjajakan, pengisian dan monev kerjasama dalam negeri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marB="45721"/>
                </a:tc>
                <a:tc rowSpan="6" gridSpan="3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dirty="0"/>
                        <a:t>Jumlah Kerjasama </a:t>
                      </a:r>
                      <a:r>
                        <a:rPr lang="en-US" sz="1400" dirty="0" err="1"/>
                        <a:t>dengan</a:t>
                      </a:r>
                      <a:r>
                        <a:rPr lang="en-US" sz="1400" dirty="0"/>
                        <a:t> </a:t>
                      </a:r>
                    </a:p>
                    <a:p>
                      <a:pPr algn="l">
                        <a:buNone/>
                      </a:pPr>
                      <a:r>
                        <a:rPr lang="en-US" sz="1400" dirty="0" err="1"/>
                        <a:t>Lembaga</a:t>
                      </a:r>
                      <a:endParaRPr lang="en-US" sz="1400" dirty="0"/>
                    </a:p>
                    <a:p>
                      <a:pPr algn="l">
                        <a:buNone/>
                      </a:pPr>
                      <a:r>
                        <a:rPr lang="en-US" sz="1400" dirty="0"/>
                        <a:t> Internasional yang </a:t>
                      </a:r>
                      <a:r>
                        <a:rPr lang="en-US" sz="1400" dirty="0" err="1"/>
                        <a:t>Aktif</a:t>
                      </a:r>
                      <a:r>
                        <a:rPr lang="en-US" sz="1400" dirty="0"/>
                        <a:t>               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10                          15</a:t>
                      </a:r>
                      <a:endParaRPr lang="en-US" sz="14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1" marR="91431" marT="45721" marB="45721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611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1</a:t>
                      </a:r>
                      <a:endParaRPr lang="en-US" sz="1600" b="1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marB="45721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 err="1"/>
                        <a:t>Perjalanan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Dinas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Pelaksanaan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Tindak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Lanjut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Kerjasama</a:t>
                      </a:r>
                      <a:r>
                        <a:rPr lang="en-US" sz="1600" dirty="0"/>
                        <a:t> FISIP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marB="45721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611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2</a:t>
                      </a:r>
                      <a:endParaRPr lang="en-US" sz="1600" b="1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marB="45721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Perjalanan Dinas Kegiatan Pimpinan FISIP dalam rangka Kerjasama dalam Provinsi Sumbar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marB="45721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611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3</a:t>
                      </a:r>
                      <a:endParaRPr lang="en-US" sz="1600" b="1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marB="45721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Pembiayaan Keikutsertaan dalam Pengembangan Manajemen Institusi FISIP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marB="45721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611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4</a:t>
                      </a:r>
                      <a:endParaRPr lang="en-US" sz="1600" b="1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marB="45721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Penjajakan, pengisian dan monev kerjasama dalam negeri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marB="45721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4611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5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1" marR="91431" marT="45721" marB="45721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Perjalanan Dinas Pelaksanaan dan Tindak Lanjut Kerjasama FISIP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marB="45721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xmlns="" id="{1649D377-2E47-4FCC-88B2-64765A8092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1853623"/>
              </p:ext>
            </p:extLst>
          </p:nvPr>
        </p:nvGraphicFramePr>
        <p:xfrm>
          <a:off x="323850" y="733425"/>
          <a:ext cx="9858374" cy="51134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109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838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25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5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52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5715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1800" dirty="0"/>
                        <a:t>No.</a:t>
                      </a: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8" marB="457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sv-SE" sz="1800" dirty="0"/>
                        <a:t>Program dan Kegiatan Bidang/Lembaga/Fakultas Tahun 2021</a:t>
                      </a: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8" marB="45718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 err="1"/>
                        <a:t>Indikator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Kinerja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Sasaran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Strategis</a:t>
                      </a:r>
                      <a:endParaRPr lang="en-US" sz="1800" dirty="0"/>
                    </a:p>
                    <a:p>
                      <a:pPr algn="ctr">
                        <a:buNone/>
                      </a:pP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8" marB="45718" anchor="ctr"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/>
                        <a:t>Target Dekan</a:t>
                      </a:r>
                      <a:endParaRPr lang="en-US" sz="180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8" marB="4571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35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2021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8" marB="45718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2022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8" marB="4571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607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8" marB="45718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600"/>
                        <a:t>Meningkatnya kontribusi dana dari layanan, kerjasama, dan komersialisasi</a:t>
                      </a:r>
                      <a:endParaRPr lang="en-US" sz="1600" b="1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9" marB="45718"/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91434" marR="91434" marT="45718" marB="4571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085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P29</a:t>
                      </a:r>
                      <a:endParaRPr lang="en-US" sz="1600" b="1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8" marB="45718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Peningkatan optimalisasi pelayanan dan pengelolaan aset dalam menghasilkan PNBP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9" marB="45718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Jumlah Pendapatan BLU dari Layanan Tridarma PT dan Layanan lainnya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9" marB="45718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17 M</a:t>
                      </a:r>
                      <a:endParaRPr lang="en-US" sz="1600" b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1" marR="12701" marT="12699" marB="45718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17.8 M</a:t>
                      </a:r>
                      <a:endParaRPr lang="en-US" sz="1600" b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1" marR="12701" marT="12699" marB="45718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607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K153</a:t>
                      </a:r>
                      <a:endParaRPr lang="en-US" sz="1600" b="1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9" marB="45718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Pengelolaan kegiatan dan operasional layanan kerjasama pendidikan dan pengelolaan aset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9" marB="45718"/>
                </a:tc>
                <a:tc rowSpan="6" gridSpan="3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dirty="0" err="1"/>
                        <a:t>Jumlah</a:t>
                      </a:r>
                      <a:r>
                        <a:rPr lang="en-US" sz="1600" dirty="0"/>
                        <a:t> Revenue yang </a:t>
                      </a:r>
                    </a:p>
                    <a:p>
                      <a:pPr algn="l">
                        <a:buNone/>
                      </a:pPr>
                      <a:r>
                        <a:rPr lang="en-US" sz="1600" dirty="0" err="1"/>
                        <a:t>dihasilkan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dari</a:t>
                      </a:r>
                      <a:r>
                        <a:rPr lang="en-US" sz="1600" dirty="0"/>
                        <a:t>                          </a:t>
                      </a:r>
                      <a:r>
                        <a:rPr lang="en-US" sz="1600" dirty="0">
                          <a:sym typeface="+mn-ea"/>
                        </a:rPr>
                        <a:t>1 M                1.1 M</a:t>
                      </a:r>
                      <a:endParaRPr lang="en-US" sz="1600" dirty="0"/>
                    </a:p>
                    <a:p>
                      <a:pPr algn="l">
                        <a:buNone/>
                      </a:pPr>
                      <a:r>
                        <a:rPr lang="en-US" sz="1600" dirty="0" err="1"/>
                        <a:t>kerjasama</a:t>
                      </a:r>
                      <a:r>
                        <a:rPr lang="en-US" sz="1600" dirty="0"/>
                        <a:t>   </a:t>
                      </a:r>
                    </a:p>
                    <a:p>
                      <a:pPr algn="l">
                        <a:buNone/>
                      </a:pPr>
                      <a:r>
                        <a:rPr lang="en-US" sz="1600" dirty="0"/>
                        <a:t>Jumlah Pendapatan BLU </a:t>
                      </a:r>
                    </a:p>
                    <a:p>
                      <a:pPr algn="l">
                        <a:buNone/>
                      </a:pPr>
                      <a:r>
                        <a:rPr lang="en-US" sz="1600" dirty="0"/>
                        <a:t>yang </a:t>
                      </a:r>
                      <a:r>
                        <a:rPr lang="en-US" sz="1600" dirty="0" err="1"/>
                        <a:t>bersumber</a:t>
                      </a:r>
                      <a:r>
                        <a:rPr lang="en-US" sz="1600" dirty="0"/>
                        <a:t>          </a:t>
                      </a:r>
                      <a:r>
                        <a:rPr lang="en-US" sz="1600" dirty="0">
                          <a:sym typeface="+mn-ea"/>
                        </a:rPr>
                        <a:t>             10 </a:t>
                      </a:r>
                      <a:r>
                        <a:rPr lang="en-US" sz="1600" dirty="0" err="1">
                          <a:sym typeface="+mn-ea"/>
                        </a:rPr>
                        <a:t>Jt</a:t>
                      </a:r>
                      <a:r>
                        <a:rPr lang="en-US" sz="1600" dirty="0">
                          <a:sym typeface="+mn-ea"/>
                        </a:rPr>
                        <a:t>    </a:t>
                      </a:r>
                      <a:r>
                        <a:rPr lang="en-US" sz="1600" baseline="0" dirty="0">
                          <a:sym typeface="+mn-ea"/>
                        </a:rPr>
                        <a:t>      </a:t>
                      </a:r>
                      <a:r>
                        <a:rPr lang="en-US" sz="1600" dirty="0">
                          <a:sym typeface="+mn-ea"/>
                        </a:rPr>
                        <a:t>     15 Jt</a:t>
                      </a:r>
                    </a:p>
                    <a:p>
                      <a:pPr algn="l">
                        <a:buNone/>
                      </a:pPr>
                      <a:r>
                        <a:rPr lang="en-US" sz="1600" dirty="0"/>
                        <a:t>dari Pengelolaan Aset     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8" marB="45718">
                    <a:solidFill>
                      <a:schemeClr val="bg1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607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dirty="0"/>
                        <a:t>K154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9" marB="45718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 err="1"/>
                        <a:t>Pengelolaan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kegiatan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operasional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layanan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Rumah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Sakit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Unand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9" marB="45718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57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900" b="1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9" marB="4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9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9" marB="45718"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57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0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1" marR="12701" marT="12699" marB="4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000" b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1" marR="12701" marT="12699" marB="45718"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78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000" b="1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1" marR="12701" marT="12699" marB="4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1" marR="12701" marT="12699" marB="45718"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57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000" dirty="0"/>
                    </a:p>
                  </a:txBody>
                  <a:tcPr marL="91434" marR="91434" marT="45718" marB="4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701" marR="12701" marT="12699" marB="45718"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433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xmlns="" id="{82E5C764-EC22-5A40-BB9B-97D20A0B0963}"/>
              </a:ext>
            </a:extLst>
          </p:cNvPr>
          <p:cNvSpPr/>
          <p:nvPr/>
        </p:nvSpPr>
        <p:spPr>
          <a:xfrm>
            <a:off x="5231144" y="2708950"/>
            <a:ext cx="1800125" cy="172812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KONDISI EKSISTING FISIP 2020</a:t>
            </a:r>
          </a:p>
        </p:txBody>
      </p:sp>
      <p:sp>
        <p:nvSpPr>
          <p:cNvPr id="6" name="Persegi Panjang 5">
            <a:extLst>
              <a:ext uri="{FF2B5EF4-FFF2-40B4-BE49-F238E27FC236}">
                <a16:creationId xmlns:a16="http://schemas.microsoft.com/office/drawing/2014/main" xmlns="" id="{94F010AC-1D12-E54C-8100-22E347976403}"/>
              </a:ext>
            </a:extLst>
          </p:cNvPr>
          <p:cNvSpPr/>
          <p:nvPr/>
        </p:nvSpPr>
        <p:spPr>
          <a:xfrm>
            <a:off x="2638966" y="1124840"/>
            <a:ext cx="2088145" cy="720050"/>
          </a:xfrm>
          <a:prstGeom prst="rect">
            <a:avLst/>
          </a:prstGeom>
          <a:solidFill>
            <a:srgbClr val="008F4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RENSTRA BISNIS UNAND </a:t>
            </a:r>
          </a:p>
        </p:txBody>
      </p:sp>
      <p:sp>
        <p:nvSpPr>
          <p:cNvPr id="7" name="Persegi Panjang 6">
            <a:extLst>
              <a:ext uri="{FF2B5EF4-FFF2-40B4-BE49-F238E27FC236}">
                <a16:creationId xmlns:a16="http://schemas.microsoft.com/office/drawing/2014/main" xmlns="" id="{16E52BD1-340F-4148-B35C-238508BBD06D}"/>
              </a:ext>
            </a:extLst>
          </p:cNvPr>
          <p:cNvSpPr/>
          <p:nvPr/>
        </p:nvSpPr>
        <p:spPr>
          <a:xfrm>
            <a:off x="7463301" y="1137540"/>
            <a:ext cx="2088145" cy="7200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RENSTRA BISNIS FISIP</a:t>
            </a:r>
          </a:p>
        </p:txBody>
      </p:sp>
      <p:sp>
        <p:nvSpPr>
          <p:cNvPr id="8" name="Persegi Panjang 7">
            <a:extLst>
              <a:ext uri="{FF2B5EF4-FFF2-40B4-BE49-F238E27FC236}">
                <a16:creationId xmlns:a16="http://schemas.microsoft.com/office/drawing/2014/main" xmlns="" id="{6E8D7444-677B-2B47-8232-E6FF88C469B0}"/>
              </a:ext>
            </a:extLst>
          </p:cNvPr>
          <p:cNvSpPr/>
          <p:nvPr/>
        </p:nvSpPr>
        <p:spPr>
          <a:xfrm>
            <a:off x="5087135" y="1137540"/>
            <a:ext cx="2088145" cy="7200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INDIKATOR KINERJA UTAMA (IKU) </a:t>
            </a:r>
          </a:p>
        </p:txBody>
      </p:sp>
      <p:sp>
        <p:nvSpPr>
          <p:cNvPr id="9" name="Panah Kanan 8">
            <a:extLst>
              <a:ext uri="{FF2B5EF4-FFF2-40B4-BE49-F238E27FC236}">
                <a16:creationId xmlns:a16="http://schemas.microsoft.com/office/drawing/2014/main" xmlns="" id="{C819222A-DB1F-B14B-84F9-6A4213460BD9}"/>
              </a:ext>
            </a:extLst>
          </p:cNvPr>
          <p:cNvSpPr/>
          <p:nvPr/>
        </p:nvSpPr>
        <p:spPr>
          <a:xfrm rot="2719017">
            <a:off x="3339132" y="2444232"/>
            <a:ext cx="2011322" cy="50403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Panah Kanan 9">
            <a:extLst>
              <a:ext uri="{FF2B5EF4-FFF2-40B4-BE49-F238E27FC236}">
                <a16:creationId xmlns:a16="http://schemas.microsoft.com/office/drawing/2014/main" xmlns="" id="{BD3A6639-81D5-764C-ABC9-A67B105B19A2}"/>
              </a:ext>
            </a:extLst>
          </p:cNvPr>
          <p:cNvSpPr/>
          <p:nvPr/>
        </p:nvSpPr>
        <p:spPr>
          <a:xfrm rot="7998747">
            <a:off x="6953480" y="2496631"/>
            <a:ext cx="2011322" cy="50403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Panah Bawah 10">
            <a:extLst>
              <a:ext uri="{FF2B5EF4-FFF2-40B4-BE49-F238E27FC236}">
                <a16:creationId xmlns:a16="http://schemas.microsoft.com/office/drawing/2014/main" xmlns="" id="{5442F6CB-438A-354B-842E-FD16DD86504A}"/>
              </a:ext>
            </a:extLst>
          </p:cNvPr>
          <p:cNvSpPr/>
          <p:nvPr/>
        </p:nvSpPr>
        <p:spPr>
          <a:xfrm>
            <a:off x="5735178" y="1955901"/>
            <a:ext cx="792055" cy="70734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Panah Bawah 11">
            <a:extLst>
              <a:ext uri="{FF2B5EF4-FFF2-40B4-BE49-F238E27FC236}">
                <a16:creationId xmlns:a16="http://schemas.microsoft.com/office/drawing/2014/main" xmlns="" id="{D01BACC4-C27F-FF4D-BC3C-4EED1595885B}"/>
              </a:ext>
            </a:extLst>
          </p:cNvPr>
          <p:cNvSpPr/>
          <p:nvPr/>
        </p:nvSpPr>
        <p:spPr>
          <a:xfrm>
            <a:off x="5735177" y="4546888"/>
            <a:ext cx="792055" cy="70734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F02C195-17EB-994B-9708-D51AE5EED547}"/>
              </a:ext>
            </a:extLst>
          </p:cNvPr>
          <p:cNvSpPr/>
          <p:nvPr/>
        </p:nvSpPr>
        <p:spPr>
          <a:xfrm>
            <a:off x="5194594" y="5364055"/>
            <a:ext cx="1800125" cy="945145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PROGRAM KERJA 2021</a:t>
            </a:r>
          </a:p>
        </p:txBody>
      </p:sp>
    </p:spTree>
    <p:extLst>
      <p:ext uri="{BB962C8B-B14F-4D97-AF65-F5344CB8AC3E}">
        <p14:creationId xmlns:p14="http://schemas.microsoft.com/office/powerpoint/2010/main" val="2856871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2938E295-B378-CD4A-AAC9-F764B63ED979}"/>
              </a:ext>
            </a:extLst>
          </p:cNvPr>
          <p:cNvSpPr/>
          <p:nvPr/>
        </p:nvSpPr>
        <p:spPr>
          <a:xfrm>
            <a:off x="4583101" y="404790"/>
            <a:ext cx="3312229" cy="115208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KONDISI EKSISTING FISIP 2020</a:t>
            </a:r>
          </a:p>
        </p:txBody>
      </p:sp>
      <p:sp>
        <p:nvSpPr>
          <p:cNvPr id="8" name="Seranta Persegi Panjang 7">
            <a:extLst>
              <a:ext uri="{FF2B5EF4-FFF2-40B4-BE49-F238E27FC236}">
                <a16:creationId xmlns:a16="http://schemas.microsoft.com/office/drawing/2014/main" xmlns="" id="{AD5D04AF-2090-6A4E-96F0-C53D7985DFD0}"/>
              </a:ext>
            </a:extLst>
          </p:cNvPr>
          <p:cNvSpPr/>
          <p:nvPr/>
        </p:nvSpPr>
        <p:spPr>
          <a:xfrm>
            <a:off x="406811" y="2060904"/>
            <a:ext cx="3816265" cy="4680325"/>
          </a:xfrm>
          <a:prstGeom prst="wedgeRectCallout">
            <a:avLst>
              <a:gd name="adj1" fmla="val 63337"/>
              <a:gd name="adj2" fmla="val -66558"/>
            </a:avLst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BIDANG AKADEMIK</a:t>
            </a:r>
          </a:p>
          <a:p>
            <a:pPr marL="285750" indent="-285750" algn="just">
              <a:buFontTx/>
              <a:buChar char="-"/>
            </a:pPr>
            <a:r>
              <a:rPr lang="id-ID" dirty="0"/>
              <a:t>4 dari 6 </a:t>
            </a:r>
            <a:r>
              <a:rPr lang="id-ID" dirty="0" err="1"/>
              <a:t>Prodi</a:t>
            </a:r>
            <a:r>
              <a:rPr lang="id-ID" dirty="0"/>
              <a:t> S1 Terakreditasi </a:t>
            </a:r>
            <a:r>
              <a:rPr lang="id-ID" dirty="0" err="1"/>
              <a:t>A</a:t>
            </a:r>
            <a:endParaRPr lang="id-ID" dirty="0"/>
          </a:p>
          <a:p>
            <a:pPr marL="285750" indent="-285750" algn="just">
              <a:buFontTx/>
              <a:buChar char="-"/>
            </a:pPr>
            <a:r>
              <a:rPr lang="id-ID" dirty="0"/>
              <a:t>1 dari 5 </a:t>
            </a:r>
            <a:r>
              <a:rPr lang="id-ID" dirty="0" err="1"/>
              <a:t>Prodi</a:t>
            </a:r>
            <a:r>
              <a:rPr lang="id-ID" dirty="0"/>
              <a:t> S2 Terakreditasi </a:t>
            </a:r>
            <a:r>
              <a:rPr lang="id-ID" dirty="0" err="1"/>
              <a:t>A</a:t>
            </a:r>
            <a:endParaRPr lang="id-ID" dirty="0"/>
          </a:p>
          <a:p>
            <a:pPr marL="285750" indent="-285750" algn="just">
              <a:buFontTx/>
              <a:buChar char="-"/>
            </a:pPr>
            <a:r>
              <a:rPr lang="id-ID" dirty="0"/>
              <a:t>3 </a:t>
            </a:r>
            <a:r>
              <a:rPr lang="id-ID" dirty="0" err="1"/>
              <a:t>Prodi</a:t>
            </a:r>
            <a:r>
              <a:rPr lang="id-ID" dirty="0"/>
              <a:t> S1 sudah memiliki </a:t>
            </a:r>
            <a:r>
              <a:rPr lang="id-ID" dirty="0" err="1"/>
              <a:t>mhs</a:t>
            </a:r>
            <a:r>
              <a:rPr lang="id-ID" dirty="0"/>
              <a:t> Asing</a:t>
            </a:r>
          </a:p>
          <a:p>
            <a:pPr marL="285750" indent="-285750" algn="just">
              <a:buFontTx/>
              <a:buChar char="-"/>
            </a:pPr>
            <a:r>
              <a:rPr lang="id-ID" dirty="0"/>
              <a:t>Semua jurusan memiliki jurnal Sinta</a:t>
            </a:r>
          </a:p>
          <a:p>
            <a:pPr marL="285750" indent="-285750" algn="just">
              <a:buFontTx/>
              <a:buChar char="-"/>
            </a:pPr>
            <a:r>
              <a:rPr lang="id-ID" dirty="0"/>
              <a:t>Sistem pembelajaran belum </a:t>
            </a:r>
            <a:r>
              <a:rPr lang="id-ID" dirty="0" err="1"/>
              <a:t>full</a:t>
            </a:r>
            <a:r>
              <a:rPr lang="id-ID" dirty="0"/>
              <a:t> </a:t>
            </a:r>
            <a:r>
              <a:rPr lang="id-ID" dirty="0" err="1"/>
              <a:t>ilearn</a:t>
            </a:r>
            <a:endParaRPr lang="id-ID" dirty="0"/>
          </a:p>
          <a:p>
            <a:pPr marL="285750" indent="-285750" algn="just">
              <a:buFontTx/>
              <a:buChar char="-"/>
            </a:pPr>
            <a:r>
              <a:rPr lang="id-ID" dirty="0"/>
              <a:t>RPS pembelajaran belum mengadopsi sistem pembelajaran menggunakan media </a:t>
            </a:r>
            <a:r>
              <a:rPr lang="id-ID" dirty="0" err="1"/>
              <a:t>ilearn</a:t>
            </a:r>
            <a:r>
              <a:rPr lang="id-ID" dirty="0"/>
              <a:t> dan media sosial</a:t>
            </a:r>
          </a:p>
          <a:p>
            <a:pPr marL="285750" indent="-285750" algn="just">
              <a:buFontTx/>
              <a:buChar char="-"/>
            </a:pPr>
            <a:r>
              <a:rPr lang="id-ID" dirty="0"/>
              <a:t>Belum ada dosen yang memiliki video bahan ajar</a:t>
            </a:r>
          </a:p>
          <a:p>
            <a:pPr marL="285750" indent="-285750" algn="just">
              <a:buFontTx/>
              <a:buChar char="-"/>
            </a:pPr>
            <a:r>
              <a:rPr lang="id-ID" dirty="0"/>
              <a:t>Publikasi ilmiah dosen dijurnal terakreditasi dan </a:t>
            </a:r>
            <a:r>
              <a:rPr lang="id-ID" dirty="0" err="1"/>
              <a:t>terindeks</a:t>
            </a:r>
            <a:r>
              <a:rPr lang="id-ID" dirty="0"/>
              <a:t> kurang</a:t>
            </a:r>
          </a:p>
        </p:txBody>
      </p:sp>
      <p:sp>
        <p:nvSpPr>
          <p:cNvPr id="10" name="Seranta Persegi Panjang 9">
            <a:extLst>
              <a:ext uri="{FF2B5EF4-FFF2-40B4-BE49-F238E27FC236}">
                <a16:creationId xmlns:a16="http://schemas.microsoft.com/office/drawing/2014/main" xmlns="" id="{3020F812-F71C-6448-A563-0178C84AD1AF}"/>
              </a:ext>
            </a:extLst>
          </p:cNvPr>
          <p:cNvSpPr/>
          <p:nvPr/>
        </p:nvSpPr>
        <p:spPr>
          <a:xfrm>
            <a:off x="8111346" y="2132911"/>
            <a:ext cx="3816265" cy="4680324"/>
          </a:xfrm>
          <a:prstGeom prst="wedgeRectCallout">
            <a:avLst>
              <a:gd name="adj1" fmla="val -60153"/>
              <a:gd name="adj2" fmla="val -67435"/>
            </a:avLst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/>
              </a:solidFill>
            </a:endParaRPr>
          </a:p>
          <a:p>
            <a:pPr algn="ctr"/>
            <a:endParaRPr lang="id-ID" dirty="0">
              <a:solidFill>
                <a:schemeClr val="tx1"/>
              </a:solidFill>
            </a:endParaRPr>
          </a:p>
          <a:p>
            <a:pPr algn="ctr"/>
            <a:endParaRPr lang="id-ID" dirty="0">
              <a:solidFill>
                <a:schemeClr val="tx1"/>
              </a:solidFill>
            </a:endParaRPr>
          </a:p>
          <a:p>
            <a:pPr algn="ctr"/>
            <a:r>
              <a:rPr lang="id-ID" dirty="0">
                <a:solidFill>
                  <a:schemeClr val="tx1"/>
                </a:solidFill>
              </a:rPr>
              <a:t>BIDANG KEMAHASISWAAN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chemeClr val="tx1"/>
                </a:solidFill>
              </a:rPr>
              <a:t>Terdapat</a:t>
            </a:r>
            <a:r>
              <a:rPr lang="en-US" dirty="0">
                <a:solidFill>
                  <a:schemeClr val="tx1"/>
                </a:solidFill>
              </a:rPr>
              <a:t> 4 UKM (</a:t>
            </a:r>
            <a:r>
              <a:rPr lang="en-US" dirty="0" err="1">
                <a:solidFill>
                  <a:schemeClr val="tx1"/>
                </a:solidFill>
              </a:rPr>
              <a:t>Sokrates</a:t>
            </a:r>
            <a:r>
              <a:rPr lang="en-US" dirty="0">
                <a:solidFill>
                  <a:schemeClr val="tx1"/>
                </a:solidFill>
              </a:rPr>
              <a:t>, FSI, UKOS, KIPAL)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Tim </a:t>
            </a:r>
            <a:r>
              <a:rPr lang="en-US" dirty="0" err="1">
                <a:solidFill>
                  <a:schemeClr val="tx1"/>
                </a:solidFill>
              </a:rPr>
              <a:t>Debat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Mahasiswa</a:t>
            </a:r>
            <a:r>
              <a:rPr lang="en-US" dirty="0">
                <a:solidFill>
                  <a:schemeClr val="tx1"/>
                </a:solidFill>
              </a:rPr>
              <a:t> FISIP </a:t>
            </a:r>
            <a:r>
              <a:rPr lang="en-US" dirty="0" err="1">
                <a:solidFill>
                  <a:schemeClr val="tx1"/>
                </a:solidFill>
              </a:rPr>
              <a:t>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Perempat</a:t>
            </a:r>
            <a:r>
              <a:rPr lang="en-US" dirty="0">
                <a:solidFill>
                  <a:schemeClr val="tx1"/>
                </a:solidFill>
              </a:rPr>
              <a:t> Final </a:t>
            </a: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sym typeface="+mn-ea"/>
              </a:rPr>
              <a:t>National University Debating Championship (NUDC)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chemeClr val="tx1"/>
                </a:solidFill>
                <a:sym typeface="+mn-ea"/>
              </a:rPr>
              <a:t>Beasiswa</a:t>
            </a:r>
            <a:r>
              <a:rPr lang="en-US" dirty="0">
                <a:solidFill>
                  <a:schemeClr val="tx1"/>
                </a:solidFill>
                <a:sym typeface="+mn-ea"/>
              </a:rPr>
              <a:t> yang </a:t>
            </a:r>
            <a:r>
              <a:rPr lang="en-US" dirty="0" err="1">
                <a:solidFill>
                  <a:schemeClr val="tx1"/>
                </a:solidFill>
                <a:sym typeface="+mn-ea"/>
              </a:rPr>
              <a:t>diperoleh</a:t>
            </a:r>
            <a:r>
              <a:rPr lang="en-US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+mn-ea"/>
              </a:rPr>
              <a:t>mahasiswa</a:t>
            </a:r>
            <a:r>
              <a:rPr lang="en-US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+mn-ea"/>
              </a:rPr>
              <a:t>sebanyak</a:t>
            </a:r>
            <a:r>
              <a:rPr lang="en-US" dirty="0">
                <a:solidFill>
                  <a:schemeClr val="tx1"/>
                </a:solidFill>
                <a:sym typeface="+mn-ea"/>
              </a:rPr>
              <a:t> 50 % </a:t>
            </a:r>
            <a:r>
              <a:rPr lang="en-US" dirty="0" err="1">
                <a:solidFill>
                  <a:schemeClr val="tx1"/>
                </a:solidFill>
                <a:sym typeface="+mn-ea"/>
              </a:rPr>
              <a:t>dari</a:t>
            </a:r>
            <a:r>
              <a:rPr lang="en-US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+mn-ea"/>
              </a:rPr>
              <a:t>jenis</a:t>
            </a:r>
            <a:r>
              <a:rPr lang="en-US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+mn-ea"/>
              </a:rPr>
              <a:t>beasiswa</a:t>
            </a:r>
            <a:r>
              <a:rPr lang="en-US" dirty="0">
                <a:solidFill>
                  <a:schemeClr val="tx1"/>
                </a:solidFill>
                <a:sym typeface="+mn-ea"/>
              </a:rPr>
              <a:t> yang </a:t>
            </a:r>
            <a:r>
              <a:rPr lang="en-US" dirty="0" err="1">
                <a:solidFill>
                  <a:schemeClr val="tx1"/>
                </a:solidFill>
                <a:sym typeface="+mn-ea"/>
              </a:rPr>
              <a:t>disediakan</a:t>
            </a:r>
            <a:r>
              <a:rPr lang="en-US" dirty="0">
                <a:solidFill>
                  <a:schemeClr val="tx1"/>
                </a:solidFill>
                <a:sym typeface="+mn-ea"/>
              </a:rPr>
              <a:t> (</a:t>
            </a:r>
            <a:r>
              <a:rPr lang="en-US" dirty="0" err="1">
                <a:solidFill>
                  <a:schemeClr val="tx1"/>
                </a:solidFill>
                <a:sym typeface="+mn-ea"/>
              </a:rPr>
              <a:t>Bidik</a:t>
            </a:r>
            <a:r>
              <a:rPr lang="en-US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+mn-ea"/>
              </a:rPr>
              <a:t>Misi</a:t>
            </a:r>
            <a:r>
              <a:rPr lang="en-US" dirty="0">
                <a:solidFill>
                  <a:schemeClr val="tx1"/>
                </a:solidFill>
                <a:sym typeface="+mn-ea"/>
              </a:rPr>
              <a:t>, PPA, </a:t>
            </a:r>
            <a:r>
              <a:rPr lang="en-US" dirty="0" err="1">
                <a:solidFill>
                  <a:schemeClr val="tx1"/>
                </a:solidFill>
                <a:sym typeface="+mn-ea"/>
              </a:rPr>
              <a:t>Lazis</a:t>
            </a:r>
            <a:r>
              <a:rPr lang="en-US" dirty="0">
                <a:solidFill>
                  <a:schemeClr val="tx1"/>
                </a:solidFill>
                <a:sym typeface="+mn-ea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chemeClr val="tx1"/>
                </a:solidFill>
                <a:sym typeface="+mn-ea"/>
              </a:rPr>
              <a:t>Minimnya</a:t>
            </a:r>
            <a:r>
              <a:rPr lang="en-US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+mn-ea"/>
              </a:rPr>
              <a:t>kesempatan</a:t>
            </a:r>
            <a:r>
              <a:rPr lang="en-US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+mn-ea"/>
              </a:rPr>
              <a:t>berkompetisi</a:t>
            </a:r>
            <a:r>
              <a:rPr lang="en-US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+mn-ea"/>
              </a:rPr>
              <a:t>bagi</a:t>
            </a:r>
            <a:r>
              <a:rPr lang="en-US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+mn-ea"/>
              </a:rPr>
              <a:t>mahasiswa</a:t>
            </a:r>
            <a:r>
              <a:rPr lang="en-US" dirty="0">
                <a:solidFill>
                  <a:schemeClr val="tx1"/>
                </a:solidFill>
                <a:sym typeface="+mn-ea"/>
              </a:rPr>
              <a:t> di </a:t>
            </a:r>
            <a:r>
              <a:rPr lang="en-US" dirty="0" err="1">
                <a:solidFill>
                  <a:schemeClr val="tx1"/>
                </a:solidFill>
                <a:sym typeface="+mn-ea"/>
              </a:rPr>
              <a:t>tingkat</a:t>
            </a:r>
            <a:r>
              <a:rPr lang="en-US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+mn-ea"/>
              </a:rPr>
              <a:t>nasional</a:t>
            </a:r>
            <a:r>
              <a:rPr lang="en-US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+mn-ea"/>
              </a:rPr>
              <a:t>maupun</a:t>
            </a:r>
            <a:r>
              <a:rPr lang="en-US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+mn-ea"/>
              </a:rPr>
              <a:t>internasional</a:t>
            </a:r>
            <a:endParaRPr lang="en-US" dirty="0">
              <a:solidFill>
                <a:schemeClr val="tx1"/>
              </a:solidFill>
              <a:sym typeface="+mn-ea"/>
            </a:endParaRP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chemeClr val="tx1"/>
                </a:solidFill>
              </a:rPr>
              <a:t>Menjadi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Mawapres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terbaik</a:t>
            </a:r>
            <a:r>
              <a:rPr lang="en-US" dirty="0">
                <a:solidFill>
                  <a:schemeClr val="tx1"/>
                </a:solidFill>
              </a:rPr>
              <a:t> di UNAND</a:t>
            </a:r>
          </a:p>
          <a:p>
            <a:pPr algn="just"/>
            <a:endParaRPr lang="id-ID" dirty="0">
              <a:solidFill>
                <a:schemeClr val="tx1"/>
              </a:solidFill>
            </a:endParaRPr>
          </a:p>
          <a:p>
            <a:pPr algn="just"/>
            <a:endParaRPr lang="id-ID" dirty="0">
              <a:solidFill>
                <a:schemeClr val="tx1"/>
              </a:solidFill>
            </a:endParaRPr>
          </a:p>
          <a:p>
            <a:pPr algn="just"/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14" name="Panah Bawah 13">
            <a:extLst>
              <a:ext uri="{FF2B5EF4-FFF2-40B4-BE49-F238E27FC236}">
                <a16:creationId xmlns:a16="http://schemas.microsoft.com/office/drawing/2014/main" xmlns="" id="{D89B0F83-50BA-7844-92FA-310AFC980868}"/>
              </a:ext>
            </a:extLst>
          </p:cNvPr>
          <p:cNvSpPr/>
          <p:nvPr/>
        </p:nvSpPr>
        <p:spPr>
          <a:xfrm>
            <a:off x="6023200" y="1628875"/>
            <a:ext cx="432030" cy="360025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5" name="Persegi Panjang 14">
            <a:extLst>
              <a:ext uri="{FF2B5EF4-FFF2-40B4-BE49-F238E27FC236}">
                <a16:creationId xmlns:a16="http://schemas.microsoft.com/office/drawing/2014/main" xmlns="" id="{748DE6F9-8CDF-514C-8050-2E15997A5151}"/>
              </a:ext>
            </a:extLst>
          </p:cNvPr>
          <p:cNvSpPr/>
          <p:nvPr/>
        </p:nvSpPr>
        <p:spPr>
          <a:xfrm>
            <a:off x="4367086" y="2060905"/>
            <a:ext cx="3600250" cy="4680324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BIDANG UMUM DAN SDM</a:t>
            </a:r>
          </a:p>
          <a:p>
            <a:pPr marL="285750" indent="-285750" algn="just">
              <a:buFontTx/>
              <a:buChar char="-"/>
            </a:pPr>
            <a:r>
              <a:rPr lang="id-ID" dirty="0"/>
              <a:t>Setiap UKM sudah memiliki ruangan masing-masing</a:t>
            </a:r>
          </a:p>
          <a:p>
            <a:pPr marL="285750" indent="-285750" algn="just">
              <a:buFontTx/>
              <a:buChar char="-"/>
            </a:pPr>
            <a:r>
              <a:rPr lang="id-ID" dirty="0"/>
              <a:t>Setiap dosen sudah memiliki ruang sendiri</a:t>
            </a:r>
          </a:p>
          <a:p>
            <a:pPr marL="285750" indent="-285750" algn="just">
              <a:buFontTx/>
              <a:buChar char="-"/>
            </a:pPr>
            <a:r>
              <a:rPr lang="id-ID" dirty="0"/>
              <a:t>Kurang optimal pemanfaatan </a:t>
            </a:r>
            <a:r>
              <a:rPr lang="id-ID" dirty="0" err="1"/>
              <a:t>labor</a:t>
            </a:r>
            <a:endParaRPr lang="id-ID" dirty="0"/>
          </a:p>
          <a:p>
            <a:pPr marL="285750" indent="-285750" algn="just">
              <a:buFontTx/>
              <a:buChar char="-"/>
            </a:pPr>
            <a:r>
              <a:rPr lang="id-ID" dirty="0"/>
              <a:t>Dari 99 orang dosen yang </a:t>
            </a:r>
            <a:r>
              <a:rPr lang="id-ID" dirty="0" err="1"/>
              <a:t>berpendidikan</a:t>
            </a:r>
            <a:r>
              <a:rPr lang="id-ID" dirty="0"/>
              <a:t> S3 sebanyak 35 %</a:t>
            </a:r>
          </a:p>
          <a:p>
            <a:pPr marL="285750" indent="-285750" algn="just">
              <a:buFontTx/>
              <a:buChar char="-"/>
            </a:pPr>
            <a:r>
              <a:rPr lang="id-ID" dirty="0"/>
              <a:t>Guru besar sebanyak 4 orang</a:t>
            </a:r>
          </a:p>
          <a:p>
            <a:pPr marL="285750" indent="-285750" algn="just">
              <a:buFontTx/>
              <a:buChar char="-"/>
            </a:pPr>
            <a:r>
              <a:rPr lang="id-ID" spc="-5" dirty="0">
                <a:ea typeface="Tahoma" panose="020B0604030504040204" pitchFamily="34" charset="0"/>
                <a:cs typeface="Times New Roman" panose="02020603050405020304" pitchFamily="18" charset="0"/>
              </a:rPr>
              <a:t>Kepangkatan dosen masih didominasi oleh pangkat </a:t>
            </a:r>
            <a:r>
              <a:rPr lang="en-US" spc="-5" dirty="0">
                <a:ea typeface="Tahoma" panose="020B0604030504040204" pitchFamily="34" charset="0"/>
                <a:cs typeface="Times New Roman" panose="02020603050405020304" pitchFamily="18" charset="0"/>
              </a:rPr>
              <a:t>g</a:t>
            </a:r>
            <a:r>
              <a:rPr lang="id-ID" spc="-5" dirty="0" err="1">
                <a:ea typeface="Tahoma" panose="020B0604030504040204" pitchFamily="34" charset="0"/>
                <a:cs typeface="Times New Roman" panose="02020603050405020304" pitchFamily="18" charset="0"/>
              </a:rPr>
              <a:t>olongan</a:t>
            </a:r>
            <a:r>
              <a:rPr lang="id-ID" spc="-5" dirty="0">
                <a:ea typeface="Tahoma" panose="020B0604030504040204" pitchFamily="34" charset="0"/>
                <a:cs typeface="Times New Roman" panose="02020603050405020304" pitchFamily="18" charset="0"/>
              </a:rPr>
              <a:t> III  yaitu 66</a:t>
            </a:r>
            <a:r>
              <a:rPr lang="en-US" spc="-5" dirty="0">
                <a:ea typeface="Tahoma" panose="020B0604030504040204" pitchFamily="34" charset="0"/>
                <a:cs typeface="Times New Roman" panose="02020603050405020304" pitchFamily="18" charset="0"/>
              </a:rPr>
              <a:t>,32</a:t>
            </a:r>
            <a:r>
              <a:rPr lang="id-ID" spc="-5" dirty="0">
                <a:ea typeface="Tahoma" panose="020B0604030504040204" pitchFamily="34" charset="0"/>
                <a:cs typeface="Times New Roman" panose="02020603050405020304" pitchFamily="18" charset="0"/>
              </a:rPr>
              <a:t>% sedang golongan IV masih </a:t>
            </a:r>
            <a:r>
              <a:rPr lang="en-US" spc="-5" dirty="0">
                <a:ea typeface="Tahoma" panose="020B0604030504040204" pitchFamily="34" charset="0"/>
                <a:cs typeface="Times New Roman" panose="02020603050405020304" pitchFamily="18" charset="0"/>
              </a:rPr>
              <a:t>33,68</a:t>
            </a:r>
            <a:r>
              <a:rPr lang="id-ID" spc="-5" dirty="0">
                <a:ea typeface="Tahoma" panose="020B0604030504040204" pitchFamily="34" charset="0"/>
                <a:cs typeface="Times New Roman" panose="02020603050405020304" pitchFamily="18" charset="0"/>
              </a:rPr>
              <a:t>%</a:t>
            </a:r>
            <a:endParaRPr lang="id-ID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id-ID" dirty="0"/>
              <a:t>Tenaga kependidikan </a:t>
            </a:r>
            <a:r>
              <a:rPr lang="en-US" dirty="0"/>
              <a:t>34,21 % PNS </a:t>
            </a:r>
            <a:r>
              <a:rPr lang="en-US" dirty="0" err="1"/>
              <a:t>dan</a:t>
            </a:r>
            <a:r>
              <a:rPr lang="en-US" dirty="0"/>
              <a:t> 65,78 % </a:t>
            </a:r>
            <a:r>
              <a:rPr lang="en-US" dirty="0" err="1"/>
              <a:t>Kontrak</a:t>
            </a:r>
            <a:endParaRPr lang="id-ID" dirty="0"/>
          </a:p>
          <a:p>
            <a:pPr marL="285750" indent="-285750" algn="just">
              <a:buFontTx/>
              <a:buChar char="-"/>
            </a:pPr>
            <a:r>
              <a:rPr lang="id-ID" dirty="0"/>
              <a:t>18 Dosen sedang studi S3</a:t>
            </a:r>
          </a:p>
        </p:txBody>
      </p:sp>
    </p:spTree>
    <p:extLst>
      <p:ext uri="{BB962C8B-B14F-4D97-AF65-F5344CB8AC3E}">
        <p14:creationId xmlns:p14="http://schemas.microsoft.com/office/powerpoint/2010/main" val="1286667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>
            <a:extLst>
              <a:ext uri="{FF2B5EF4-FFF2-40B4-BE49-F238E27FC236}">
                <a16:creationId xmlns:a16="http://schemas.microsoft.com/office/drawing/2014/main" xmlns="" id="{34C04C6E-63FF-41E5-8283-ACB32684F4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3725" y="165100"/>
            <a:ext cx="10656888" cy="573088"/>
          </a:xfrm>
        </p:spPr>
        <p:txBody>
          <a:bodyPr/>
          <a:lstStyle/>
          <a:p>
            <a:r>
              <a:rPr lang="en-US" altLang="en-US" sz="3200" b="1" dirty="0">
                <a:latin typeface="Rockwell" panose="02060603020205020403" pitchFamily="18" charset="0"/>
              </a:rPr>
              <a:t>PROGRAM KERJA FISIP UNAND 2021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xmlns="" id="{1CB13E28-87EE-430F-861D-19DBCBFA32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4071997"/>
              </p:ext>
            </p:extLst>
          </p:nvPr>
        </p:nvGraphicFramePr>
        <p:xfrm>
          <a:off x="838841" y="1124840"/>
          <a:ext cx="10271124" cy="5102567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6265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020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137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19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69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5666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1800" dirty="0"/>
                        <a:t>No.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29" marR="91429" marT="45712" marB="45712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sv-SE" sz="1800" dirty="0"/>
                        <a:t>Program dana Kegiatan Bidang/Lembaga/Fakultas Tahun 2021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29" marR="91429" marT="45712" marB="45712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 err="1"/>
                        <a:t>Indikator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Kinerja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Sasaran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Strategis</a:t>
                      </a:r>
                      <a:endParaRPr lang="en-US" sz="1800" dirty="0"/>
                    </a:p>
                    <a:p>
                      <a:pPr algn="ctr">
                        <a:buNone/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29" marR="91429" marT="45712" marB="45712" anchor="ctr"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/>
                        <a:t>Target Dekan</a:t>
                      </a:r>
                      <a:endParaRPr lang="en-US" sz="1800" b="1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29" marR="91429" marT="45712" marB="45712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34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2021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2022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29" marR="91429" marT="45712" marB="4571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8992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ID" sz="1600" dirty="0"/>
                        <a:t>P1</a:t>
                      </a:r>
                      <a:endParaRPr lang="en-ID" sz="1600" b="1" dirty="0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 err="1"/>
                        <a:t>Pengembangan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kapasitas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kualitas</a:t>
                      </a:r>
                      <a:r>
                        <a:rPr lang="en-US" sz="1600" dirty="0"/>
                        <a:t> program </a:t>
                      </a:r>
                      <a:r>
                        <a:rPr lang="en-US" sz="1600" dirty="0" err="1"/>
                        <a:t>studi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12698" marR="12698" marT="12698" marB="45712"/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91429" marR="91429"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28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D" sz="1600" dirty="0"/>
                        <a:t>K1</a:t>
                      </a:r>
                      <a:endParaRPr lang="en-ID" sz="1600" b="1" dirty="0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 err="1"/>
                        <a:t>Pengembangan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pendirian</a:t>
                      </a:r>
                      <a:r>
                        <a:rPr lang="en-US" sz="1600" dirty="0"/>
                        <a:t> program </a:t>
                      </a:r>
                      <a:r>
                        <a:rPr lang="en-US" sz="1600" dirty="0" err="1"/>
                        <a:t>studi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sesuai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kebutuhan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di</a:t>
                      </a:r>
                      <a:r>
                        <a:rPr lang="en-US" sz="1600" dirty="0"/>
                        <a:t> era 4.0 </a:t>
                      </a:r>
                      <a:r>
                        <a:rPr lang="en-US" sz="1600" dirty="0" err="1"/>
                        <a:t>dan</a:t>
                      </a:r>
                      <a:r>
                        <a:rPr lang="en-US" sz="1600" dirty="0"/>
                        <a:t> era 5.0</a:t>
                      </a:r>
                    </a:p>
                    <a:p>
                      <a:pPr indent="0">
                        <a:buNone/>
                      </a:pPr>
                      <a:r>
                        <a:rPr lang="en-US" sz="1600" dirty="0"/>
                        <a:t>	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12698" marR="12698" marT="12698" marB="45712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600" dirty="0"/>
                        <a:t>Persentase Prodi terakreditasi unggul (A)</a:t>
                      </a:r>
                      <a:endParaRPr lang="it-IT" sz="1600" b="1" dirty="0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600" u="none" strike="noStrike" dirty="0"/>
                        <a:t>55%</a:t>
                      </a:r>
                      <a:endParaRPr lang="en-ID" sz="1600" b="1" i="0" u="none" strike="noStrike" dirty="0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9525" marR="9525" marT="952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000" u="none" strike="noStrike" dirty="0"/>
                        <a:t>73%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525" marR="9525" marT="9523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711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D" sz="1600" dirty="0"/>
                        <a:t>1.</a:t>
                      </a:r>
                      <a:endParaRPr lang="en-ID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err="1"/>
                        <a:t>Pembelian</a:t>
                      </a:r>
                      <a:r>
                        <a:rPr lang="en-US" sz="1600" u="none" strike="noStrike" dirty="0"/>
                        <a:t> Software </a:t>
                      </a:r>
                      <a:r>
                        <a:rPr lang="en-US" sz="1600" u="none" strike="noStrike" dirty="0" err="1"/>
                        <a:t>pengolahan</a:t>
                      </a:r>
                      <a:r>
                        <a:rPr lang="en-US" sz="1600" u="none" strike="noStrike" dirty="0"/>
                        <a:t> data </a:t>
                      </a:r>
                      <a:r>
                        <a:rPr lang="en-US" sz="1600" u="none" strike="noStrike" dirty="0" err="1"/>
                        <a:t>penelitian</a:t>
                      </a:r>
                      <a:r>
                        <a:rPr lang="en-US" sz="1600" u="none" strike="noStrike" dirty="0"/>
                        <a:t> </a:t>
                      </a:r>
                      <a:r>
                        <a:rPr lang="en-US" sz="1600" u="none" strike="noStrike" dirty="0" err="1"/>
                        <a:t>Jurusan</a:t>
                      </a:r>
                      <a:r>
                        <a:rPr lang="en-US" sz="1600" u="none" strike="noStrike" dirty="0"/>
                        <a:t> </a:t>
                      </a:r>
                      <a:r>
                        <a:rPr lang="en-US" sz="1600" u="none" strike="noStrike" dirty="0" err="1"/>
                        <a:t>Ilmu</a:t>
                      </a:r>
                      <a:r>
                        <a:rPr lang="en-US" sz="1600" u="none" strike="noStrike" dirty="0"/>
                        <a:t> </a:t>
                      </a:r>
                      <a:r>
                        <a:rPr lang="en-US" sz="1600" u="none" strike="noStrike" dirty="0" err="1"/>
                        <a:t>Komunikasi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525" marR="9525" marT="9523" marB="0"/>
                </a:tc>
                <a:tc rowSpan="6" grid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29" marR="91429" marT="45712" marB="45712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711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D" sz="1600" dirty="0"/>
                        <a:t>2.</a:t>
                      </a:r>
                      <a:endParaRPr lang="en-ID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err="1"/>
                        <a:t>Pembelian</a:t>
                      </a:r>
                      <a:r>
                        <a:rPr lang="en-US" sz="1600" u="none" strike="noStrike" dirty="0"/>
                        <a:t> Software </a:t>
                      </a:r>
                      <a:r>
                        <a:rPr lang="en-US" sz="1600" u="none" strike="noStrike" dirty="0" err="1"/>
                        <a:t>Grammarly</a:t>
                      </a:r>
                      <a:r>
                        <a:rPr lang="en-US" sz="1600" u="none" strike="noStrike" dirty="0"/>
                        <a:t> </a:t>
                      </a:r>
                      <a:r>
                        <a:rPr lang="en-US" sz="1600" u="none" strike="noStrike" dirty="0" err="1"/>
                        <a:t>Jurusan</a:t>
                      </a:r>
                      <a:r>
                        <a:rPr lang="en-US" sz="1600" u="none" strike="noStrike" dirty="0"/>
                        <a:t> </a:t>
                      </a:r>
                      <a:r>
                        <a:rPr lang="en-US" sz="1600" u="none" strike="noStrike" dirty="0" err="1"/>
                        <a:t>Ilmu</a:t>
                      </a:r>
                      <a:r>
                        <a:rPr lang="en-US" sz="1600" u="none" strike="noStrike" dirty="0"/>
                        <a:t> </a:t>
                      </a:r>
                      <a:r>
                        <a:rPr lang="en-US" sz="1600" u="none" strike="noStrike" dirty="0" err="1"/>
                        <a:t>Komunikasi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525" marR="9525" marT="9523" marB="0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711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D" sz="1600" dirty="0"/>
                        <a:t>3.</a:t>
                      </a:r>
                      <a:endParaRPr lang="en-ID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err="1"/>
                        <a:t>Diskusi</a:t>
                      </a:r>
                      <a:r>
                        <a:rPr lang="en-US" sz="1600" u="none" strike="noStrike" dirty="0"/>
                        <a:t> / Webinar </a:t>
                      </a:r>
                      <a:r>
                        <a:rPr lang="en-US" sz="1600" u="none" strike="noStrike" dirty="0" err="1"/>
                        <a:t>dengan</a:t>
                      </a:r>
                      <a:r>
                        <a:rPr lang="en-US" sz="1600" u="none" strike="noStrike" dirty="0"/>
                        <a:t> KIKE (</a:t>
                      </a:r>
                      <a:r>
                        <a:rPr lang="en-US" sz="1600" u="none" strike="noStrike" dirty="0" err="1"/>
                        <a:t>Kajian</a:t>
                      </a:r>
                      <a:r>
                        <a:rPr lang="en-US" sz="1600" u="none" strike="noStrike" dirty="0"/>
                        <a:t> </a:t>
                      </a:r>
                      <a:r>
                        <a:rPr lang="en-US" sz="1600" u="none" strike="noStrike" dirty="0" err="1"/>
                        <a:t>Eropa</a:t>
                      </a:r>
                      <a:r>
                        <a:rPr lang="en-US" sz="1600" u="none" strike="noStrike" dirty="0"/>
                        <a:t>) </a:t>
                      </a:r>
                      <a:r>
                        <a:rPr lang="en-US" sz="1600" u="none" strike="noStrike" dirty="0" err="1"/>
                        <a:t>jurusan</a:t>
                      </a:r>
                      <a:r>
                        <a:rPr lang="en-US" sz="1600" u="none" strike="noStrike" dirty="0"/>
                        <a:t> </a:t>
                      </a:r>
                      <a:r>
                        <a:rPr lang="en-US" sz="1600" u="none" strike="noStrike" dirty="0" err="1"/>
                        <a:t>Ilmu</a:t>
                      </a:r>
                      <a:r>
                        <a:rPr lang="en-US" sz="1600" u="none" strike="noStrike" dirty="0"/>
                        <a:t> </a:t>
                      </a:r>
                      <a:r>
                        <a:rPr lang="en-US" sz="1600" u="none" strike="noStrike" dirty="0" err="1"/>
                        <a:t>Hubungan</a:t>
                      </a:r>
                      <a:r>
                        <a:rPr lang="en-US" sz="1600" u="none" strike="noStrike" dirty="0"/>
                        <a:t> </a:t>
                      </a:r>
                      <a:r>
                        <a:rPr lang="en-US" sz="1600" u="none" strike="noStrike" dirty="0" err="1"/>
                        <a:t>Internasional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525" marR="9525" marT="9523" marB="0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711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D" sz="1600" dirty="0"/>
                        <a:t>4.</a:t>
                      </a:r>
                      <a:endParaRPr lang="en-ID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err="1"/>
                        <a:t>Diskusi</a:t>
                      </a:r>
                      <a:r>
                        <a:rPr lang="en-US" sz="1600" u="none" strike="noStrike" dirty="0"/>
                        <a:t> / Webinar </a:t>
                      </a:r>
                      <a:r>
                        <a:rPr lang="en-US" sz="1600" u="none" strike="noStrike" dirty="0" err="1"/>
                        <a:t>dengan</a:t>
                      </a:r>
                      <a:r>
                        <a:rPr lang="en-US" sz="1600" u="none" strike="noStrike" dirty="0"/>
                        <a:t>  ASEAN </a:t>
                      </a:r>
                      <a:r>
                        <a:rPr lang="en-US" sz="1600" u="none" strike="noStrike" dirty="0" err="1"/>
                        <a:t>Jurusan</a:t>
                      </a:r>
                      <a:r>
                        <a:rPr lang="en-US" sz="1600" u="none" strike="noStrike" dirty="0"/>
                        <a:t> </a:t>
                      </a:r>
                      <a:r>
                        <a:rPr lang="en-US" sz="1600" u="none" strike="noStrike" dirty="0" err="1"/>
                        <a:t>Ilmu</a:t>
                      </a:r>
                      <a:r>
                        <a:rPr lang="en-US" sz="1600" u="none" strike="noStrike" dirty="0"/>
                        <a:t> </a:t>
                      </a:r>
                      <a:r>
                        <a:rPr lang="en-US" sz="1600" u="none" strike="noStrike" dirty="0" err="1"/>
                        <a:t>Hubungan</a:t>
                      </a:r>
                      <a:r>
                        <a:rPr lang="en-US" sz="1600" u="none" strike="noStrike" dirty="0"/>
                        <a:t> </a:t>
                      </a:r>
                      <a:r>
                        <a:rPr lang="en-US" sz="1600" u="none" strike="noStrike" dirty="0" err="1"/>
                        <a:t>Internasional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525" marR="9525" marT="9523" marB="0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711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D" sz="1600" dirty="0"/>
                        <a:t>5.</a:t>
                      </a:r>
                      <a:endParaRPr lang="en-ID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/>
                        <a:t>Workshop </a:t>
                      </a:r>
                      <a:r>
                        <a:rPr lang="en-US" sz="1600" u="none" strike="noStrike" dirty="0" err="1"/>
                        <a:t>penulisan</a:t>
                      </a:r>
                      <a:r>
                        <a:rPr lang="en-US" sz="1600" u="none" strike="noStrike" dirty="0"/>
                        <a:t> </a:t>
                      </a:r>
                      <a:r>
                        <a:rPr lang="en-US" sz="1600" u="none" strike="noStrike" dirty="0" err="1"/>
                        <a:t>artikel</a:t>
                      </a:r>
                      <a:r>
                        <a:rPr lang="en-US" sz="1600" u="none" strike="noStrike" dirty="0"/>
                        <a:t> </a:t>
                      </a:r>
                      <a:r>
                        <a:rPr lang="en-US" sz="1600" u="none" strike="noStrike" dirty="0" err="1"/>
                        <a:t>ilmiah</a:t>
                      </a:r>
                      <a:r>
                        <a:rPr lang="en-US" sz="1600" u="none" strike="noStrike" dirty="0"/>
                        <a:t> / </a:t>
                      </a:r>
                      <a:r>
                        <a:rPr lang="en-US" sz="1600" u="none" strike="noStrike" dirty="0" err="1"/>
                        <a:t>Jurnal</a:t>
                      </a:r>
                      <a:r>
                        <a:rPr lang="en-US" sz="1600" u="none" strike="noStrike" dirty="0"/>
                        <a:t> </a:t>
                      </a:r>
                      <a:r>
                        <a:rPr lang="en-US" sz="1600" u="none" strike="noStrike" dirty="0" err="1"/>
                        <a:t>bagi</a:t>
                      </a:r>
                      <a:r>
                        <a:rPr lang="en-US" sz="1600" u="none" strike="noStrike" dirty="0"/>
                        <a:t> </a:t>
                      </a:r>
                      <a:r>
                        <a:rPr lang="en-US" sz="1600" u="none" strike="noStrike" dirty="0" err="1"/>
                        <a:t>Mahasiswa</a:t>
                      </a:r>
                      <a:r>
                        <a:rPr lang="en-US" sz="1600" u="none" strike="noStrike" dirty="0"/>
                        <a:t> </a:t>
                      </a:r>
                      <a:r>
                        <a:rPr lang="en-US" sz="1600" u="none" strike="noStrike" dirty="0" err="1"/>
                        <a:t>Jurusa</a:t>
                      </a:r>
                      <a:r>
                        <a:rPr lang="en-US" sz="1600" u="none" strike="noStrike" dirty="0"/>
                        <a:t> </a:t>
                      </a:r>
                      <a:r>
                        <a:rPr lang="en-US" sz="1600" u="none" strike="noStrike" dirty="0" err="1"/>
                        <a:t>Ilmu</a:t>
                      </a:r>
                      <a:r>
                        <a:rPr lang="en-US" sz="1600" u="none" strike="noStrike" dirty="0"/>
                        <a:t> </a:t>
                      </a:r>
                      <a:r>
                        <a:rPr lang="en-US" sz="1600" u="none" strike="noStrike" dirty="0" err="1"/>
                        <a:t>Hubungan</a:t>
                      </a:r>
                      <a:r>
                        <a:rPr lang="en-US" sz="1600" u="none" strike="noStrike" dirty="0"/>
                        <a:t> </a:t>
                      </a:r>
                      <a:r>
                        <a:rPr lang="en-US" sz="1600" u="none" strike="noStrike" dirty="0" err="1"/>
                        <a:t>Internasional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525" marR="9525" marT="9523" marB="0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566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6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/>
                        <a:t> Pembuatan Proposal S3 Sosiologi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698" marR="12698" marT="12698" marB="45712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xmlns="" id="{AD5461B8-63B5-4190-9275-A98FEF440D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5424756"/>
              </p:ext>
            </p:extLst>
          </p:nvPr>
        </p:nvGraphicFramePr>
        <p:xfrm>
          <a:off x="457200" y="430213"/>
          <a:ext cx="9858375" cy="517842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601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933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25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5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52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5749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1800" dirty="0"/>
                        <a:t>No.</a:t>
                      </a: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22" marB="45722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sv-SE" sz="1800" dirty="0"/>
                        <a:t>Program dan Kegiatan Bidang/Lembaga/Fakultas Tahun 2021</a:t>
                      </a: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22" marB="45722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 err="1"/>
                        <a:t>Indikator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Kinerja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Sasaran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Strategis</a:t>
                      </a:r>
                      <a:endParaRPr lang="en-US" sz="1800" dirty="0"/>
                    </a:p>
                    <a:p>
                      <a:pPr algn="ctr">
                        <a:buNone/>
                      </a:pP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22" marB="45722" anchor="ctr"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/>
                        <a:t>Target Dekan</a:t>
                      </a:r>
                      <a:endParaRPr lang="en-US" sz="180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22" marB="45722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36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2021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22" marB="45722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2022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22" marB="4572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611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ID" sz="1600" dirty="0"/>
                        <a:t>P1</a:t>
                      </a:r>
                      <a:endParaRPr lang="en-ID" sz="1600" b="1" dirty="0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91434" marR="91434" marT="45722" marB="45722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 err="1"/>
                        <a:t>Pengembangan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kapasitas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kualitas</a:t>
                      </a:r>
                      <a:r>
                        <a:rPr lang="en-US" sz="1600" dirty="0"/>
                        <a:t> program </a:t>
                      </a:r>
                      <a:r>
                        <a:rPr lang="en-US" sz="1600" dirty="0" err="1"/>
                        <a:t>studi</a:t>
                      </a:r>
                      <a:endParaRPr lang="en-US" sz="1600" b="1" dirty="0" err="1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12699" marR="12699" marT="12700" marB="45722"/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91434" marR="91434" marT="45722" marB="4572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298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D" sz="1600" dirty="0"/>
                        <a:t>K1</a:t>
                      </a:r>
                      <a:endParaRPr lang="en-ID" sz="1600" b="1" dirty="0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91434" marR="91434" marT="45722" marB="45722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 err="1"/>
                        <a:t>Pengembangan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pendirian</a:t>
                      </a:r>
                      <a:r>
                        <a:rPr lang="en-US" sz="1600" dirty="0"/>
                        <a:t> program </a:t>
                      </a:r>
                      <a:r>
                        <a:rPr lang="en-US" sz="1600" dirty="0" err="1"/>
                        <a:t>studi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sesuai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kebutuhan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di</a:t>
                      </a:r>
                      <a:r>
                        <a:rPr lang="en-US" sz="1600" dirty="0"/>
                        <a:t> era 4.0 </a:t>
                      </a:r>
                      <a:r>
                        <a:rPr lang="en-US" sz="1600" dirty="0" err="1"/>
                        <a:t>dan</a:t>
                      </a:r>
                      <a:r>
                        <a:rPr lang="en-US" sz="1600" dirty="0"/>
                        <a:t> era 5.0</a:t>
                      </a:r>
                    </a:p>
                    <a:p>
                      <a:pPr indent="0">
                        <a:buNone/>
                      </a:pPr>
                      <a:r>
                        <a:rPr lang="en-US" sz="1600" dirty="0"/>
                        <a:t>	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12699" marR="12699" marT="12700" marB="45722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600" dirty="0"/>
                        <a:t>Persentase Prodi terakreditasi unggul (A)</a:t>
                      </a:r>
                      <a:endParaRPr lang="it-IT" sz="1600" b="1" dirty="0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91434" marR="91434" marT="45722" marB="4572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2000" u="none" strike="noStrike" dirty="0"/>
                        <a:t>55%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000" u="none" strike="noStrike" dirty="0"/>
                        <a:t>73%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526" marR="9526" marT="952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722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7. 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22" marB="4572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/>
                        <a:t>Pembuatan Pengisian Borang jurusan sosiologi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526" marR="9526" marT="9525" marB="0"/>
                </a:tc>
                <a:tc rowSpan="6" grid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22" marB="45722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574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8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22" marB="4572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/>
                        <a:t>Pembelian Buku Referensi jurusan sosiologi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526" marR="9526" marT="9525" marB="0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722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9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22" marB="4572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/>
                        <a:t>Pembuatan Video Pembelajaran Mata Kuliah jurusan sosiologi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526" marR="9526" marT="9525" marB="0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574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10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22" marB="4572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/>
                        <a:t> Reward Kreatifitas Mahasiswa jurusan sosiologi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526" marR="9526" marT="9525" marB="0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788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11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22" marB="4572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/>
                        <a:t> Analisis data hasil evaluasi PBM magister sosiologi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526" marR="9526" marT="9525" marB="0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4611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12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22" marB="45722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/>
                        <a:t> Bantuan kegiatan mhs mengikuti seminar nasional magister sosiologi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699" marR="12699" marT="12700" marB="45722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xmlns="" id="{ED85C421-A80A-4C78-8129-69AA5D9DDB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049382"/>
              </p:ext>
            </p:extLst>
          </p:nvPr>
        </p:nvGraphicFramePr>
        <p:xfrm>
          <a:off x="609600" y="990600"/>
          <a:ext cx="9858375" cy="481516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601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933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25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5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52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5799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1800" dirty="0"/>
                        <a:t>No.</a:t>
                      </a: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27" marB="45727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sv-SE" sz="1800" dirty="0"/>
                        <a:t>Program dan Kegiatan Bidang/Lembaga/Fakultas Tahun 2021</a:t>
                      </a: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27" marB="45727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 err="1"/>
                        <a:t>Indikator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Kinerja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Sasaran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Strategis</a:t>
                      </a:r>
                      <a:endParaRPr lang="en-US" sz="1800" dirty="0"/>
                    </a:p>
                    <a:p>
                      <a:pPr algn="ctr">
                        <a:buNone/>
                      </a:pPr>
                      <a:endParaRPr lang="en-US" sz="1800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27" marB="45727" anchor="ctr"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/>
                        <a:t>Target Dekan</a:t>
                      </a:r>
                      <a:endParaRPr lang="en-US" sz="180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27" marB="4572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36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2021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2022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27" marB="4572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9129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ID" sz="1600" dirty="0"/>
                        <a:t>P1</a:t>
                      </a:r>
                      <a:endParaRPr lang="en-ID" sz="1600" b="1" dirty="0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 err="1"/>
                        <a:t>Pengembangan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kapasitas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kualitas</a:t>
                      </a:r>
                      <a:r>
                        <a:rPr lang="en-US" sz="1600" dirty="0"/>
                        <a:t> program </a:t>
                      </a:r>
                      <a:r>
                        <a:rPr lang="en-US" sz="1600" dirty="0" err="1"/>
                        <a:t>studi</a:t>
                      </a:r>
                      <a:endParaRPr lang="en-US" sz="1600" b="1" dirty="0" err="1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12699" marR="12699" marT="12702" marB="45727"/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91434" marR="91434" marT="45727" marB="4572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861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D" sz="1600" dirty="0"/>
                        <a:t>K1</a:t>
                      </a:r>
                      <a:endParaRPr lang="en-ID" sz="1600" b="1" dirty="0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 err="1"/>
                        <a:t>Pengembangan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pendirian</a:t>
                      </a:r>
                      <a:r>
                        <a:rPr lang="en-US" sz="1600" dirty="0"/>
                        <a:t> program </a:t>
                      </a:r>
                      <a:r>
                        <a:rPr lang="en-US" sz="1600" dirty="0" err="1"/>
                        <a:t>studi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sesuai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kebutuhan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di</a:t>
                      </a:r>
                      <a:r>
                        <a:rPr lang="en-US" sz="1600" dirty="0"/>
                        <a:t> era 4.0 </a:t>
                      </a:r>
                      <a:r>
                        <a:rPr lang="en-US" sz="1600" dirty="0" err="1"/>
                        <a:t>dan</a:t>
                      </a:r>
                      <a:r>
                        <a:rPr lang="en-US" sz="1600" dirty="0"/>
                        <a:t> era 5.0</a:t>
                      </a:r>
                    </a:p>
                    <a:p>
                      <a:pPr indent="0">
                        <a:buNone/>
                      </a:pPr>
                      <a:r>
                        <a:rPr lang="en-US" sz="1600" dirty="0"/>
                        <a:t>	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12699" marR="12699" marT="12702" marB="45727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Persentase Prodi terakreditasi unggul (A)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2000" u="none" strike="noStrike" dirty="0"/>
                        <a:t>55%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526" marR="9526" marT="952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000" u="none" strike="noStrike" dirty="0"/>
                        <a:t>73%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526" marR="9526" marT="9527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728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12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Pengadaan dan revisi dokumen2 mutu magister sosiologi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2" marB="45727" anchor="ctr"/>
                </a:tc>
                <a:tc rowSpan="6" grid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4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27" marB="45727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579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13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/>
                        <a:t>Trace study magister </a:t>
                      </a:r>
                      <a:r>
                        <a:rPr lang="en-US" sz="1600" dirty="0" err="1"/>
                        <a:t>sosiologi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2" marB="45727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579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14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Pembuatan</a:t>
                      </a:r>
                      <a:r>
                        <a:rPr lang="en-US" sz="1600" dirty="0"/>
                        <a:t> Studio Mini </a:t>
                      </a:r>
                      <a:r>
                        <a:rPr lang="en-US" sz="1600" dirty="0" err="1"/>
                        <a:t>jurusan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ilmu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politik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2" marB="45727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579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15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Pembelian</a:t>
                      </a:r>
                      <a:r>
                        <a:rPr lang="en-US" sz="1600" dirty="0"/>
                        <a:t> Software </a:t>
                      </a:r>
                      <a:r>
                        <a:rPr lang="en-US" sz="1600" dirty="0" err="1"/>
                        <a:t>Grammarly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Jurusan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Ilmu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politik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2" marB="45727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794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16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Pembelian</a:t>
                      </a:r>
                      <a:r>
                        <a:rPr lang="en-US" sz="1600" dirty="0"/>
                        <a:t> Software </a:t>
                      </a:r>
                      <a:r>
                        <a:rPr lang="en-US" sz="1600" dirty="0" err="1"/>
                        <a:t>pengolahan</a:t>
                      </a:r>
                      <a:r>
                        <a:rPr lang="en-US" sz="1600" dirty="0"/>
                        <a:t> data </a:t>
                      </a:r>
                      <a:r>
                        <a:rPr lang="en-US" sz="1600" dirty="0" err="1"/>
                        <a:t>penelitian</a:t>
                      </a:r>
                      <a:r>
                        <a:rPr lang="en-US" sz="1600" dirty="0"/>
                        <a:t> program </a:t>
                      </a:r>
                      <a:r>
                        <a:rPr lang="en-US" sz="1600" dirty="0" err="1"/>
                        <a:t>studi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kebijakan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2" marB="45727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579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17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 err="1"/>
                        <a:t>Pembelian</a:t>
                      </a:r>
                      <a:r>
                        <a:rPr lang="en-US" sz="1600" dirty="0"/>
                        <a:t> Software </a:t>
                      </a:r>
                      <a:r>
                        <a:rPr lang="en-US" sz="1600" dirty="0" err="1"/>
                        <a:t>Grammarly</a:t>
                      </a:r>
                      <a:r>
                        <a:rPr lang="en-US" sz="1600" dirty="0"/>
                        <a:t> program </a:t>
                      </a:r>
                      <a:r>
                        <a:rPr lang="en-US" sz="1600" dirty="0" err="1"/>
                        <a:t>studi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kebijakan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702" marB="45727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xmlns="" id="{5FA4D83F-9C2B-41F0-A27C-1C83B6EF6F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xmlns="" id="{6815DC1F-8687-4A0B-A6AD-E326526987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7862170"/>
              </p:ext>
            </p:extLst>
          </p:nvPr>
        </p:nvGraphicFramePr>
        <p:xfrm>
          <a:off x="609600" y="620803"/>
          <a:ext cx="10453952" cy="56883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377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949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582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15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14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9051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No.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2" marB="45712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sv-SE" sz="1800" b="1" dirty="0">
                          <a:solidFill>
                            <a:schemeClr val="tx1"/>
                          </a:solidFill>
                        </a:rPr>
                        <a:t>Program dan Kegiatan Bidang/Lembaga/Fakultas Tahun 2021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2" marB="45712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Indikator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Kinerja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Sasaran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Strategis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2" marB="45712" anchor="ctr"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Target Dekan</a:t>
                      </a:r>
                      <a:endParaRPr lang="en-US" sz="1800" b="1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2" marB="45712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85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2" marB="45712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Malgun Gothic Semilight" panose="020B0502040204020203" pitchFamily="34" charset="-128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endParaRPr>
                    </a:p>
                  </a:txBody>
                  <a:tcPr marL="91434" marR="91434" marT="45712" marB="4571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383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ID" sz="1600" dirty="0"/>
                        <a:t>P</a:t>
                      </a:r>
                      <a:r>
                        <a:rPr lang="en-US" altLang="en-ID" sz="1600" dirty="0"/>
                        <a:t>3</a:t>
                      </a:r>
                      <a:endParaRPr lang="en-US" altLang="en-ID" sz="1600" b="1" dirty="0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91434" marR="91434" marT="45712" marB="45712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 err="1"/>
                        <a:t>Peningkatan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Afirmasi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beasiswa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mahasiswa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12699" marR="12699" marT="12698" marB="45712"/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91434" marR="91434" marT="45712" marB="4571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965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D" sz="1600" dirty="0"/>
                        <a:t>K</a:t>
                      </a:r>
                      <a:r>
                        <a:rPr lang="en-US" altLang="en-ID" sz="1600" dirty="0"/>
                        <a:t>7</a:t>
                      </a:r>
                      <a:endParaRPr lang="en-US" altLang="en-ID" sz="1600" b="1" dirty="0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91434" marR="91434" marT="45712" marB="45712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Pemberian bantuan/beasiswa untuk mahasiswa</a:t>
                      </a:r>
                      <a:r>
                        <a:rPr lang="en-US" sz="1600" dirty="0"/>
                        <a:t>	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mic Sans MS" panose="030F0702030302020204" charset="0"/>
                        <a:ea typeface="Malgun Gothic Semilight" panose="020B0502040204020203" pitchFamily="34" charset="-128"/>
                        <a:cs typeface="Comic Sans MS" panose="030F0702030302020204" charset="0"/>
                      </a:endParaRPr>
                    </a:p>
                  </a:txBody>
                  <a:tcPr marL="12699" marR="12699" marT="12698" marB="45712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600" dirty="0" err="1"/>
                        <a:t>Rasio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Afirmasi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8" marB="45712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/>
                        <a:t>30%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8" marB="45712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/>
                        <a:t>30%</a:t>
                      </a:r>
                      <a:endParaRPr 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8" marB="45712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596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1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2" marB="45712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Bantuan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Penelitian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penulisan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Skripsi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Mahasiswa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jurusan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antropologi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8" marB="45712" anchor="ctr"/>
                </a:tc>
                <a:tc rowSpan="3" grid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2" marB="45712"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596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2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2" marB="45712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Bantuan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Paket</a:t>
                      </a:r>
                      <a:r>
                        <a:rPr lang="en-US" sz="1600" dirty="0"/>
                        <a:t> Data </a:t>
                      </a:r>
                      <a:r>
                        <a:rPr lang="en-US" sz="1600" dirty="0" err="1"/>
                        <a:t>bagi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mahasiswa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jurusan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ilmu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hubungan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internasional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8" marB="45712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596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/>
                        <a:t>3</a:t>
                      </a: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2" marB="45712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dirty="0" err="1"/>
                        <a:t>Bantuan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Penulisan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Skripsi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bagi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mahasiswa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jurusan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ilmu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hubungan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internasional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1" marR="12701" marT="12698" marB="45712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90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4" marR="91434" marT="45712" marB="4571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1" marR="12701" marT="12698" marB="45712" anchor="ctr">
                    <a:solidFill>
                      <a:schemeClr val="bg1"/>
                    </a:solidFill>
                  </a:tcPr>
                </a:tc>
                <a:tc rowSpan="3" grid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91434" marR="91434" marT="45712" marB="45712"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12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4" marR="91434" marT="45712" marB="4571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1" marR="12701" marT="12698" marB="45712" anchor="ctr"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90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4" marR="91434" marT="45712" marB="4571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1" marR="12701" marT="12698" marB="45712" anchor="ctr"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 marL="12698" marR="12698" marT="1270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ircui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3329</Words>
  <Application>Microsoft Office PowerPoint</Application>
  <PresentationFormat>Custom</PresentationFormat>
  <Paragraphs>931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5" baseType="lpstr">
      <vt:lpstr>Malgun Gothic Semilight</vt:lpstr>
      <vt:lpstr>宋体</vt:lpstr>
      <vt:lpstr>Arial</vt:lpstr>
      <vt:lpstr>Arial Narrow</vt:lpstr>
      <vt:lpstr>Berlin Sans FB</vt:lpstr>
      <vt:lpstr>Berlin Sans FB Demi</vt:lpstr>
      <vt:lpstr>Calibri</vt:lpstr>
      <vt:lpstr>Comic Sans MS</vt:lpstr>
      <vt:lpstr>Rockwell</vt:lpstr>
      <vt:lpstr>Tahoma</vt:lpstr>
      <vt:lpstr>Times New Roman</vt:lpstr>
      <vt:lpstr>Trebuchet MS</vt:lpstr>
      <vt:lpstr>Tw Cen MT</vt:lpstr>
      <vt:lpstr>Wingdings</vt:lpstr>
      <vt:lpstr>Office Theme</vt:lpstr>
      <vt:lpstr>Circuit</vt:lpstr>
      <vt:lpstr>RAPAT KERJA PIMPINAN TAHUN 2020  UNIVERSITAS ANDALAS</vt:lpstr>
      <vt:lpstr>VISI, MISI DAN TUJUAN </vt:lpstr>
      <vt:lpstr>PROSES RENSTRA FISIP </vt:lpstr>
      <vt:lpstr>PowerPoint Presentation</vt:lpstr>
      <vt:lpstr>PowerPoint Presentation</vt:lpstr>
      <vt:lpstr>PROGRAM KERJA FISIP UNAND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RAPAT KERJA PIMPINAN TAHUN 2020  UNIVERSITAS ANDALAS</dc:title>
  <dc:creator>user</dc:creator>
  <cp:lastModifiedBy>ASUS</cp:lastModifiedBy>
  <cp:revision>38</cp:revision>
  <dcterms:created xsi:type="dcterms:W3CDTF">2020-10-19T15:31:00Z</dcterms:created>
  <dcterms:modified xsi:type="dcterms:W3CDTF">2020-10-21T12:05:49Z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1033-11.2.0.9710</vt:lpwstr>
  </property>
</Properties>
</file>