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3" r:id="rId4"/>
    <p:sldId id="265" r:id="rId5"/>
    <p:sldId id="257" r:id="rId6"/>
    <p:sldId id="294" r:id="rId7"/>
    <p:sldId id="260" r:id="rId8"/>
    <p:sldId id="261" r:id="rId9"/>
    <p:sldId id="262" r:id="rId10"/>
    <p:sldId id="295" r:id="rId11"/>
    <p:sldId id="264" r:id="rId12"/>
    <p:sldId id="296" r:id="rId13"/>
    <p:sldId id="266" r:id="rId14"/>
    <p:sldId id="267" r:id="rId15"/>
    <p:sldId id="297" r:id="rId16"/>
    <p:sldId id="298" r:id="rId17"/>
    <p:sldId id="293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49"/>
  </p:normalViewPr>
  <p:slideViewPr>
    <p:cSldViewPr snapToGrid="0" snapToObjects="1">
      <p:cViewPr varScale="1">
        <p:scale>
          <a:sx n="87" d="100"/>
          <a:sy n="87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11" name="Google Shape;11;p2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2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3" name="Google Shape;13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4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6" name="Google Shape;16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7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9" name="Google Shape;19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22" name="Google Shape;22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5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oogle Shape;26;p2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27" name="Google Shape;27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29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027622" y="1953315"/>
            <a:ext cx="5073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33" name="Google Shape;33;p2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34" name="Google Shape;34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37" name="Google Shape;37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38;p2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" name="Google Shape;39;p2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4363774" y="-3213"/>
            <a:ext cx="4780226" cy="2524130"/>
            <a:chOff x="4363774" y="-3213"/>
            <a:chExt cx="4780226" cy="2524130"/>
          </a:xfrm>
        </p:grpSpPr>
        <p:pic>
          <p:nvPicPr>
            <p:cNvPr id="74" name="Google Shape;74;p4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948921" y="20002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" name="Google Shape;75;p4"/>
            <p:cNvGrpSpPr/>
            <p:nvPr/>
          </p:nvGrpSpPr>
          <p:grpSpPr>
            <a:xfrm flipH="1">
              <a:off x="7152344" y="1600887"/>
              <a:ext cx="1991656" cy="520699"/>
              <a:chOff x="0" y="0"/>
              <a:chExt cx="3429750" cy="896675"/>
            </a:xfrm>
          </p:grpSpPr>
          <p:pic>
            <p:nvPicPr>
              <p:cNvPr id="76" name="Google Shape;76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8" name="Google Shape;78;p4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948921" y="119819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9" name="Google Shape;79;p4"/>
            <p:cNvGrpSpPr/>
            <p:nvPr/>
          </p:nvGrpSpPr>
          <p:grpSpPr>
            <a:xfrm flipH="1">
              <a:off x="5957394" y="798862"/>
              <a:ext cx="3186606" cy="520699"/>
              <a:chOff x="0" y="0"/>
              <a:chExt cx="5487525" cy="896675"/>
            </a:xfrm>
          </p:grpSpPr>
          <p:pic>
            <p:nvPicPr>
              <p:cNvPr id="80" name="Google Shape;80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3" name="Google Shape;83;p4"/>
            <p:cNvGrpSpPr/>
            <p:nvPr/>
          </p:nvGrpSpPr>
          <p:grpSpPr>
            <a:xfrm flipH="1">
              <a:off x="4363774" y="396118"/>
              <a:ext cx="4381854" cy="520735"/>
              <a:chOff x="0" y="0"/>
              <a:chExt cx="7545300" cy="896675"/>
            </a:xfrm>
          </p:grpSpPr>
          <p:pic>
            <p:nvPicPr>
              <p:cNvPr id="84" name="Google Shape;84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4"/>
            <p:cNvGrpSpPr/>
            <p:nvPr/>
          </p:nvGrpSpPr>
          <p:grpSpPr>
            <a:xfrm flipH="1">
              <a:off x="4762146" y="-3213"/>
              <a:ext cx="4381854" cy="520735"/>
              <a:chOff x="0" y="0"/>
              <a:chExt cx="7545300" cy="896675"/>
            </a:xfrm>
          </p:grpSpPr>
          <p:pic>
            <p:nvPicPr>
              <p:cNvPr id="89" name="Google Shape;89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3" name="Google Shape;93;p4"/>
          <p:cNvGrpSpPr/>
          <p:nvPr/>
        </p:nvGrpSpPr>
        <p:grpSpPr>
          <a:xfrm>
            <a:off x="-3" y="2743188"/>
            <a:ext cx="4381556" cy="2524130"/>
            <a:chOff x="4364072" y="-3213"/>
            <a:chExt cx="4381556" cy="2524130"/>
          </a:xfrm>
        </p:grpSpPr>
        <p:grpSp>
          <p:nvGrpSpPr>
            <p:cNvPr id="94" name="Google Shape;94;p4"/>
            <p:cNvGrpSpPr/>
            <p:nvPr/>
          </p:nvGrpSpPr>
          <p:grpSpPr>
            <a:xfrm flipH="1">
              <a:off x="4364072" y="2000218"/>
              <a:ext cx="4381556" cy="520699"/>
              <a:chOff x="0" y="0"/>
              <a:chExt cx="7545300" cy="896675"/>
            </a:xfrm>
          </p:grpSpPr>
          <p:pic>
            <p:nvPicPr>
              <p:cNvPr id="95" name="Google Shape;95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9" name="Google Shape;99;p4"/>
            <p:cNvGrpSpPr/>
            <p:nvPr/>
          </p:nvGrpSpPr>
          <p:grpSpPr>
            <a:xfrm flipH="1">
              <a:off x="4762444" y="1600887"/>
              <a:ext cx="3186606" cy="520699"/>
              <a:chOff x="2057775" y="0"/>
              <a:chExt cx="5487525" cy="896675"/>
            </a:xfrm>
          </p:grpSpPr>
          <p:pic>
            <p:nvPicPr>
              <p:cNvPr id="100" name="Google Shape;100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4"/>
            <p:cNvGrpSpPr/>
            <p:nvPr/>
          </p:nvGrpSpPr>
          <p:grpSpPr>
            <a:xfrm flipH="1">
              <a:off x="4364072" y="1198193"/>
              <a:ext cx="3186606" cy="520699"/>
              <a:chOff x="2057775" y="0"/>
              <a:chExt cx="5487525" cy="896675"/>
            </a:xfrm>
          </p:grpSpPr>
          <p:pic>
            <p:nvPicPr>
              <p:cNvPr id="104" name="Google Shape;104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7" name="Google Shape;107;p4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4"/>
            <p:cNvGrpSpPr/>
            <p:nvPr/>
          </p:nvGrpSpPr>
          <p:grpSpPr>
            <a:xfrm flipH="1">
              <a:off x="4364072" y="396118"/>
              <a:ext cx="1991656" cy="520699"/>
              <a:chOff x="4115550" y="0"/>
              <a:chExt cx="3429750" cy="896675"/>
            </a:xfrm>
          </p:grpSpPr>
          <p:pic>
            <p:nvPicPr>
              <p:cNvPr id="109" name="Google Shape;109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4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1" name="Google Shape;111;p4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2487650" y="1218025"/>
            <a:ext cx="4168800" cy="270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 panose="00000500000000000000"/>
              <a:buChar char="❑"/>
              <a:defRPr sz="24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 panose="00000500000000000000"/>
              <a:buChar char="❏"/>
              <a:defRPr sz="24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 panose="00000500000000000000"/>
              <a:buChar char="❏"/>
              <a:defRPr sz="24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 panose="00000500000000000000"/>
              <a:buChar char="❏"/>
              <a:defRPr sz="24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 panose="00000500000000000000"/>
              <a:buChar char="❏"/>
              <a:defRPr sz="24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 panose="00000500000000000000"/>
              <a:buChar char="❏"/>
              <a:defRPr sz="24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 panose="00000500000000000000"/>
              <a:buChar char="❏"/>
              <a:defRPr sz="24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 panose="00000500000000000000"/>
              <a:buChar char="❏"/>
              <a:defRPr sz="24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81000" algn="ctr">
              <a:spcBef>
                <a:spcPts val="600"/>
              </a:spcBef>
              <a:spcAft>
                <a:spcPts val="0"/>
              </a:spcAft>
              <a:buSzPts val="2400"/>
              <a:buFont typeface="Montserrat" panose="00000500000000000000"/>
              <a:buChar char="❏"/>
              <a:defRPr sz="24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16" name="Google Shape;116;p5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19" name="Google Shape;119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23" name="Google Shape;123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28" name="Google Shape;128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" name="Google Shape;132;p5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34" name="Google Shape;134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37" name="Google Shape;137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5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9" name="Google Shape;139;p5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45" name="Google Shape;145;p6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6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48" name="Google Shape;148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Google Shape;150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1" name="Google Shape;151;p6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52" name="Google Shape;152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6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57" name="Google Shape;157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1" name="Google Shape;161;p6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62" name="Google Shape;162;p6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63" name="Google Shape;163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5" name="Google Shape;165;p6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66" name="Google Shape;166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6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8" name="Google Shape;168;p6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35874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2"/>
          </p:nvPr>
        </p:nvSpPr>
        <p:spPr>
          <a:xfrm>
            <a:off x="4780150" y="1524375"/>
            <a:ext cx="35874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9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234" name="Google Shape;234;p9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6" name="Google Shape;236;p9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37" name="Google Shape;237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0" name="Google Shape;240;p9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41" name="Google Shape;241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2" name="Google Shape;242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3" name="Google Shape;243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Google Shape;244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9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46" name="Google Shape;246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7" name="Google Shape;247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8" name="Google Shape;248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0" name="Google Shape;250;p9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51" name="Google Shape;251;p9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52" name="Google Shape;252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Google Shape;253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9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55" name="Google Shape;255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9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7" name="Google Shape;257;p9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9"/>
          <p:cNvSpPr txBox="1">
            <a:spLocks noGrp="1"/>
          </p:cNvSpPr>
          <p:nvPr>
            <p:ph type="body" idx="1"/>
          </p:nvPr>
        </p:nvSpPr>
        <p:spPr>
          <a:xfrm>
            <a:off x="1288075" y="3945179"/>
            <a:ext cx="6483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emboss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262" name="Google Shape;262;p10"/>
          <p:cNvGrpSpPr/>
          <p:nvPr/>
        </p:nvGrpSpPr>
        <p:grpSpPr>
          <a:xfrm flipH="1">
            <a:off x="5714250" y="0"/>
            <a:ext cx="3429750" cy="3643925"/>
            <a:chOff x="0" y="0"/>
            <a:chExt cx="3429750" cy="3643925"/>
          </a:xfrm>
        </p:grpSpPr>
        <p:pic>
          <p:nvPicPr>
            <p:cNvPr id="263" name="Google Shape;263;p10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47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0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685975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0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73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0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685975" y="687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7" name="Google Shape;267;p10"/>
            <p:cNvGrpSpPr/>
            <p:nvPr/>
          </p:nvGrpSpPr>
          <p:grpSpPr>
            <a:xfrm>
              <a:off x="0" y="0"/>
              <a:ext cx="3429750" cy="896675"/>
              <a:chOff x="0" y="0"/>
              <a:chExt cx="3429750" cy="896675"/>
            </a:xfrm>
          </p:grpSpPr>
          <p:pic>
            <p:nvPicPr>
              <p:cNvPr id="268" name="Google Shape;268;p10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10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0" name="Google Shape;270;p10"/>
          <p:cNvGrpSpPr/>
          <p:nvPr/>
        </p:nvGrpSpPr>
        <p:grpSpPr>
          <a:xfrm flipH="1">
            <a:off x="0" y="3095415"/>
            <a:ext cx="5487525" cy="2270300"/>
            <a:chOff x="2743750" y="2061250"/>
            <a:chExt cx="5487525" cy="2270300"/>
          </a:xfrm>
        </p:grpSpPr>
        <p:grpSp>
          <p:nvGrpSpPr>
            <p:cNvPr id="271" name="Google Shape;271;p10"/>
            <p:cNvGrpSpPr/>
            <p:nvPr/>
          </p:nvGrpSpPr>
          <p:grpSpPr>
            <a:xfrm>
              <a:off x="2743750" y="3434875"/>
              <a:ext cx="5487525" cy="896675"/>
              <a:chOff x="2057775" y="0"/>
              <a:chExt cx="5487525" cy="896675"/>
            </a:xfrm>
          </p:grpSpPr>
          <p:pic>
            <p:nvPicPr>
              <p:cNvPr id="272" name="Google Shape;272;p10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10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10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5" name="Google Shape;275;p10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276" name="Google Shape;276;p10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7" name="Google Shape;277;p10"/>
              <p:cNvPicPr preferRelativeResize="0"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8" name="Google Shape;278;p10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CC5ACBD-7352-2847-9951-66057C60143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5685-4E4C-2441-99C9-1777074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 panose="00000500000000000000"/>
              <a:buNone/>
              <a:defRPr sz="1800" b="1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 panose="00000500000000000000"/>
              <a:buNone/>
              <a:defRPr sz="1800" b="1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 panose="00000500000000000000"/>
              <a:buNone/>
              <a:defRPr sz="1800" b="1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 panose="00000500000000000000"/>
              <a:buNone/>
              <a:defRPr sz="1800" b="1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 panose="00000500000000000000"/>
              <a:buNone/>
              <a:defRPr sz="1800" b="1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 panose="00000500000000000000"/>
              <a:buNone/>
              <a:defRPr sz="1800" b="1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 panose="00000500000000000000"/>
              <a:buNone/>
              <a:defRPr sz="1800" b="1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 panose="00000500000000000000"/>
              <a:buNone/>
              <a:defRPr sz="1800" b="1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 panose="00000500000000000000"/>
              <a:buNone/>
              <a:defRPr sz="1800" b="1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❑"/>
              <a:defRPr sz="2000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1pPr>
            <a:lvl2pPr marL="914400" lvl="1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2pPr>
            <a:lvl3pPr marL="1371600" lvl="2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3pPr>
            <a:lvl4pPr marL="1828800" lvl="3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4pPr>
            <a:lvl5pPr marL="2286000" lvl="4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5pPr>
            <a:lvl6pPr marL="2743200" lvl="5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6pPr>
            <a:lvl7pPr marL="3200400" lvl="6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7pPr>
            <a:lvl8pPr marL="3657600" lvl="7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8pPr>
            <a:lvl9pPr marL="4114800" lvl="8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dk2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1pPr>
            <a:lvl2pPr lvl="1" algn="ctr">
              <a:buNone/>
              <a:defRPr sz="1300">
                <a:solidFill>
                  <a:schemeClr val="dk2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2pPr>
            <a:lvl3pPr lvl="2" algn="ctr">
              <a:buNone/>
              <a:defRPr sz="1300">
                <a:solidFill>
                  <a:schemeClr val="dk2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3pPr>
            <a:lvl4pPr lvl="3" algn="ctr">
              <a:buNone/>
              <a:defRPr sz="1300">
                <a:solidFill>
                  <a:schemeClr val="dk2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4pPr>
            <a:lvl5pPr lvl="4" algn="ctr">
              <a:buNone/>
              <a:defRPr sz="1300">
                <a:solidFill>
                  <a:schemeClr val="dk2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5pPr>
            <a:lvl6pPr lvl="5" algn="ctr">
              <a:buNone/>
              <a:defRPr sz="1300">
                <a:solidFill>
                  <a:schemeClr val="dk2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6pPr>
            <a:lvl7pPr lvl="6" algn="ctr">
              <a:buNone/>
              <a:defRPr sz="1300">
                <a:solidFill>
                  <a:schemeClr val="dk2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7pPr>
            <a:lvl8pPr lvl="7" algn="ctr">
              <a:buNone/>
              <a:defRPr sz="1300">
                <a:solidFill>
                  <a:schemeClr val="dk2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8pPr>
            <a:lvl9pPr lvl="8" algn="ctr">
              <a:buNone/>
              <a:defRPr sz="1300">
                <a:solidFill>
                  <a:schemeClr val="dk2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7552267" cy="5144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21" y="131774"/>
            <a:ext cx="868045" cy="1110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566" y="3942185"/>
            <a:ext cx="1383273" cy="842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566" y="2752294"/>
            <a:ext cx="1362157" cy="94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6827" y="1458652"/>
            <a:ext cx="1310749" cy="9238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93604C-5100-417C-BBC4-8A2E5FFE4627}"/>
              </a:ext>
            </a:extLst>
          </p:cNvPr>
          <p:cNvSpPr/>
          <p:nvPr/>
        </p:nvSpPr>
        <p:spPr>
          <a:xfrm>
            <a:off x="0" y="23450"/>
            <a:ext cx="7552267" cy="5143500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70844" y="555307"/>
            <a:ext cx="7739768" cy="2387600"/>
          </a:xfrm>
        </p:spPr>
        <p:txBody>
          <a:bodyPr>
            <a:normAutofit/>
          </a:bodyPr>
          <a:lstStyle/>
          <a:p>
            <a:pPr algn="l"/>
            <a:r>
              <a:rPr lang="en-US" sz="2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Rencana</a:t>
            </a:r>
            <a:r>
              <a:rPr lang="en-US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</a:t>
            </a:r>
            <a:r>
              <a:rPr lang="en-US" sz="2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</a:t>
            </a:r>
            <a:r>
              <a:rPr lang="en-US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</a:t>
            </a:r>
            <a:br>
              <a:rPr lang="en-US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</a:t>
            </a:r>
            <a:r>
              <a:rPr lang="en-US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  <a:r>
              <a:rPr lang="en-US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Unand</a:t>
            </a:r>
            <a:endParaRPr lang="en-US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939596" y="2075351"/>
            <a:ext cx="7688625" cy="147002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 lang="en-US" sz="3200" b="1" i="1" dirty="0">
              <a:solidFill>
                <a:schemeClr val="bg1"/>
              </a:solidFill>
            </a:endParaRPr>
          </a:p>
          <a:p>
            <a:r>
              <a:rPr lang="en-US" sz="1600" b="1" i="1" dirty="0" err="1">
                <a:solidFill>
                  <a:schemeClr val="bg1"/>
                </a:solidFill>
              </a:rPr>
              <a:t>Efa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Yonnedi</a:t>
            </a:r>
            <a:endParaRPr lang="en-US" sz="1600" b="1" i="1" dirty="0">
              <a:solidFill>
                <a:schemeClr val="bg1"/>
              </a:solidFill>
            </a:endParaRPr>
          </a:p>
          <a:p>
            <a:r>
              <a:rPr lang="en-US" sz="1600" b="1" i="1" dirty="0" err="1">
                <a:solidFill>
                  <a:schemeClr val="bg1"/>
                </a:solidFill>
              </a:rPr>
              <a:t>efayonnedi@eb.unand.ac.id</a:t>
            </a:r>
            <a:endParaRPr lang="en-US" sz="3200" b="1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4AD054-1986-2E43-B9D1-FBE8F7FE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outcome (OBE)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F3B3E5-D233-E54E-8403-6E97EC021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Workshop </a:t>
            </a:r>
            <a:r>
              <a:rPr lang="en-US" dirty="0" err="1"/>
              <a:t>Kurikulum</a:t>
            </a:r>
            <a:r>
              <a:rPr lang="en-US" dirty="0"/>
              <a:t> Program Diploma </a:t>
            </a:r>
          </a:p>
          <a:p>
            <a:endParaRPr lang="en-US" dirty="0"/>
          </a:p>
          <a:p>
            <a:r>
              <a:rPr lang="en-US" dirty="0"/>
              <a:t>Workshop </a:t>
            </a:r>
            <a:r>
              <a:rPr lang="en-US" dirty="0" err="1"/>
              <a:t>Kurikulum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Sarjana-Doktoral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Pemutakhiran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Panduan Pendidikan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Pemutakhiran</a:t>
            </a:r>
            <a:r>
              <a:rPr lang="en-US" dirty="0"/>
              <a:t> Panduan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Skripsi-Tesis-Disertasi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9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539D5-9F79-644F-890B-706457BD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Pembinaan</a:t>
            </a:r>
            <a:r>
              <a:rPr lang="en-US" dirty="0"/>
              <a:t> </a:t>
            </a:r>
            <a:r>
              <a:rPr lang="en-US" dirty="0" err="1"/>
              <a:t>softskill</a:t>
            </a:r>
            <a:r>
              <a:rPr lang="en-US" dirty="0"/>
              <a:t>,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0C46A6-7A7F-4D43-B706-95F378624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3 Minutes Thesis Presentation (3MTP)</a:t>
            </a:r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Insentif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Software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UMKM</a:t>
            </a:r>
          </a:p>
          <a:p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Pekan</a:t>
            </a:r>
            <a:r>
              <a:rPr lang="en-US" dirty="0"/>
              <a:t> </a:t>
            </a:r>
            <a:r>
              <a:rPr lang="en-US" dirty="0" err="1"/>
              <a:t>Kreatifias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EcoFair</a:t>
            </a:r>
            <a:endParaRPr lang="en-US" dirty="0"/>
          </a:p>
          <a:p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Debat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se-ASEAN</a:t>
            </a:r>
          </a:p>
          <a:p>
            <a:r>
              <a:rPr lang="en-US" dirty="0" err="1"/>
              <a:t>Melaksanakan</a:t>
            </a:r>
            <a:r>
              <a:rPr lang="en-US" dirty="0"/>
              <a:t> LKTI Tingkat Nasional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US" dirty="0"/>
          </a:p>
          <a:p>
            <a:r>
              <a:rPr lang="en-US" dirty="0" err="1"/>
              <a:t>Mendorong</a:t>
            </a:r>
            <a:r>
              <a:rPr lang="en-US" dirty="0"/>
              <a:t> UKM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berskala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5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A1A5D-AAB0-174F-9A81-09F9457F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Internasionalisasi</a:t>
            </a:r>
            <a:r>
              <a:rPr lang="en-US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C1FBE2-21F1-F941-B602-8EDB7B8E5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 err="1"/>
              <a:t>Menulis</a:t>
            </a:r>
            <a:r>
              <a:rPr lang="en-US" sz="7200" dirty="0"/>
              <a:t> proposal </a:t>
            </a:r>
            <a:r>
              <a:rPr lang="en-US" sz="7200" dirty="0" err="1"/>
              <a:t>akreditasi</a:t>
            </a:r>
            <a:r>
              <a:rPr lang="en-US" sz="7200" dirty="0"/>
              <a:t> </a:t>
            </a:r>
            <a:r>
              <a:rPr lang="en-US" sz="7200" dirty="0" err="1"/>
              <a:t>internasional</a:t>
            </a:r>
            <a:r>
              <a:rPr lang="en-US" sz="7200" dirty="0"/>
              <a:t> AACSB </a:t>
            </a:r>
            <a:r>
              <a:rPr lang="en-US" sz="7200" dirty="0" err="1"/>
              <a:t>dan</a:t>
            </a:r>
            <a:r>
              <a:rPr lang="en-US" sz="7200" dirty="0"/>
              <a:t> EQUIS </a:t>
            </a:r>
          </a:p>
          <a:p>
            <a:r>
              <a:rPr lang="en-US" sz="7200" dirty="0" err="1"/>
              <a:t>Pelaksanaan</a:t>
            </a:r>
            <a:r>
              <a:rPr lang="en-US" sz="7200" dirty="0"/>
              <a:t> credit earning/transfer </a:t>
            </a:r>
            <a:r>
              <a:rPr lang="en-US" sz="7200" dirty="0" err="1"/>
              <a:t>mahasiswa</a:t>
            </a:r>
            <a:r>
              <a:rPr lang="en-US" sz="7200" dirty="0"/>
              <a:t> di </a:t>
            </a:r>
            <a:r>
              <a:rPr lang="en-US" sz="7200" dirty="0" err="1"/>
              <a:t>dalam</a:t>
            </a:r>
            <a:r>
              <a:rPr lang="en-US" sz="7200" dirty="0"/>
              <a:t> </a:t>
            </a:r>
            <a:r>
              <a:rPr lang="en-US" sz="7200" dirty="0" err="1"/>
              <a:t>negeri</a:t>
            </a:r>
            <a:r>
              <a:rPr lang="en-US" sz="7200" dirty="0"/>
              <a:t> </a:t>
            </a:r>
            <a:r>
              <a:rPr lang="en-US" sz="7200" dirty="0" err="1"/>
              <a:t>dan</a:t>
            </a:r>
            <a:r>
              <a:rPr lang="en-US" sz="7200" dirty="0"/>
              <a:t> </a:t>
            </a:r>
            <a:r>
              <a:rPr lang="en-US" sz="7200" dirty="0" err="1"/>
              <a:t>luar</a:t>
            </a:r>
            <a:r>
              <a:rPr lang="en-US" sz="7200" dirty="0"/>
              <a:t> </a:t>
            </a:r>
            <a:r>
              <a:rPr lang="en-US" sz="7200" dirty="0" err="1"/>
              <a:t>negeri</a:t>
            </a:r>
            <a:endParaRPr lang="en-US" sz="7200" dirty="0"/>
          </a:p>
          <a:p>
            <a:r>
              <a:rPr lang="en-US" sz="7200" dirty="0" err="1"/>
              <a:t>Pelaksanaan</a:t>
            </a:r>
            <a:r>
              <a:rPr lang="en-US" sz="7200" dirty="0"/>
              <a:t> student exchange/mobility</a:t>
            </a:r>
          </a:p>
          <a:p>
            <a:r>
              <a:rPr lang="en-US" sz="7200" dirty="0" err="1"/>
              <a:t>Menyusun</a:t>
            </a:r>
            <a:r>
              <a:rPr lang="en-US" sz="7200" dirty="0"/>
              <a:t> Proposal Double Degree Program </a:t>
            </a:r>
            <a:r>
              <a:rPr lang="en-US" sz="7200" dirty="0" err="1"/>
              <a:t>Sarjana</a:t>
            </a:r>
            <a:r>
              <a:rPr lang="en-US" sz="7200" dirty="0"/>
              <a:t> </a:t>
            </a:r>
            <a:r>
              <a:rPr lang="en-US" sz="7200" dirty="0" err="1"/>
              <a:t>dan</a:t>
            </a:r>
            <a:r>
              <a:rPr lang="en-US" sz="7200" dirty="0"/>
              <a:t> </a:t>
            </a:r>
            <a:r>
              <a:rPr lang="en-US" sz="7200" dirty="0" err="1"/>
              <a:t>Paskasarjana</a:t>
            </a:r>
            <a:endParaRPr lang="en-US" sz="7200" dirty="0"/>
          </a:p>
          <a:p>
            <a:r>
              <a:rPr lang="en-US" sz="7200" dirty="0" err="1"/>
              <a:t>Penerimaan</a:t>
            </a:r>
            <a:r>
              <a:rPr lang="en-US" sz="7200" dirty="0"/>
              <a:t> </a:t>
            </a:r>
            <a:r>
              <a:rPr lang="en-US" sz="7200" dirty="0" err="1"/>
              <a:t>dan</a:t>
            </a:r>
            <a:r>
              <a:rPr lang="en-US" sz="7200" dirty="0"/>
              <a:t> </a:t>
            </a:r>
            <a:r>
              <a:rPr lang="en-US" sz="7200" dirty="0" err="1"/>
              <a:t>pembiayaan</a:t>
            </a:r>
            <a:r>
              <a:rPr lang="en-US" sz="7200" dirty="0"/>
              <a:t> </a:t>
            </a:r>
            <a:r>
              <a:rPr lang="en-US" sz="7200" dirty="0" err="1"/>
              <a:t>mahasiswa</a:t>
            </a:r>
            <a:r>
              <a:rPr lang="en-US" sz="7200" dirty="0"/>
              <a:t> </a:t>
            </a:r>
            <a:r>
              <a:rPr lang="en-US" sz="7200" dirty="0" err="1"/>
              <a:t>asing</a:t>
            </a:r>
            <a:endParaRPr lang="en-US" sz="7200" dirty="0"/>
          </a:p>
          <a:p>
            <a:r>
              <a:rPr lang="en-US" sz="7200" dirty="0" err="1"/>
              <a:t>Pengelolaan</a:t>
            </a:r>
            <a:r>
              <a:rPr lang="en-US" sz="7200" dirty="0"/>
              <a:t> </a:t>
            </a:r>
            <a:r>
              <a:rPr lang="en-US" sz="7200" dirty="0" err="1"/>
              <a:t>kegiatan</a:t>
            </a:r>
            <a:r>
              <a:rPr lang="en-US" sz="7200" dirty="0"/>
              <a:t> </a:t>
            </a:r>
            <a:r>
              <a:rPr lang="en-US" sz="7200" dirty="0" err="1"/>
              <a:t>pembelajaran</a:t>
            </a:r>
            <a:r>
              <a:rPr lang="en-US" sz="7200" dirty="0"/>
              <a:t>/</a:t>
            </a:r>
            <a:r>
              <a:rPr lang="en-US" sz="7200" dirty="0" err="1"/>
              <a:t>kelas</a:t>
            </a:r>
            <a:r>
              <a:rPr lang="en-US" sz="7200" dirty="0"/>
              <a:t> </a:t>
            </a:r>
            <a:r>
              <a:rPr lang="en-US" sz="7200" dirty="0" err="1"/>
              <a:t>berbahasa</a:t>
            </a:r>
            <a:r>
              <a:rPr lang="en-US" sz="7200" dirty="0"/>
              <a:t> </a:t>
            </a:r>
            <a:r>
              <a:rPr lang="en-US" sz="7200" dirty="0" err="1"/>
              <a:t>Inggris</a:t>
            </a:r>
            <a:r>
              <a:rPr lang="en-US" sz="7200" dirty="0"/>
              <a:t> </a:t>
            </a:r>
            <a:r>
              <a:rPr lang="en-US" sz="7200" dirty="0" err="1"/>
              <a:t>sesuai</a:t>
            </a:r>
            <a:r>
              <a:rPr lang="en-US" sz="7200" dirty="0"/>
              <a:t> </a:t>
            </a:r>
            <a:r>
              <a:rPr lang="en-US" sz="7200" dirty="0" err="1"/>
              <a:t>standar</a:t>
            </a:r>
            <a:r>
              <a:rPr lang="en-US" sz="7200" dirty="0"/>
              <a:t> </a:t>
            </a:r>
            <a:r>
              <a:rPr lang="en-US" sz="7200" dirty="0" err="1"/>
              <a:t>internasional</a:t>
            </a:r>
            <a:endParaRPr lang="en-US" sz="7200" dirty="0"/>
          </a:p>
          <a:p>
            <a:r>
              <a:rPr lang="en-US" sz="7200" dirty="0" err="1"/>
              <a:t>Mengundang</a:t>
            </a:r>
            <a:r>
              <a:rPr lang="en-US" sz="7200" dirty="0"/>
              <a:t> visiting professor </a:t>
            </a:r>
            <a:r>
              <a:rPr lang="en-US" sz="7200" dirty="0" err="1"/>
              <a:t>selama</a:t>
            </a:r>
            <a:r>
              <a:rPr lang="en-US" sz="7200" dirty="0"/>
              <a:t> 2 semester </a:t>
            </a:r>
            <a:r>
              <a:rPr lang="en-US" sz="7200" dirty="0" err="1"/>
              <a:t>dari</a:t>
            </a:r>
            <a:r>
              <a:rPr lang="en-US" sz="7200" dirty="0"/>
              <a:t> </a:t>
            </a:r>
            <a:r>
              <a:rPr lang="en-US" sz="7200" dirty="0" err="1"/>
              <a:t>Universitas</a:t>
            </a:r>
            <a:r>
              <a:rPr lang="en-US" sz="7200" dirty="0"/>
              <a:t> </a:t>
            </a:r>
            <a:r>
              <a:rPr lang="en-US" sz="7200" dirty="0" err="1"/>
              <a:t>Bereputasi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1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6FBAD-470E-D340-AF98-B3231506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Penguatan</a:t>
            </a:r>
            <a:r>
              <a:rPr lang="en-US" dirty="0"/>
              <a:t> Program </a:t>
            </a:r>
            <a:r>
              <a:rPr lang="en-US" dirty="0" err="1"/>
              <a:t>Paskasarjana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559FE-8A15-FD49-9817-694E00177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 err="1"/>
              <a:t>Melaksanakan</a:t>
            </a:r>
            <a:r>
              <a:rPr lang="en-US" sz="7200" dirty="0"/>
              <a:t> Roadshow </a:t>
            </a:r>
            <a:r>
              <a:rPr lang="en-US" sz="7200" dirty="0" err="1"/>
              <a:t>ke</a:t>
            </a:r>
            <a:r>
              <a:rPr lang="en-US" sz="7200" dirty="0"/>
              <a:t> </a:t>
            </a:r>
            <a:r>
              <a:rPr lang="en-US" sz="7200" dirty="0" err="1"/>
              <a:t>instansi</a:t>
            </a:r>
            <a:r>
              <a:rPr lang="en-US" sz="7200" dirty="0"/>
              <a:t> </a:t>
            </a:r>
            <a:r>
              <a:rPr lang="en-US" sz="7200" dirty="0" err="1"/>
              <a:t>dan</a:t>
            </a:r>
            <a:r>
              <a:rPr lang="en-US" sz="7200" dirty="0"/>
              <a:t> </a:t>
            </a:r>
            <a:r>
              <a:rPr lang="en-US" sz="7200" dirty="0" err="1"/>
              <a:t>wilayah</a:t>
            </a:r>
            <a:r>
              <a:rPr lang="en-US" sz="7200" dirty="0"/>
              <a:t> target</a:t>
            </a:r>
          </a:p>
          <a:p>
            <a:r>
              <a:rPr lang="en-US" sz="7200" dirty="0" err="1"/>
              <a:t>Menfasiliasi</a:t>
            </a:r>
            <a:r>
              <a:rPr lang="en-US" sz="7200" dirty="0"/>
              <a:t> </a:t>
            </a:r>
            <a:r>
              <a:rPr lang="en-US" sz="7200" dirty="0" err="1"/>
              <a:t>mahasiswa</a:t>
            </a:r>
            <a:r>
              <a:rPr lang="en-US" sz="7200" dirty="0"/>
              <a:t> </a:t>
            </a:r>
            <a:r>
              <a:rPr lang="en-US" sz="7200" dirty="0" err="1"/>
              <a:t>pascasarjana</a:t>
            </a:r>
            <a:r>
              <a:rPr lang="en-US" sz="7200" dirty="0"/>
              <a:t> </a:t>
            </a:r>
            <a:r>
              <a:rPr lang="en-US" sz="7200" dirty="0" err="1"/>
              <a:t>melaksanakan</a:t>
            </a:r>
            <a:r>
              <a:rPr lang="en-US" sz="7200" dirty="0"/>
              <a:t> sandwich program</a:t>
            </a:r>
          </a:p>
          <a:p>
            <a:r>
              <a:rPr lang="en-US" sz="7200" dirty="0" err="1"/>
              <a:t>Melaksanakan</a:t>
            </a:r>
            <a:r>
              <a:rPr lang="en-US" sz="7200" dirty="0"/>
              <a:t> join supervision </a:t>
            </a:r>
            <a:r>
              <a:rPr lang="en-US" sz="7200" dirty="0" err="1"/>
              <a:t>mahasiswa</a:t>
            </a:r>
            <a:r>
              <a:rPr lang="en-US" sz="7200" dirty="0"/>
              <a:t> </a:t>
            </a:r>
            <a:r>
              <a:rPr lang="en-US" sz="7200" dirty="0" err="1"/>
              <a:t>doktoral</a:t>
            </a:r>
            <a:endParaRPr lang="en-US" sz="7200" dirty="0"/>
          </a:p>
          <a:p>
            <a:r>
              <a:rPr lang="en-US" sz="7200" dirty="0" err="1"/>
              <a:t>Melaksanakan</a:t>
            </a:r>
            <a:r>
              <a:rPr lang="en-US" sz="7200" dirty="0"/>
              <a:t> Seminar Working Progress </a:t>
            </a:r>
            <a:r>
              <a:rPr lang="en-US" sz="7200" dirty="0" err="1"/>
              <a:t>Pascasarjana</a:t>
            </a:r>
            <a:endParaRPr lang="en-US" sz="7200" dirty="0"/>
          </a:p>
          <a:p>
            <a:r>
              <a:rPr lang="en-US" sz="7200" dirty="0" err="1"/>
              <a:t>Pelaksanaan</a:t>
            </a:r>
            <a:r>
              <a:rPr lang="en-US" sz="7200" dirty="0"/>
              <a:t> program fast track S1-S2 </a:t>
            </a:r>
            <a:r>
              <a:rPr lang="en-US" sz="7200" dirty="0" err="1"/>
              <a:t>dan</a:t>
            </a:r>
            <a:r>
              <a:rPr lang="en-US" sz="7200" dirty="0"/>
              <a:t> double degree/twinning program </a:t>
            </a:r>
            <a:r>
              <a:rPr lang="en-US" sz="7200" dirty="0" err="1"/>
              <a:t>Pascasarjana</a:t>
            </a:r>
            <a:endParaRPr lang="en-US" sz="7200" dirty="0"/>
          </a:p>
          <a:p>
            <a:r>
              <a:rPr lang="en-US" sz="7200" dirty="0" err="1"/>
              <a:t>Merancang</a:t>
            </a:r>
            <a:r>
              <a:rPr lang="en-US" sz="7200" dirty="0"/>
              <a:t> sandwich program </a:t>
            </a:r>
            <a:r>
              <a:rPr lang="en-US" sz="7200" dirty="0" err="1"/>
              <a:t>dengan</a:t>
            </a:r>
            <a:r>
              <a:rPr lang="en-US" sz="7200" dirty="0"/>
              <a:t> </a:t>
            </a:r>
            <a:r>
              <a:rPr lang="en-US" sz="7200" dirty="0" err="1"/>
              <a:t>kerjasama</a:t>
            </a:r>
            <a:r>
              <a:rPr lang="en-US" sz="7200" dirty="0"/>
              <a:t> </a:t>
            </a:r>
            <a:r>
              <a:rPr lang="en-US" sz="7200" dirty="0" err="1"/>
              <a:t>Bappenas</a:t>
            </a:r>
            <a:endParaRPr lang="en-US" sz="7200" dirty="0"/>
          </a:p>
          <a:p>
            <a:r>
              <a:rPr lang="en-US" sz="7200" dirty="0" err="1"/>
              <a:t>Melaksanakan</a:t>
            </a:r>
            <a:r>
              <a:rPr lang="en-US" sz="7200" dirty="0"/>
              <a:t> </a:t>
            </a:r>
            <a:r>
              <a:rPr lang="en-US" sz="7200" dirty="0" err="1"/>
              <a:t>perogram</a:t>
            </a:r>
            <a:r>
              <a:rPr lang="en-US" sz="7200" dirty="0"/>
              <a:t> fast-track </a:t>
            </a:r>
            <a:r>
              <a:rPr lang="en-US" sz="7200" dirty="0" err="1"/>
              <a:t>sarjana</a:t>
            </a:r>
            <a:r>
              <a:rPr lang="en-US" sz="7200" dirty="0"/>
              <a:t>-magister </a:t>
            </a:r>
            <a:r>
              <a:rPr lang="en-US" sz="7200" dirty="0" err="1"/>
              <a:t>dan</a:t>
            </a:r>
            <a:r>
              <a:rPr lang="en-US" sz="7200" dirty="0"/>
              <a:t> magister-</a:t>
            </a:r>
            <a:r>
              <a:rPr lang="en-US" sz="7200" dirty="0" err="1"/>
              <a:t>doktor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18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E01E2-4C56-AF49-93C5-92606E39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produktifitas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7D29DF-458C-3047-9633-EB96A42A2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Melaksanakan</a:t>
            </a:r>
            <a:r>
              <a:rPr lang="en-US" dirty="0"/>
              <a:t> Seminar </a:t>
            </a:r>
            <a:r>
              <a:rPr lang="en-US" dirty="0" err="1"/>
              <a:t>Internasional</a:t>
            </a:r>
            <a:r>
              <a:rPr lang="en-US" dirty="0"/>
              <a:t> ICBE-5</a:t>
            </a:r>
          </a:p>
          <a:p>
            <a:r>
              <a:rPr lang="en-US" dirty="0" err="1"/>
              <a:t>Memberikan</a:t>
            </a:r>
            <a:r>
              <a:rPr lang="en-US" dirty="0"/>
              <a:t> 45 </a:t>
            </a:r>
            <a:r>
              <a:rPr lang="en-US" dirty="0" err="1"/>
              <a:t>hibah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dana PNBP </a:t>
            </a:r>
            <a:r>
              <a:rPr lang="en-US" dirty="0" err="1"/>
              <a:t>Fakultas</a:t>
            </a:r>
            <a:r>
              <a:rPr lang="en-US" dirty="0"/>
              <a:t> </a:t>
            </a:r>
          </a:p>
          <a:p>
            <a:r>
              <a:rPr lang="en-US" dirty="0"/>
              <a:t>Capacity building </a:t>
            </a:r>
            <a:r>
              <a:rPr lang="en-US" dirty="0" err="1"/>
              <a:t>peneliti</a:t>
            </a:r>
            <a:r>
              <a:rPr lang="en-US" dirty="0"/>
              <a:t> FE</a:t>
            </a:r>
          </a:p>
          <a:p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3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dirty="0"/>
          </a:p>
          <a:p>
            <a:r>
              <a:rPr lang="en-US" dirty="0" err="1"/>
              <a:t>Melaksanakan</a:t>
            </a:r>
            <a:r>
              <a:rPr lang="en-US" dirty="0"/>
              <a:t> workshop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US" dirty="0"/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hibah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endParaRPr lang="en-US" dirty="0"/>
          </a:p>
          <a:p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Revitalisasi</a:t>
            </a:r>
            <a:r>
              <a:rPr lang="en-US" dirty="0"/>
              <a:t> Pusat </a:t>
            </a:r>
            <a:r>
              <a:rPr lang="en-US" dirty="0" err="1"/>
              <a:t>Studi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2208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0BC24-C8E2-D347-893E-5B4887D4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relevansi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pengabdian</a:t>
            </a:r>
            <a:r>
              <a:rPr lang="en-US" dirty="0"/>
              <a:t> 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81CC81-2BAD-A745-B00E-8F4F4E5F3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dana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endParaRPr lang="en-US" dirty="0"/>
          </a:p>
          <a:p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Inkubasi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Inkubasi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Pengabdian</a:t>
            </a:r>
            <a:r>
              <a:rPr lang="en-US" dirty="0"/>
              <a:t> Prodi</a:t>
            </a:r>
          </a:p>
          <a:p>
            <a:r>
              <a:rPr lang="en-US" dirty="0" err="1"/>
              <a:t>Penyusunan</a:t>
            </a:r>
            <a:r>
              <a:rPr lang="en-US" dirty="0"/>
              <a:t> Roadmap </a:t>
            </a:r>
            <a:r>
              <a:rPr lang="en-US" dirty="0" err="1"/>
              <a:t>Pengabdian</a:t>
            </a:r>
            <a:r>
              <a:rPr lang="en-US" dirty="0"/>
              <a:t> Masyarakat </a:t>
            </a:r>
            <a:r>
              <a:rPr lang="en-US" dirty="0" err="1"/>
              <a:t>Jurusan</a:t>
            </a:r>
            <a:endParaRPr lang="en-US" dirty="0"/>
          </a:p>
          <a:p>
            <a:r>
              <a:rPr lang="en-US" dirty="0"/>
              <a:t>Workshop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Pariwisata</a:t>
            </a:r>
            <a:r>
              <a:rPr lang="en-US" dirty="0"/>
              <a:t> </a:t>
            </a:r>
            <a:r>
              <a:rPr lang="en-US" dirty="0" err="1"/>
              <a:t>Nagari</a:t>
            </a:r>
            <a:r>
              <a:rPr lang="en-US" dirty="0"/>
              <a:t> di Sumatera Barat</a:t>
            </a:r>
          </a:p>
          <a:p>
            <a:r>
              <a:rPr lang="en-US" dirty="0"/>
              <a:t>Workshop </a:t>
            </a:r>
            <a:r>
              <a:rPr lang="en-US" dirty="0" err="1"/>
              <a:t>Pengembangan</a:t>
            </a:r>
            <a:r>
              <a:rPr lang="en-US" dirty="0"/>
              <a:t> BUMNAG se Sumatera Barat</a:t>
            </a:r>
          </a:p>
          <a:p>
            <a:r>
              <a:rPr lang="en-US" dirty="0"/>
              <a:t>Workshop </a:t>
            </a:r>
            <a:r>
              <a:rPr lang="en-US" dirty="0" err="1"/>
              <a:t>Penyusunan</a:t>
            </a:r>
            <a:r>
              <a:rPr lang="en-US" dirty="0"/>
              <a:t> RPJM NAGARI se Sumatera Barat</a:t>
            </a:r>
          </a:p>
          <a:p>
            <a:r>
              <a:rPr lang="en-US" dirty="0"/>
              <a:t>Program </a:t>
            </a:r>
            <a:r>
              <a:rPr lang="en-US" dirty="0" err="1"/>
              <a:t>Nagari</a:t>
            </a:r>
            <a:r>
              <a:rPr lang="en-US" dirty="0"/>
              <a:t> </a:t>
            </a:r>
            <a:r>
              <a:rPr lang="en-US" dirty="0" err="1"/>
              <a:t>Binaan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42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55357-84AB-6D4D-9EE9-F55533837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Peningkatan</a:t>
            </a:r>
            <a:r>
              <a:rPr lang="en-US" sz="3600" dirty="0"/>
              <a:t> </a:t>
            </a:r>
            <a:r>
              <a:rPr lang="en-US" sz="3600" dirty="0" err="1"/>
              <a:t>kualitas</a:t>
            </a:r>
            <a:r>
              <a:rPr lang="en-US" sz="3600" dirty="0"/>
              <a:t> </a:t>
            </a:r>
            <a:r>
              <a:rPr lang="en-US" sz="3600" dirty="0" err="1"/>
              <a:t>kerjasama</a:t>
            </a:r>
            <a:r>
              <a:rPr lang="en-US" sz="3600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8FFA23-3C84-2340-B3AD-939667D37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Merancang</a:t>
            </a:r>
            <a:r>
              <a:rPr lang="en-US" sz="1600" dirty="0"/>
              <a:t> </a:t>
            </a:r>
            <a:r>
              <a:rPr lang="en-US" sz="1600" dirty="0" err="1"/>
              <a:t>kerjasama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Ikatan</a:t>
            </a:r>
            <a:r>
              <a:rPr lang="en-US" sz="1600" dirty="0"/>
              <a:t> Alumni </a:t>
            </a:r>
            <a:r>
              <a:rPr lang="en-US" sz="1600" dirty="0" err="1"/>
              <a:t>dan</a:t>
            </a:r>
            <a:r>
              <a:rPr lang="en-US" sz="1600" dirty="0"/>
              <a:t> Stakeholder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pembentukan</a:t>
            </a:r>
            <a:r>
              <a:rPr lang="en-US" sz="1600" dirty="0"/>
              <a:t> start-up club/incubator </a:t>
            </a:r>
            <a:r>
              <a:rPr lang="en-US" sz="1600" dirty="0" err="1"/>
              <a:t>bisnis</a:t>
            </a:r>
            <a:r>
              <a:rPr lang="en-US" sz="1600" dirty="0"/>
              <a:t>, talent and career development center</a:t>
            </a:r>
          </a:p>
          <a:p>
            <a:r>
              <a:rPr lang="en-US" sz="1600" dirty="0" err="1"/>
              <a:t>Melakukan</a:t>
            </a:r>
            <a:r>
              <a:rPr lang="en-US" sz="1600" dirty="0"/>
              <a:t> curriculum matching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prodi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exchange</a:t>
            </a:r>
          </a:p>
          <a:p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sosialisasi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pelaksanaan</a:t>
            </a:r>
            <a:r>
              <a:rPr lang="en-US" sz="1600" dirty="0"/>
              <a:t> </a:t>
            </a:r>
            <a:r>
              <a:rPr lang="en-US" sz="1600" dirty="0" err="1"/>
              <a:t>kerjasama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 </a:t>
            </a:r>
            <a:r>
              <a:rPr lang="en-US" sz="1600" dirty="0" err="1"/>
              <a:t>negeri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dosen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endParaRPr lang="en-US" sz="1600" dirty="0"/>
          </a:p>
          <a:p>
            <a:r>
              <a:rPr lang="en-US" sz="1600" dirty="0" err="1"/>
              <a:t>Pelaksanaan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lecturer exchange, student exchange/</a:t>
            </a:r>
            <a:r>
              <a:rPr lang="en-US" sz="1600" dirty="0" err="1"/>
              <a:t>creadit</a:t>
            </a:r>
            <a:r>
              <a:rPr lang="en-US" sz="1600" dirty="0"/>
              <a:t> earning, joint research, joint conference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 </a:t>
            </a:r>
            <a:r>
              <a:rPr lang="en-US" sz="1600" dirty="0" err="1"/>
              <a:t>negeri</a:t>
            </a:r>
            <a:endParaRPr lang="en-US" sz="1600" dirty="0"/>
          </a:p>
          <a:p>
            <a:r>
              <a:rPr lang="en-US" sz="1600" dirty="0" err="1"/>
              <a:t>Pelaksanaan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joint supervision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S3</a:t>
            </a:r>
          </a:p>
          <a:p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peserta</a:t>
            </a:r>
            <a:r>
              <a:rPr lang="en-US" sz="1600" dirty="0"/>
              <a:t> </a:t>
            </a:r>
            <a:r>
              <a:rPr lang="en-US" sz="1600" dirty="0" err="1"/>
              <a:t>aktif</a:t>
            </a:r>
            <a:r>
              <a:rPr lang="en-US" sz="1600" dirty="0"/>
              <a:t> </a:t>
            </a:r>
            <a:r>
              <a:rPr lang="en-US" sz="1600" dirty="0" err="1"/>
              <a:t>badan</a:t>
            </a:r>
            <a:r>
              <a:rPr lang="en-US" sz="1600" dirty="0"/>
              <a:t> </a:t>
            </a:r>
            <a:r>
              <a:rPr lang="en-US" sz="1600" dirty="0" err="1"/>
              <a:t>akreditasi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01DC4B-9DFE-5D4F-B367-0FA59BD3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5685-4E4C-2441-99C9-1777074091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22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50396"/>
            <a:ext cx="7886700" cy="127443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#synergy</a:t>
            </a:r>
            <a:r>
              <a:rPr lang="en-US" b="1" dirty="0">
                <a:solidFill>
                  <a:srgbClr val="15DBDB"/>
                </a:solidFill>
              </a:rPr>
              <a:t> | </a:t>
            </a:r>
            <a:r>
              <a:rPr lang="en-US" b="1" i="1" dirty="0"/>
              <a:t>#innovation </a:t>
            </a:r>
            <a:r>
              <a:rPr lang="en-US" b="1" dirty="0">
                <a:solidFill>
                  <a:srgbClr val="15DBDB"/>
                </a:solidFill>
              </a:rPr>
              <a:t>|</a:t>
            </a:r>
            <a:r>
              <a:rPr lang="en-US" b="1" dirty="0"/>
              <a:t> </a:t>
            </a:r>
            <a:r>
              <a:rPr lang="en-US" b="1" i="1" dirty="0"/>
              <a:t>#impact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ADD582-715A-4EEA-AC52-ACC21D328B77}"/>
              </a:ext>
            </a:extLst>
          </p:cNvPr>
          <p:cNvSpPr/>
          <p:nvPr/>
        </p:nvSpPr>
        <p:spPr>
          <a:xfrm>
            <a:off x="4697516" y="2641000"/>
            <a:ext cx="574517" cy="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ID" sz="1050" dirty="0"/>
              <a:t>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4594" y="840781"/>
            <a:ext cx="258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85AD150-F1ED-418A-9EAB-2E497061EA01}"/>
              </a:ext>
            </a:extLst>
          </p:cNvPr>
          <p:cNvSpPr/>
          <p:nvPr/>
        </p:nvSpPr>
        <p:spPr>
          <a:xfrm>
            <a:off x="514350" y="766295"/>
            <a:ext cx="276225" cy="276225"/>
          </a:xfrm>
          <a:prstGeom prst="rect">
            <a:avLst/>
          </a:prstGeom>
          <a:solidFill>
            <a:srgbClr val="5B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4" name="TextBox 3"/>
          <p:cNvSpPr txBox="1"/>
          <p:nvPr/>
        </p:nvSpPr>
        <p:spPr>
          <a:xfrm>
            <a:off x="2507456" y="2378869"/>
            <a:ext cx="3661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www.youtube.com</a:t>
            </a:r>
            <a:r>
              <a:rPr lang="en-US" sz="1050" dirty="0"/>
              <a:t>/</a:t>
            </a:r>
            <a:r>
              <a:rPr lang="en-US" sz="1050" dirty="0" err="1"/>
              <a:t>watch?v</a:t>
            </a:r>
            <a:r>
              <a:rPr lang="en-US" sz="1050" dirty="0"/>
              <a:t>=hapP5drGWDw&amp;t=63s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030" y="1993106"/>
            <a:ext cx="2778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Visit our faculty video profile at: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25" y="0"/>
            <a:ext cx="551180" cy="705485"/>
          </a:xfrm>
          <a:prstGeom prst="rect">
            <a:avLst/>
          </a:prstGeom>
        </p:spPr>
      </p:pic>
      <p:sp>
        <p:nvSpPr>
          <p:cNvPr id="21" name="Text Box 3"/>
          <p:cNvSpPr txBox="1"/>
          <p:nvPr/>
        </p:nvSpPr>
        <p:spPr>
          <a:xfrm>
            <a:off x="8159750" y="633730"/>
            <a:ext cx="111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latin typeface="Bahnschrift Condensed" panose="020B0502040204020203" charset="0"/>
                <a:cs typeface="Bahnschrift Condensed" panose="020B0502040204020203" charset="0"/>
              </a:rPr>
              <a:t>Faculty of Economics</a:t>
            </a:r>
          </a:p>
        </p:txBody>
      </p:sp>
    </p:spTree>
    <p:extLst>
      <p:ext uri="{BB962C8B-B14F-4D97-AF65-F5344CB8AC3E}">
        <p14:creationId xmlns:p14="http://schemas.microsoft.com/office/powerpoint/2010/main" val="7071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/>
          <p:cNvSpPr txBox="1">
            <a:spLocks noGrp="1"/>
          </p:cNvSpPr>
          <p:nvPr>
            <p:ph type="ctrTitle" idx="4294967295"/>
          </p:nvPr>
        </p:nvSpPr>
        <p:spPr>
          <a:xfrm>
            <a:off x="1313736" y="1167942"/>
            <a:ext cx="4725000" cy="8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accent2"/>
                </a:solidFill>
              </a:rPr>
              <a:t>VISION</a:t>
            </a:r>
          </a:p>
        </p:txBody>
      </p:sp>
      <p:sp>
        <p:nvSpPr>
          <p:cNvPr id="326" name="Google Shape;326;p14"/>
          <p:cNvSpPr txBox="1">
            <a:spLocks noGrp="1"/>
          </p:cNvSpPr>
          <p:nvPr>
            <p:ph type="subTitle" idx="4294967295"/>
          </p:nvPr>
        </p:nvSpPr>
        <p:spPr>
          <a:xfrm>
            <a:off x="1356745" y="2229002"/>
            <a:ext cx="6322011" cy="23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endParaRPr lang="en-GB" dirty="0">
              <a:sym typeface="+mn-ea"/>
            </a:endParaRPr>
          </a:p>
          <a:p>
            <a:pPr marL="0" lvl="0" indent="0">
              <a:buNone/>
            </a:pPr>
            <a:r>
              <a:rPr lang="en-GB" dirty="0">
                <a:sym typeface="+mn-ea"/>
              </a:rPr>
              <a:t>To be an internationally reputable college in the field of economics, management, and accounting by emphasizing the principles of good university governance in 2028</a:t>
            </a: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25" y="0"/>
            <a:ext cx="551180" cy="70548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159750" y="633730"/>
            <a:ext cx="111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Bahnschrift Condensed" panose="020B0502040204020203" charset="0"/>
                <a:cs typeface="Bahnschrift Condensed" panose="020B0502040204020203" charset="0"/>
              </a:rPr>
              <a:t>Faculty of Economics</a:t>
            </a:r>
          </a:p>
        </p:txBody>
      </p:sp>
      <p:pic>
        <p:nvPicPr>
          <p:cNvPr id="6" name="Picture 2" descr="Vision Icon 872*700 transprent Png Free Download - Yellow, Line ...">
            <a:extLst>
              <a:ext uri="{FF2B5EF4-FFF2-40B4-BE49-F238E27FC236}">
                <a16:creationId xmlns:a16="http://schemas.microsoft.com/office/drawing/2014/main" xmlns="" id="{7A8D223F-F176-45F4-9CDC-5FD271E46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50" y="352742"/>
            <a:ext cx="1195387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5AD150-F1ED-418A-9EAB-2E497061EA01}"/>
              </a:ext>
            </a:extLst>
          </p:cNvPr>
          <p:cNvSpPr/>
          <p:nvPr/>
        </p:nvSpPr>
        <p:spPr>
          <a:xfrm>
            <a:off x="514350" y="766295"/>
            <a:ext cx="276225" cy="276225"/>
          </a:xfrm>
          <a:prstGeom prst="rect">
            <a:avLst/>
          </a:prstGeom>
          <a:solidFill>
            <a:srgbClr val="5B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"/>
          <p:cNvSpPr txBox="1">
            <a:spLocks noGrp="1"/>
          </p:cNvSpPr>
          <p:nvPr>
            <p:ph type="body" idx="1"/>
          </p:nvPr>
        </p:nvSpPr>
        <p:spPr>
          <a:xfrm>
            <a:off x="776605" y="1022350"/>
            <a:ext cx="3587115" cy="20929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  <a:sym typeface="+mn-ea"/>
              </a:rPr>
              <a:t>Three departments (economics, management, and accounting) with 15 study programs: vocational, undergraduates, masters, doctors, and professionals.</a:t>
            </a:r>
            <a:endParaRPr lang="en-US" sz="18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1800" dirty="0"/>
          </a:p>
        </p:txBody>
      </p:sp>
      <p:sp>
        <p:nvSpPr>
          <p:cNvPr id="373" name="Google Shape;373;p19"/>
          <p:cNvSpPr txBox="1">
            <a:spLocks noGrp="1"/>
          </p:cNvSpPr>
          <p:nvPr>
            <p:ph type="title"/>
          </p:nvPr>
        </p:nvSpPr>
        <p:spPr>
          <a:xfrm>
            <a:off x="776450" y="-2783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ym typeface="+mn-ea"/>
              </a:rPr>
              <a:t>CURRENT PICTURES</a:t>
            </a:r>
            <a:endParaRPr lang="en-GB" sz="2800"/>
          </a:p>
        </p:txBody>
      </p:sp>
      <p:sp>
        <p:nvSpPr>
          <p:cNvPr id="374" name="Google Shape;374;p19"/>
          <p:cNvSpPr txBox="1">
            <a:spLocks noGrp="1"/>
          </p:cNvSpPr>
          <p:nvPr>
            <p:ph type="body" idx="2"/>
          </p:nvPr>
        </p:nvSpPr>
        <p:spPr>
          <a:xfrm>
            <a:off x="4835525" y="1022350"/>
            <a:ext cx="3587115" cy="11259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  <a:sym typeface="+mn-ea"/>
              </a:rPr>
              <a:t>All undergraduate programs have an AUN-QA certification</a:t>
            </a:r>
            <a:endParaRPr lang="en-US" sz="18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1800" dirty="0"/>
          </a:p>
        </p:txBody>
      </p:sp>
      <p:sp>
        <p:nvSpPr>
          <p:cNvPr id="4" name="Google Shape;372;p19"/>
          <p:cNvSpPr txBox="1"/>
          <p:nvPr/>
        </p:nvSpPr>
        <p:spPr>
          <a:xfrm>
            <a:off x="776450" y="3318885"/>
            <a:ext cx="3587400" cy="3077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  <a:sym typeface="+mn-ea"/>
              </a:rPr>
              <a:t>Magister of Management has been accredited by ABEST21 in 2018</a:t>
            </a:r>
            <a:endParaRPr lang="en-US" sz="18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1800" dirty="0"/>
          </a:p>
        </p:txBody>
      </p:sp>
      <p:sp>
        <p:nvSpPr>
          <p:cNvPr id="2" name="Google Shape;374;p19"/>
          <p:cNvSpPr txBox="1"/>
          <p:nvPr/>
        </p:nvSpPr>
        <p:spPr>
          <a:xfrm>
            <a:off x="4835525" y="3319145"/>
            <a:ext cx="3587115" cy="16573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  <a:sym typeface="+mn-ea"/>
              </a:rPr>
              <a:t>Undergraduate program in Economics, Management, and Accounting has an A accreditation by BAN-PT</a:t>
            </a:r>
            <a:endParaRPr lang="en-GB" sz="18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25" y="0"/>
            <a:ext cx="551180" cy="70548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159750" y="633730"/>
            <a:ext cx="111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Bahnschrift Condensed" panose="020B0502040204020203" charset="0"/>
                <a:cs typeface="Bahnschrift Condensed" panose="020B0502040204020203" charset="0"/>
              </a:rPr>
              <a:t>Faculty of Economics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85AD150-F1ED-418A-9EAB-2E497061EA01}"/>
              </a:ext>
            </a:extLst>
          </p:cNvPr>
          <p:cNvSpPr/>
          <p:nvPr/>
        </p:nvSpPr>
        <p:spPr>
          <a:xfrm>
            <a:off x="514350" y="766295"/>
            <a:ext cx="276225" cy="276225"/>
          </a:xfrm>
          <a:prstGeom prst="rect">
            <a:avLst/>
          </a:prstGeom>
          <a:solidFill>
            <a:srgbClr val="5B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7B2837-1A5A-3140-9EEA-3A7A81A7C534}"/>
              </a:ext>
            </a:extLst>
          </p:cNvPr>
          <p:cNvSpPr txBox="1"/>
          <p:nvPr/>
        </p:nvSpPr>
        <p:spPr>
          <a:xfrm>
            <a:off x="4718422" y="2068830"/>
            <a:ext cx="455765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ym typeface="+mn-ea"/>
              </a:rPr>
              <a:t>The three departments have international </a:t>
            </a:r>
          </a:p>
          <a:p>
            <a:r>
              <a:rPr lang="en-US" sz="1800" dirty="0">
                <a:sym typeface="+mn-ea"/>
              </a:rPr>
              <a:t>classes since 1996 with all classes taught </a:t>
            </a:r>
          </a:p>
          <a:p>
            <a:r>
              <a:rPr lang="en-US" sz="1800" dirty="0">
                <a:sym typeface="+mn-ea"/>
              </a:rPr>
              <a:t>in English;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"/>
          <p:cNvSpPr txBox="1">
            <a:spLocks noGrp="1"/>
          </p:cNvSpPr>
          <p:nvPr>
            <p:ph type="title"/>
          </p:nvPr>
        </p:nvSpPr>
        <p:spPr>
          <a:xfrm>
            <a:off x="412750" y="358775"/>
            <a:ext cx="6886575" cy="46799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ym typeface="+mn-ea"/>
              </a:rPr>
              <a:t>YEARS AHEAD: NATIONAL CENTER OF EXCELLENT</a:t>
            </a:r>
            <a:endParaRPr lang="en-GB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50595"/>
            <a:ext cx="9144000" cy="455930"/>
          </a:xfrm>
        </p:spPr>
        <p:txBody>
          <a:bodyPr/>
          <a:lstStyle/>
          <a:p>
            <a:pPr marL="101600" indent="0" algn="ctr">
              <a:buNone/>
            </a:pPr>
            <a:r>
              <a:rPr lang="en-US" b="1" dirty="0">
                <a:sym typeface="+mn-ea"/>
              </a:rPr>
              <a:t>Internationalization of undergraduate programs</a:t>
            </a:r>
            <a:endParaRPr lang="en-US" b="1" dirty="0"/>
          </a:p>
          <a:p>
            <a:pPr marL="101600" indent="0">
              <a:buNone/>
            </a:pPr>
            <a:endParaRPr lang="en-US" b="1"/>
          </a:p>
        </p:txBody>
      </p:sp>
      <p:grpSp>
        <p:nvGrpSpPr>
          <p:cNvPr id="876" name="Google Shape;876;p39"/>
          <p:cNvGrpSpPr/>
          <p:nvPr/>
        </p:nvGrpSpPr>
        <p:grpSpPr>
          <a:xfrm>
            <a:off x="690575" y="1895285"/>
            <a:ext cx="7762851" cy="636900"/>
            <a:chOff x="801125" y="3469450"/>
            <a:chExt cx="7762851" cy="636900"/>
          </a:xfrm>
        </p:grpSpPr>
        <p:sp>
          <p:nvSpPr>
            <p:cNvPr id="878" name="Google Shape;878;p39"/>
            <p:cNvSpPr txBox="1"/>
            <p:nvPr/>
          </p:nvSpPr>
          <p:spPr>
            <a:xfrm>
              <a:off x="4845759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AACSB</a:t>
              </a:r>
            </a:p>
          </p:txBody>
        </p:sp>
        <p:sp>
          <p:nvSpPr>
            <p:cNvPr id="881" name="Google Shape;881;p39"/>
            <p:cNvSpPr txBox="1"/>
            <p:nvPr/>
          </p:nvSpPr>
          <p:spPr>
            <a:xfrm>
              <a:off x="2823442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ABEST 21</a:t>
              </a:r>
            </a:p>
          </p:txBody>
        </p:sp>
        <p:sp>
          <p:nvSpPr>
            <p:cNvPr id="884" name="Google Shape;884;p39"/>
            <p:cNvSpPr txBox="1"/>
            <p:nvPr/>
          </p:nvSpPr>
          <p:spPr>
            <a:xfrm>
              <a:off x="6868076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EQUIS</a:t>
              </a:r>
            </a:p>
          </p:txBody>
        </p:sp>
        <p:sp>
          <p:nvSpPr>
            <p:cNvPr id="887" name="Google Shape;887;p39"/>
            <p:cNvSpPr txBox="1"/>
            <p:nvPr/>
          </p:nvSpPr>
          <p:spPr>
            <a:xfrm>
              <a:off x="801125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AUN-QA</a:t>
              </a:r>
            </a:p>
          </p:txBody>
        </p:sp>
      </p:grpSp>
      <p:grpSp>
        <p:nvGrpSpPr>
          <p:cNvPr id="2" name="Google Shape;876;p39"/>
          <p:cNvGrpSpPr/>
          <p:nvPr/>
        </p:nvGrpSpPr>
        <p:grpSpPr>
          <a:xfrm>
            <a:off x="690245" y="2868295"/>
            <a:ext cx="7660005" cy="636905"/>
            <a:chOff x="801125" y="3469450"/>
            <a:chExt cx="5740534" cy="636900"/>
          </a:xfrm>
        </p:grpSpPr>
        <p:sp>
          <p:nvSpPr>
            <p:cNvPr id="4" name="Google Shape;878;p39"/>
            <p:cNvSpPr txBox="1"/>
            <p:nvPr/>
          </p:nvSpPr>
          <p:spPr>
            <a:xfrm>
              <a:off x="4845759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ym typeface="+mn-ea"/>
                </a:rPr>
                <a:t>Opening doctoral program in Accounting and opening international classes in doctoral program in economics and in management</a:t>
              </a:r>
              <a:endParaRPr lang="en-US" sz="1200" dirty="0">
                <a:solidFill>
                  <a:srgbClr val="43434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7" name="Google Shape;881;p39"/>
            <p:cNvSpPr txBox="1"/>
            <p:nvPr/>
          </p:nvSpPr>
          <p:spPr>
            <a:xfrm>
              <a:off x="2823442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ym typeface="+mn-ea"/>
                </a:rPr>
                <a:t>Opening and Improving International classes in established master programs</a:t>
              </a:r>
              <a:endParaRPr lang="en-US" sz="1200" dirty="0">
                <a:solidFill>
                  <a:srgbClr val="43434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13" name="Google Shape;887;p39"/>
            <p:cNvSpPr txBox="1"/>
            <p:nvPr/>
          </p:nvSpPr>
          <p:spPr>
            <a:xfrm>
              <a:off x="801125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ym typeface="+mn-ea"/>
                </a:rPr>
                <a:t>Opening Master Degrees in Islamic Economics</a:t>
              </a:r>
              <a:endParaRPr lang="en-US" sz="1200" dirty="0">
                <a:solidFill>
                  <a:srgbClr val="43434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</p:grpSp>
      <p:sp>
        <p:nvSpPr>
          <p:cNvPr id="15" name="Text Placeholder 0"/>
          <p:cNvSpPr/>
          <p:nvPr/>
        </p:nvSpPr>
        <p:spPr>
          <a:xfrm>
            <a:off x="0" y="2412365"/>
            <a:ext cx="9144000" cy="4559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9pPr>
          </a:lstStyle>
          <a:p>
            <a:pPr marL="101600" indent="0" algn="ctr">
              <a:buNone/>
            </a:pPr>
            <a:r>
              <a:rPr lang="en-US" b="1" dirty="0">
                <a:sym typeface="+mn-ea"/>
              </a:rPr>
              <a:t>Strengthening Graduate Programs</a:t>
            </a:r>
            <a:endParaRPr lang="en-US" b="1" dirty="0"/>
          </a:p>
        </p:txBody>
      </p:sp>
      <p:sp>
        <p:nvSpPr>
          <p:cNvPr id="29" name="Text Placeholder 0"/>
          <p:cNvSpPr/>
          <p:nvPr/>
        </p:nvSpPr>
        <p:spPr>
          <a:xfrm>
            <a:off x="0" y="4076470"/>
            <a:ext cx="9144000" cy="4559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 panose="00000500000000000000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defRPr>
            </a:lvl9pPr>
          </a:lstStyle>
          <a:p>
            <a:pPr marL="101600" indent="0" algn="ctr">
              <a:buNone/>
            </a:pPr>
            <a:r>
              <a:rPr lang="en-US" b="1" dirty="0">
                <a:sym typeface="+mn-ea"/>
              </a:rPr>
              <a:t>Keep contributing in solving economic problems due to Covid-19 Pandemic</a:t>
            </a:r>
            <a:endParaRPr lang="en-US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815" y="1406525"/>
            <a:ext cx="429895" cy="4298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29087" t="8968" r="27478" b="8820"/>
          <a:stretch>
            <a:fillRect/>
          </a:stretch>
        </p:blipFill>
        <p:spPr>
          <a:xfrm>
            <a:off x="5388610" y="1406525"/>
            <a:ext cx="389890" cy="491490"/>
          </a:xfrm>
          <a:prstGeom prst="rect">
            <a:avLst/>
          </a:prstGeom>
        </p:spPr>
      </p:pic>
      <p:pic>
        <p:nvPicPr>
          <p:cNvPr id="33" name="Picture 32" descr="1280px-EFMD_EQUIS_Accredited.sv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290" y="1377315"/>
            <a:ext cx="702945" cy="549910"/>
          </a:xfrm>
          <a:prstGeom prst="rect">
            <a:avLst/>
          </a:prstGeom>
        </p:spPr>
      </p:pic>
      <p:pic>
        <p:nvPicPr>
          <p:cNvPr id="34" name="Picture 33" descr="unnam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045" y="1456055"/>
            <a:ext cx="990600" cy="3930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25" y="0"/>
            <a:ext cx="551180" cy="705485"/>
          </a:xfrm>
          <a:prstGeom prst="rect">
            <a:avLst/>
          </a:prstGeom>
        </p:spPr>
      </p:pic>
      <p:sp>
        <p:nvSpPr>
          <p:cNvPr id="36" name="Text Box 35"/>
          <p:cNvSpPr txBox="1"/>
          <p:nvPr/>
        </p:nvSpPr>
        <p:spPr>
          <a:xfrm>
            <a:off x="8159750" y="633730"/>
            <a:ext cx="111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latin typeface="Bahnschrift Condensed" panose="020B0502040204020203" charset="0"/>
                <a:cs typeface="Bahnschrift Condensed" panose="020B0502040204020203" charset="0"/>
              </a:rPr>
              <a:t>Faculty of Economics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85AD150-F1ED-418A-9EAB-2E497061EA01}"/>
              </a:ext>
            </a:extLst>
          </p:cNvPr>
          <p:cNvSpPr/>
          <p:nvPr/>
        </p:nvSpPr>
        <p:spPr>
          <a:xfrm>
            <a:off x="514350" y="766295"/>
            <a:ext cx="276225" cy="276225"/>
          </a:xfrm>
          <a:prstGeom prst="rect">
            <a:avLst/>
          </a:prstGeom>
          <a:solidFill>
            <a:srgbClr val="5B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6E68-02EE-0743-8C7E-9E7CFC5F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49" y="402700"/>
            <a:ext cx="4412495" cy="856800"/>
          </a:xfrm>
        </p:spPr>
        <p:txBody>
          <a:bodyPr/>
          <a:lstStyle/>
          <a:p>
            <a:r>
              <a:rPr lang="en-US" sz="3200" dirty="0" err="1"/>
              <a:t>Pengembangan</a:t>
            </a:r>
            <a:r>
              <a:rPr lang="en-US" sz="3200" dirty="0"/>
              <a:t> &amp; </a:t>
            </a:r>
            <a:r>
              <a:rPr lang="en-US" sz="3200" dirty="0" err="1"/>
              <a:t>pendirian</a:t>
            </a:r>
            <a:r>
              <a:rPr lang="en-US" sz="3200" dirty="0"/>
              <a:t> </a:t>
            </a:r>
            <a:r>
              <a:rPr lang="en-US" sz="3200" dirty="0" err="1"/>
              <a:t>prodi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7110CE8-815C-1748-BA36-C4BEA0086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Pendirian</a:t>
            </a:r>
            <a:r>
              <a:rPr lang="en-US" sz="1600" dirty="0"/>
              <a:t> 4 </a:t>
            </a:r>
            <a:r>
              <a:rPr lang="en-US" sz="1600" dirty="0" err="1"/>
              <a:t>prodi</a:t>
            </a:r>
            <a:r>
              <a:rPr lang="en-US" sz="1600" dirty="0"/>
              <a:t> D IV </a:t>
            </a:r>
          </a:p>
          <a:p>
            <a:pPr lvl="1"/>
            <a:r>
              <a:rPr lang="en-US" sz="1600" dirty="0" err="1"/>
              <a:t>Keuangan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Perbankan</a:t>
            </a:r>
            <a:endParaRPr lang="en-US" sz="1600" dirty="0"/>
          </a:p>
          <a:p>
            <a:pPr lvl="1"/>
            <a:r>
              <a:rPr lang="en-US" sz="1600" dirty="0" err="1"/>
              <a:t>Pemasaran</a:t>
            </a:r>
            <a:endParaRPr lang="en-US" sz="1600" dirty="0"/>
          </a:p>
          <a:p>
            <a:pPr lvl="1"/>
            <a:r>
              <a:rPr lang="en-US" sz="1600" dirty="0" err="1"/>
              <a:t>Akuntansi</a:t>
            </a:r>
            <a:endParaRPr lang="en-US" sz="1600" dirty="0"/>
          </a:p>
          <a:p>
            <a:pPr lvl="1"/>
            <a:r>
              <a:rPr lang="en-US" sz="1600" dirty="0" err="1"/>
              <a:t>Administrasi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endParaRPr lang="en-US" sz="1600" dirty="0"/>
          </a:p>
          <a:p>
            <a:r>
              <a:rPr lang="en-US" sz="1600" dirty="0" err="1"/>
              <a:t>Pembukaan</a:t>
            </a:r>
            <a:r>
              <a:rPr lang="en-US" sz="1600" dirty="0"/>
              <a:t> </a:t>
            </a:r>
            <a:r>
              <a:rPr lang="en-US" sz="1600" dirty="0" err="1"/>
              <a:t>prodi</a:t>
            </a:r>
            <a:r>
              <a:rPr lang="en-US" sz="1600" dirty="0"/>
              <a:t> </a:t>
            </a:r>
            <a:r>
              <a:rPr lang="en-US" sz="1600" dirty="0" err="1"/>
              <a:t>sarjana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Islam</a:t>
            </a:r>
          </a:p>
          <a:p>
            <a:r>
              <a:rPr lang="en-US" sz="1600" dirty="0" err="1"/>
              <a:t>Pendirian</a:t>
            </a:r>
            <a:r>
              <a:rPr lang="en-US" sz="1600" dirty="0"/>
              <a:t> </a:t>
            </a:r>
            <a:r>
              <a:rPr lang="en-US" sz="1600" dirty="0" err="1"/>
              <a:t>prodi</a:t>
            </a:r>
            <a:r>
              <a:rPr lang="en-US" sz="1600" dirty="0"/>
              <a:t> </a:t>
            </a:r>
            <a:r>
              <a:rPr lang="en-US" sz="1600" dirty="0" err="1"/>
              <a:t>sarjana</a:t>
            </a:r>
            <a:r>
              <a:rPr lang="en-US" sz="1600" dirty="0"/>
              <a:t> </a:t>
            </a:r>
            <a:r>
              <a:rPr lang="en-US" sz="1600" dirty="0" err="1"/>
              <a:t>Akuntansi</a:t>
            </a:r>
            <a:r>
              <a:rPr lang="en-US" sz="1600" dirty="0"/>
              <a:t> di </a:t>
            </a:r>
            <a:r>
              <a:rPr lang="en-US" sz="1600" dirty="0" err="1"/>
              <a:t>Kampus</a:t>
            </a:r>
            <a:r>
              <a:rPr lang="en-US" sz="1600" dirty="0"/>
              <a:t> II </a:t>
            </a:r>
            <a:r>
              <a:rPr lang="en-US" sz="1600" dirty="0" err="1"/>
              <a:t>Payakumbuh</a:t>
            </a:r>
            <a:endParaRPr lang="en-US" sz="1600" dirty="0"/>
          </a:p>
          <a:p>
            <a:r>
              <a:rPr lang="en-US" sz="1600" dirty="0" err="1"/>
              <a:t>Pendirian</a:t>
            </a:r>
            <a:r>
              <a:rPr lang="en-US" sz="1600" dirty="0"/>
              <a:t> </a:t>
            </a:r>
            <a:r>
              <a:rPr lang="en-US" sz="1600" dirty="0" err="1"/>
              <a:t>prodi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r>
              <a:rPr lang="en-US" sz="1600" dirty="0"/>
              <a:t> </a:t>
            </a:r>
            <a:r>
              <a:rPr lang="en-US" sz="1600" dirty="0" err="1"/>
              <a:t>Akuntansi</a:t>
            </a:r>
            <a:endParaRPr lang="en-US" sz="1600" dirty="0"/>
          </a:p>
          <a:p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prodi</a:t>
            </a:r>
            <a:r>
              <a:rPr lang="en-US" sz="1600" dirty="0"/>
              <a:t> magister </a:t>
            </a:r>
            <a:r>
              <a:rPr lang="en-US" sz="1600" dirty="0" err="1"/>
              <a:t>Ekonomi</a:t>
            </a:r>
            <a:r>
              <a:rPr lang="en-US" sz="1600" dirty="0"/>
              <a:t> </a:t>
            </a:r>
            <a:r>
              <a:rPr lang="en-US" sz="1600" dirty="0" err="1"/>
              <a:t>konsentrasi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Islam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0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BF531-4A69-5D4C-99B9-F99992B2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peralatan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2880B3-4766-0B43-988F-CA061B0D3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Pendirian</a:t>
            </a:r>
            <a:r>
              <a:rPr lang="en-US" dirty="0"/>
              <a:t> studio e-learning (</a:t>
            </a:r>
            <a:r>
              <a:rPr lang="en-US" dirty="0" err="1"/>
              <a:t>Limau</a:t>
            </a:r>
            <a:r>
              <a:rPr lang="en-US" dirty="0"/>
              <a:t> Manis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Payakumbuh</a:t>
            </a:r>
            <a:r>
              <a:rPr lang="en-US" dirty="0"/>
              <a:t>)</a:t>
            </a:r>
          </a:p>
          <a:p>
            <a:r>
              <a:rPr lang="en-US" dirty="0" err="1"/>
              <a:t>Pengembangan</a:t>
            </a:r>
            <a:r>
              <a:rPr lang="en-US" dirty="0"/>
              <a:t> Gedung </a:t>
            </a:r>
            <a:r>
              <a:rPr lang="en-US" dirty="0" err="1"/>
              <a:t>Paskasarjana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Business School (MM) </a:t>
            </a:r>
            <a:r>
              <a:rPr lang="en-US" dirty="0" err="1"/>
              <a:t>Kampus</a:t>
            </a:r>
            <a:r>
              <a:rPr lang="en-US" dirty="0"/>
              <a:t> FE </a:t>
            </a:r>
            <a:r>
              <a:rPr lang="en-US" dirty="0" err="1"/>
              <a:t>Perintis</a:t>
            </a:r>
            <a:r>
              <a:rPr lang="en-US" dirty="0"/>
              <a:t> </a:t>
            </a:r>
            <a:r>
              <a:rPr lang="en-US" dirty="0" err="1"/>
              <a:t>Kemerdekaan</a:t>
            </a:r>
            <a:r>
              <a:rPr lang="en-US" dirty="0"/>
              <a:t> 77, </a:t>
            </a:r>
            <a:r>
              <a:rPr lang="en-US" dirty="0" err="1"/>
              <a:t>Jati</a:t>
            </a:r>
            <a:r>
              <a:rPr lang="en-US" dirty="0"/>
              <a:t>. </a:t>
            </a:r>
          </a:p>
          <a:p>
            <a:r>
              <a:rPr lang="en-US" dirty="0" err="1"/>
              <a:t>Revitalisasi</a:t>
            </a:r>
            <a:r>
              <a:rPr lang="en-US" dirty="0"/>
              <a:t> </a:t>
            </a:r>
            <a:r>
              <a:rPr lang="en-US" i="1" dirty="0"/>
              <a:t>student lounge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FE </a:t>
            </a:r>
            <a:r>
              <a:rPr lang="en-US" dirty="0" err="1"/>
              <a:t>Unand</a:t>
            </a:r>
            <a:r>
              <a:rPr lang="en-US" dirty="0"/>
              <a:t> </a:t>
            </a:r>
            <a:r>
              <a:rPr lang="en-US" dirty="0" err="1"/>
              <a:t>Limau</a:t>
            </a:r>
            <a:r>
              <a:rPr lang="en-US" dirty="0"/>
              <a:t> Manis</a:t>
            </a:r>
          </a:p>
          <a:p>
            <a:r>
              <a:rPr lang="en-US" dirty="0" err="1"/>
              <a:t>Revitalisasi</a:t>
            </a:r>
            <a:r>
              <a:rPr lang="en-US" dirty="0"/>
              <a:t> Gedung III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Limau</a:t>
            </a:r>
            <a:r>
              <a:rPr lang="en-US" dirty="0"/>
              <a:t> </a:t>
            </a:r>
            <a:r>
              <a:rPr lang="en-US" dirty="0" err="1"/>
              <a:t>Manih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representative </a:t>
            </a:r>
            <a:r>
              <a:rPr lang="en-US" dirty="0" err="1"/>
              <a:t>sebagai</a:t>
            </a:r>
            <a:r>
              <a:rPr lang="en-US" dirty="0"/>
              <a:t> program </a:t>
            </a:r>
            <a:r>
              <a:rPr lang="en-US" dirty="0" err="1"/>
              <a:t>internasional</a:t>
            </a:r>
            <a:endParaRPr lang="en-US" dirty="0"/>
          </a:p>
          <a:p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pendirian</a:t>
            </a:r>
            <a:r>
              <a:rPr lang="en-US" dirty="0"/>
              <a:t> Gedung Program </a:t>
            </a:r>
            <a:r>
              <a:rPr lang="en-US" dirty="0" err="1"/>
              <a:t>Vokasi</a:t>
            </a:r>
            <a:r>
              <a:rPr lang="en-US" dirty="0"/>
              <a:t> (</a:t>
            </a:r>
            <a:r>
              <a:rPr lang="en-US" dirty="0" err="1"/>
              <a:t>belakang</a:t>
            </a:r>
            <a:r>
              <a:rPr lang="en-US" dirty="0"/>
              <a:t> DIII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73C46-67C9-C44C-B413-4309E7FE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/Unit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E41243-2EFE-7E46-A466-17BA61A9A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FE </a:t>
            </a:r>
            <a:r>
              <a:rPr lang="en-US" i="1" dirty="0"/>
              <a:t>Open Day 2021 (online/offline)</a:t>
            </a:r>
          </a:p>
          <a:p>
            <a:r>
              <a:rPr lang="en-US" i="1" dirty="0"/>
              <a:t>Integrated social media marketing</a:t>
            </a:r>
            <a:r>
              <a:rPr lang="en-US" dirty="0"/>
              <a:t>—content creator </a:t>
            </a:r>
            <a:r>
              <a:rPr lang="en-US" dirty="0" err="1"/>
              <a:t>dan</a:t>
            </a:r>
            <a:r>
              <a:rPr lang="en-US" dirty="0"/>
              <a:t> PR </a:t>
            </a:r>
            <a:r>
              <a:rPr lang="en-US" dirty="0" err="1"/>
              <a:t>serta</a:t>
            </a:r>
            <a:r>
              <a:rPr lang="en-US" dirty="0"/>
              <a:t> newsletter FE</a:t>
            </a:r>
          </a:p>
          <a:p>
            <a:r>
              <a:rPr lang="en-US" dirty="0" err="1"/>
              <a:t>Beasiswa</a:t>
            </a:r>
            <a:r>
              <a:rPr lang="en-US" dirty="0"/>
              <a:t> Magister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Doktor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</a:t>
            </a:r>
            <a:r>
              <a:rPr lang="en-US" dirty="0" err="1"/>
              <a:t>terbaik</a:t>
            </a:r>
            <a:endParaRPr lang="en-US" dirty="0"/>
          </a:p>
          <a:p>
            <a:r>
              <a:rPr lang="en-US" dirty="0" err="1"/>
              <a:t>Penyegaran</a:t>
            </a:r>
            <a:r>
              <a:rPr lang="en-US" dirty="0"/>
              <a:t> website FE </a:t>
            </a:r>
            <a:r>
              <a:rPr lang="en-US" dirty="0" err="1"/>
              <a:t>berbahasa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endParaRPr lang="en-US" dirty="0"/>
          </a:p>
          <a:p>
            <a:r>
              <a:rPr lang="en-US" dirty="0" err="1"/>
              <a:t>Paskasarjana</a:t>
            </a:r>
            <a:r>
              <a:rPr lang="en-US" dirty="0"/>
              <a:t> FE </a:t>
            </a:r>
            <a:r>
              <a:rPr lang="en-US" dirty="0" err="1"/>
              <a:t>penerima</a:t>
            </a:r>
            <a:r>
              <a:rPr lang="en-US" dirty="0"/>
              <a:t> awardee LPDP</a:t>
            </a:r>
          </a:p>
          <a:p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kemitraan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Bappenas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BPKP/BPK</a:t>
            </a:r>
          </a:p>
          <a:p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Kelas </a:t>
            </a:r>
            <a:r>
              <a:rPr lang="en-US" dirty="0" err="1"/>
              <a:t>Internasional</a:t>
            </a:r>
            <a:r>
              <a:rPr lang="en-US" dirty="0"/>
              <a:t> (</a:t>
            </a:r>
            <a:r>
              <a:rPr lang="en-US" dirty="0" err="1"/>
              <a:t>sebelum</a:t>
            </a:r>
            <a:r>
              <a:rPr lang="en-US" dirty="0"/>
              <a:t> SN </a:t>
            </a:r>
            <a:r>
              <a:rPr lang="en-US" dirty="0" err="1"/>
              <a:t>dan</a:t>
            </a:r>
            <a:r>
              <a:rPr lang="en-US" dirty="0"/>
              <a:t> SBMPTN)</a:t>
            </a:r>
          </a:p>
          <a:p>
            <a:r>
              <a:rPr lang="en-US" dirty="0"/>
              <a:t>Dies FE </a:t>
            </a:r>
            <a:r>
              <a:rPr lang="en-US" dirty="0" err="1"/>
              <a:t>sebagai</a:t>
            </a:r>
            <a:r>
              <a:rPr lang="en-US" dirty="0"/>
              <a:t> event </a:t>
            </a:r>
            <a:r>
              <a:rPr lang="en-US" dirty="0" err="1"/>
              <a:t>promosi</a:t>
            </a:r>
            <a:r>
              <a:rPr lang="en-US" dirty="0"/>
              <a:t> (Dies 63; 13 events </a:t>
            </a:r>
            <a:r>
              <a:rPr lang="en-US" dirty="0" err="1"/>
              <a:t>dan</a:t>
            </a:r>
            <a:r>
              <a:rPr lang="en-US" dirty="0"/>
              <a:t> 10 </a:t>
            </a:r>
            <a:r>
              <a:rPr lang="en-US" dirty="0" err="1"/>
              <a:t>kompetisi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1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A31924-85C3-9049-99F4-BDB835C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MBKM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5FC4A3-208D-2A46-80DC-9C40A5B4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MBKM FE 2021</a:t>
            </a:r>
          </a:p>
          <a:p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credit earning di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bereputasi</a:t>
            </a:r>
            <a:endParaRPr lang="en-US" dirty="0"/>
          </a:p>
          <a:p>
            <a:r>
              <a:rPr lang="en-US" dirty="0" err="1"/>
              <a:t>Menulis</a:t>
            </a:r>
            <a:r>
              <a:rPr lang="en-US" dirty="0"/>
              <a:t> Modul Ajar </a:t>
            </a:r>
            <a:r>
              <a:rPr lang="en-US" dirty="0" err="1"/>
              <a:t>Matakuliah</a:t>
            </a:r>
            <a:r>
              <a:rPr lang="en-US" dirty="0"/>
              <a:t> Cross-enrollment</a:t>
            </a:r>
          </a:p>
          <a:p>
            <a:r>
              <a:rPr lang="en-US" dirty="0" err="1"/>
              <a:t>Melaksanakan</a:t>
            </a:r>
            <a:r>
              <a:rPr lang="en-US" dirty="0"/>
              <a:t> Workshop RPS-OBE </a:t>
            </a:r>
            <a:r>
              <a:rPr lang="en-US" dirty="0" err="1"/>
              <a:t>Matakuliah</a:t>
            </a:r>
            <a:r>
              <a:rPr lang="en-US" dirty="0"/>
              <a:t> Cross-enrollment</a:t>
            </a:r>
          </a:p>
          <a:p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Magang</a:t>
            </a:r>
            <a:r>
              <a:rPr lang="en-US" dirty="0"/>
              <a:t> </a:t>
            </a:r>
            <a:r>
              <a:rPr lang="en-US" dirty="0" err="1"/>
              <a:t>Berserfitikat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Diploma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Sarjana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4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D98A8-3B4E-7149-BFFC-F7588FBC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ajar </a:t>
            </a:r>
            <a:r>
              <a:rPr lang="en-US" dirty="0" err="1"/>
              <a:t>berstandar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F0FA7-4E34-AF49-9FEC-CF83D0ED4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insentif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ajar</a:t>
            </a:r>
          </a:p>
          <a:p>
            <a:endParaRPr lang="en-US" dirty="0"/>
          </a:p>
          <a:p>
            <a:r>
              <a:rPr lang="en-US" dirty="0" err="1"/>
              <a:t>Pembuatan</a:t>
            </a:r>
            <a:r>
              <a:rPr lang="en-US" dirty="0"/>
              <a:t> Modul </a:t>
            </a:r>
            <a:r>
              <a:rPr lang="en-US" dirty="0" err="1"/>
              <a:t>Pengolahan</a:t>
            </a:r>
            <a:r>
              <a:rPr lang="en-US" dirty="0"/>
              <a:t> data </a:t>
            </a:r>
            <a:r>
              <a:rPr lang="en-US" dirty="0" err="1"/>
              <a:t>Aplikasi</a:t>
            </a:r>
            <a:r>
              <a:rPr lang="en-US" dirty="0"/>
              <a:t> R (Software)</a:t>
            </a:r>
          </a:p>
          <a:p>
            <a:endParaRPr lang="en-US" dirty="0"/>
          </a:p>
          <a:p>
            <a:r>
              <a:rPr lang="en-US" dirty="0" err="1"/>
              <a:t>Pengayaan</a:t>
            </a:r>
            <a:r>
              <a:rPr lang="en-US" dirty="0"/>
              <a:t> Bank </a:t>
            </a:r>
            <a:r>
              <a:rPr lang="en-US" dirty="0" err="1"/>
              <a:t>Soal</a:t>
            </a:r>
            <a:r>
              <a:rPr lang="en-US" dirty="0"/>
              <a:t> UKT </a:t>
            </a:r>
            <a:r>
              <a:rPr lang="en-US" dirty="0" err="1"/>
              <a:t>untuk</a:t>
            </a:r>
            <a:r>
              <a:rPr lang="en-US" dirty="0"/>
              <a:t> Program S1</a:t>
            </a:r>
          </a:p>
          <a:p>
            <a:endParaRPr lang="en-US" dirty="0"/>
          </a:p>
          <a:p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R (software)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STATA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76112"/>
      </p:ext>
    </p:extLst>
  </p:cSld>
  <p:clrMapOvr>
    <a:masterClrMapping/>
  </p:clrMapOvr>
</p:sld>
</file>

<file path=ppt/theme/theme1.xml><?xml version="1.0" encoding="utf-8"?>
<a:theme xmlns:a="http://schemas.openxmlformats.org/drawingml/2006/main" name="Volsce template">
  <a:themeElements>
    <a:clrScheme name="Custom 347">
      <a:dk1>
        <a:srgbClr val="252831"/>
      </a:dk1>
      <a:lt1>
        <a:srgbClr val="FFFFFF"/>
      </a:lt1>
      <a:dk2>
        <a:srgbClr val="68728D"/>
      </a:dk2>
      <a:lt2>
        <a:srgbClr val="E9EDF3"/>
      </a:lt2>
      <a:accent1>
        <a:srgbClr val="7D89AC"/>
      </a:accent1>
      <a:accent2>
        <a:srgbClr val="728CD8"/>
      </a:accent2>
      <a:accent3>
        <a:srgbClr val="72D8D8"/>
      </a:accent3>
      <a:accent4>
        <a:srgbClr val="B1D872"/>
      </a:accent4>
      <a:accent5>
        <a:srgbClr val="F8D067"/>
      </a:accent5>
      <a:accent6>
        <a:srgbClr val="BDC3D3"/>
      </a:accent6>
      <a:hlink>
        <a:srgbClr val="7D89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800</Words>
  <Application>Microsoft Office PowerPoint</Application>
  <PresentationFormat>On-screen Show (16:9)</PresentationFormat>
  <Paragraphs>135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Bahnschrift Condensed</vt:lpstr>
      <vt:lpstr>Montserrat</vt:lpstr>
      <vt:lpstr>Montserrat Light</vt:lpstr>
      <vt:lpstr>Poppins</vt:lpstr>
      <vt:lpstr>Volsce template</vt:lpstr>
      <vt:lpstr>Rencana Program Kerja 2021 Fakultas Ekonomi Unand</vt:lpstr>
      <vt:lpstr>VISION</vt:lpstr>
      <vt:lpstr>CURRENT PICTURES</vt:lpstr>
      <vt:lpstr>YEARS AHEAD: NATIONAL CENTER OF EXCELLENT</vt:lpstr>
      <vt:lpstr>Pengembangan &amp; pendirian prodi baru</vt:lpstr>
      <vt:lpstr>Penyediaan fasilitas dan peralatan</vt:lpstr>
      <vt:lpstr>Promosi Fakultas/Unit </vt:lpstr>
      <vt:lpstr>Peningkatan kualitas pembelajaran MBKM</vt:lpstr>
      <vt:lpstr>Penyusunan bahan ajar berstandar nasional dan internasional</vt:lpstr>
      <vt:lpstr>Pengembangan kurikulum berbasis outcome (OBE)</vt:lpstr>
      <vt:lpstr>Pembinaan softskill, karakter dan prestasi mahasiswa </vt:lpstr>
      <vt:lpstr>Penguatan Internasionalisasi </vt:lpstr>
      <vt:lpstr>Penguatan Program Paskasarjana</vt:lpstr>
      <vt:lpstr>Peningkatan produktifitas penelitian FE</vt:lpstr>
      <vt:lpstr>Peningkatan relevansi dan manfaat pengabdian FE</vt:lpstr>
      <vt:lpstr>Peningkatan kualitas kerjasama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of Economics:  Towards National Center of Excellence Efa Yonnedi, Ph.D  (Dean)</dc:title>
  <dc:creator>ASUS</dc:creator>
  <cp:lastModifiedBy>ASUS</cp:lastModifiedBy>
  <cp:revision>38</cp:revision>
  <dcterms:created xsi:type="dcterms:W3CDTF">2020-09-04T05:14:00Z</dcterms:created>
  <dcterms:modified xsi:type="dcterms:W3CDTF">2020-10-21T12:15:49Z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