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8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Notes Placeholder 104866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zh-CN" altLang="en-US"/>
              <a:t>Ujian Proposal = Seminar proposal</a:t>
            </a:r>
          </a:p>
        </p:txBody>
      </p:sp>
    </p:spTree>
    <p:extLst>
      <p:ext uri="{BB962C8B-B14F-4D97-AF65-F5344CB8AC3E}">
        <p14:creationId xmlns:p14="http://schemas.microsoft.com/office/powerpoint/2010/main" val="940480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Notes Placeholder 104866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zh-CN" altLang="en-US"/>
              <a:t>6 PTN FH, Kemenkumham</a:t>
            </a:r>
          </a:p>
        </p:txBody>
      </p:sp>
    </p:spTree>
    <p:extLst>
      <p:ext uri="{BB962C8B-B14F-4D97-AF65-F5344CB8AC3E}">
        <p14:creationId xmlns:p14="http://schemas.microsoft.com/office/powerpoint/2010/main" val="3327826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Notes Placeholder 1048664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zh-CN" altLang="en-US"/>
              <a:t>Rangkiang Law Jurnal</a:t>
            </a:r>
          </a:p>
        </p:txBody>
      </p:sp>
    </p:spTree>
    <p:extLst>
      <p:ext uri="{BB962C8B-B14F-4D97-AF65-F5344CB8AC3E}">
        <p14:creationId xmlns:p14="http://schemas.microsoft.com/office/powerpoint/2010/main" val="376692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5DCB-84AE-4704-A7D5-CDDBCEC713F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A904-BDF4-4FCD-9D82-2433D5DE4E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5DCB-84AE-4704-A7D5-CDDBCEC713F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10486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A904-BDF4-4FCD-9D82-2433D5DE4E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5DCB-84AE-4704-A7D5-CDDBCEC713F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10486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A904-BDF4-4FCD-9D82-2433D5DE4E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5DCB-84AE-4704-A7D5-CDDBCEC713F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A904-BDF4-4FCD-9D82-2433D5DE4E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2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5DCB-84AE-4704-A7D5-CDDBCEC713F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10486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A904-BDF4-4FCD-9D82-2433D5DE4E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0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11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5DCB-84AE-4704-A7D5-CDDBCEC713F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10486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A904-BDF4-4FCD-9D82-2433D5DE4E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6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17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1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19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5DCB-84AE-4704-A7D5-CDDBCEC713F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104862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A904-BDF4-4FCD-9D82-2433D5DE4E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5DCB-84AE-4704-A7D5-CDDBCEC713F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104862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A904-BDF4-4FCD-9D82-2433D5DE4E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5DCB-84AE-4704-A7D5-CDDBCEC713F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A904-BDF4-4FCD-9D82-2433D5DE4E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2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3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5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5DCB-84AE-4704-A7D5-CDDBCEC713F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104865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A904-BDF4-4FCD-9D82-2433D5DE4E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6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5DCB-84AE-4704-A7D5-CDDBCEC713F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A904-BDF4-4FCD-9D82-2433D5DE4E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65DCB-84AE-4704-A7D5-CDDBCEC713F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7A904-BDF4-4FCD-9D82-2433D5DE4E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Content Placeholder 3" descr="&lt;strong&gt;Fakultas Hukum Universitas Andalas&lt;/strong&gt; - Wikipedia bahasa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35" y="457200"/>
            <a:ext cx="3803073" cy="5943599"/>
          </a:xfrm>
          <a:prstGeom prst="rect">
            <a:avLst/>
          </a:prstGeom>
        </p:spPr>
      </p:pic>
      <p:sp>
        <p:nvSpPr>
          <p:cNvPr id="1048586" name="TextBox 4"/>
          <p:cNvSpPr txBox="1"/>
          <p:nvPr/>
        </p:nvSpPr>
        <p:spPr>
          <a:xfrm>
            <a:off x="4935682" y="1720839"/>
            <a:ext cx="6535882" cy="329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</a:rPr>
              <a:t>Rapat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Kerja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Untuk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R</a:t>
            </a:r>
            <a:r>
              <a:rPr lang="en-US" sz="3600" b="1" dirty="0" err="1" smtClean="0">
                <a:solidFill>
                  <a:srgbClr val="C00000"/>
                </a:solidFill>
              </a:rPr>
              <a:t>encana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Kerja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Tahun</a:t>
            </a:r>
            <a:r>
              <a:rPr lang="en-US" sz="3600" b="1" dirty="0" smtClean="0">
                <a:solidFill>
                  <a:srgbClr val="C00000"/>
                </a:solidFill>
              </a:rPr>
              <a:t> 2021</a:t>
            </a:r>
          </a:p>
          <a:p>
            <a:pPr algn="ctr"/>
            <a:endParaRPr lang="en-US" sz="3600" b="1" dirty="0">
              <a:solidFill>
                <a:srgbClr val="C00000"/>
              </a:solidFill>
            </a:endParaRPr>
          </a:p>
          <a:p>
            <a:pPr algn="ctr"/>
            <a:endParaRPr lang="en-US" sz="36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600" b="1" dirty="0" err="1" smtClean="0">
                <a:solidFill>
                  <a:srgbClr val="C00000"/>
                </a:solidFill>
              </a:rPr>
              <a:t>Fakultas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Hukum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C00000"/>
                </a:solidFill>
              </a:rPr>
              <a:t>Universitas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Andalas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Content Placeholder 5" descr="The Effect of Saying Thank You - Pentingnya Mengucapkan ...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536" y="675409"/>
            <a:ext cx="10633509" cy="5501554"/>
          </a:xfrm>
        </p:spPr>
      </p:pic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Content Placeholder 5" descr="&lt;strong&gt;Coronavirus&lt;/strong&gt; &lt;strong&gt;Pandemic&lt;/strong&gt;: What You Need to Know for The ...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5468" y="2236774"/>
            <a:ext cx="3616036" cy="2424257"/>
          </a:xfrm>
        </p:spPr>
      </p:pic>
      <p:sp>
        <p:nvSpPr>
          <p:cNvPr id="1048592" name="TextBox 7"/>
          <p:cNvSpPr txBox="1"/>
          <p:nvPr/>
        </p:nvSpPr>
        <p:spPr>
          <a:xfrm>
            <a:off x="685800" y="394855"/>
            <a:ext cx="10775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</a:rPr>
              <a:t>Evaluasi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Kinerja</a:t>
            </a:r>
            <a:r>
              <a:rPr lang="en-US" sz="2800" b="1" dirty="0" smtClean="0">
                <a:solidFill>
                  <a:srgbClr val="C00000"/>
                </a:solidFill>
              </a:rPr>
              <a:t> FHUA </a:t>
            </a:r>
            <a:r>
              <a:rPr lang="en-US" sz="2800" b="1" dirty="0" err="1" smtClean="0">
                <a:solidFill>
                  <a:srgbClr val="C00000"/>
                </a:solidFill>
              </a:rPr>
              <a:t>Tahun</a:t>
            </a:r>
            <a:r>
              <a:rPr lang="en-US" sz="2800" b="1" dirty="0" smtClean="0">
                <a:solidFill>
                  <a:srgbClr val="C00000"/>
                </a:solidFill>
              </a:rPr>
              <a:t> 2020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48593" name="TextBox 8"/>
          <p:cNvSpPr txBox="1"/>
          <p:nvPr/>
        </p:nvSpPr>
        <p:spPr>
          <a:xfrm>
            <a:off x="685800" y="1506682"/>
            <a:ext cx="30549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Pandemi</a:t>
            </a:r>
            <a:r>
              <a:rPr lang="en-US" sz="2000" dirty="0" smtClean="0"/>
              <a:t> Covid-19 </a:t>
            </a:r>
            <a:r>
              <a:rPr lang="en-US" sz="2000" dirty="0" err="1" smtClean="0"/>
              <a:t>berdampak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maksimalnya</a:t>
            </a:r>
            <a:r>
              <a:rPr lang="en-US" sz="2000" dirty="0" smtClean="0"/>
              <a:t> Proses </a:t>
            </a:r>
            <a:r>
              <a:rPr lang="en-US" sz="2000" dirty="0" err="1" smtClean="0"/>
              <a:t>Belajar</a:t>
            </a:r>
            <a:r>
              <a:rPr lang="en-US" sz="2000" dirty="0" smtClean="0"/>
              <a:t> </a:t>
            </a:r>
            <a:r>
              <a:rPr lang="en-US" sz="2000" dirty="0" err="1" smtClean="0"/>
              <a:t>Mengajar</a:t>
            </a:r>
            <a:r>
              <a:rPr lang="en-US" sz="2000" dirty="0" smtClean="0"/>
              <a:t> (PBM) </a:t>
            </a:r>
            <a:r>
              <a:rPr lang="en-US" sz="2000" dirty="0" err="1" smtClean="0"/>
              <a:t>disebabkan</a:t>
            </a:r>
            <a:r>
              <a:rPr lang="en-US" sz="2000" dirty="0" smtClean="0"/>
              <a:t> </a:t>
            </a:r>
            <a:r>
              <a:rPr lang="en-US" sz="2000" dirty="0" err="1" smtClean="0"/>
              <a:t>persoalan</a:t>
            </a:r>
            <a:r>
              <a:rPr lang="en-US" sz="2000" dirty="0" smtClean="0"/>
              <a:t> “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”</a:t>
            </a:r>
            <a:endParaRPr lang="en-US" sz="2000" dirty="0"/>
          </a:p>
        </p:txBody>
      </p:sp>
      <p:sp>
        <p:nvSpPr>
          <p:cNvPr id="1048594" name="TextBox 10"/>
          <p:cNvSpPr txBox="1"/>
          <p:nvPr/>
        </p:nvSpPr>
        <p:spPr>
          <a:xfrm>
            <a:off x="758536" y="3896591"/>
            <a:ext cx="2982191" cy="222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Penerapan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-learn </a:t>
            </a:r>
            <a:r>
              <a:rPr lang="en-US" sz="2000" dirty="0" err="1" smtClean="0"/>
              <a:t>belum</a:t>
            </a:r>
            <a:r>
              <a:rPr lang="en-US" sz="2000" dirty="0" smtClean="0"/>
              <a:t> </a:t>
            </a:r>
            <a:r>
              <a:rPr lang="en-US" sz="2000" dirty="0" err="1" smtClean="0"/>
              <a:t>mampu</a:t>
            </a:r>
            <a:r>
              <a:rPr lang="en-US" sz="2000" dirty="0" smtClean="0"/>
              <a:t> </a:t>
            </a:r>
            <a:r>
              <a:rPr lang="en-US" sz="2000" dirty="0" err="1" smtClean="0"/>
              <a:t>memaksimalkan</a:t>
            </a:r>
            <a:r>
              <a:rPr lang="en-US" sz="2000" dirty="0" smtClean="0"/>
              <a:t> PBM, </a:t>
            </a:r>
            <a:r>
              <a:rPr lang="en-US" sz="2000" dirty="0" err="1" smtClean="0"/>
              <a:t>masih</a:t>
            </a:r>
            <a:r>
              <a:rPr lang="en-US" sz="2000" dirty="0" smtClean="0"/>
              <a:t> </a:t>
            </a:r>
            <a:r>
              <a:rPr lang="en-US" sz="2000" dirty="0" err="1" smtClean="0"/>
              <a:t>dibutuhkan</a:t>
            </a:r>
            <a:r>
              <a:rPr lang="en-US" sz="2000" dirty="0" smtClean="0"/>
              <a:t> media lain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menunjang</a:t>
            </a:r>
            <a:r>
              <a:rPr lang="en-US" sz="2000" dirty="0" smtClean="0"/>
              <a:t> agar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efektif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interaktif</a:t>
            </a:r>
            <a:endParaRPr lang="en-US" sz="2000" dirty="0"/>
          </a:p>
        </p:txBody>
      </p:sp>
      <p:sp>
        <p:nvSpPr>
          <p:cNvPr id="1048595" name="TextBox 12"/>
          <p:cNvSpPr txBox="1"/>
          <p:nvPr/>
        </p:nvSpPr>
        <p:spPr>
          <a:xfrm>
            <a:off x="8697192" y="2611261"/>
            <a:ext cx="2878282" cy="1920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Banyak</a:t>
            </a:r>
            <a:r>
              <a:rPr lang="en-US" sz="2000" dirty="0" smtClean="0"/>
              <a:t> program </a:t>
            </a:r>
            <a:r>
              <a:rPr lang="en-US" sz="2000" dirty="0" err="1" smtClean="0"/>
              <a:t>kerja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terlaksana</a:t>
            </a:r>
            <a:r>
              <a:rPr lang="en-US" sz="2000" dirty="0" smtClean="0"/>
              <a:t>,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pembenahan</a:t>
            </a:r>
            <a:r>
              <a:rPr lang="en-US" sz="2000" dirty="0" smtClean="0"/>
              <a:t> “</a:t>
            </a:r>
            <a:r>
              <a:rPr lang="en-US" sz="2000" dirty="0" err="1" smtClean="0"/>
              <a:t>sarpras</a:t>
            </a:r>
            <a:r>
              <a:rPr lang="en-US" sz="2000" dirty="0" smtClean="0"/>
              <a:t>”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berdampak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“SILPA” </a:t>
            </a:r>
            <a:endParaRPr lang="en-US" sz="2000" dirty="0"/>
          </a:p>
        </p:txBody>
      </p:sp>
      <p:cxnSp>
        <p:nvCxnSpPr>
          <p:cNvPr id="3145728" name="Elbow Connector 21"/>
          <p:cNvCxnSpPr>
            <a:cxnSpLocks/>
            <a:stCxn id="1048593" idx="0"/>
            <a:endCxn id="2097153" idx="0"/>
          </p:cNvCxnSpPr>
          <p:nvPr/>
        </p:nvCxnSpPr>
        <p:spPr>
          <a:xfrm rot="16200000" flipH="1">
            <a:off x="3778329" y="-58383"/>
            <a:ext cx="730092" cy="3860222"/>
          </a:xfrm>
          <a:prstGeom prst="bentConnector3">
            <a:avLst>
              <a:gd name="adj1" fmla="val -31311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45729" name="Elbow Connector 23"/>
          <p:cNvCxnSpPr>
            <a:cxnSpLocks/>
            <a:stCxn id="1048594" idx="2"/>
            <a:endCxn id="2097153" idx="2"/>
          </p:cNvCxnSpPr>
          <p:nvPr/>
        </p:nvCxnSpPr>
        <p:spPr>
          <a:xfrm rot="5400000" flipH="1" flipV="1">
            <a:off x="3574283" y="3336380"/>
            <a:ext cx="1174552" cy="3823854"/>
          </a:xfrm>
          <a:prstGeom prst="bentConnector3">
            <a:avLst>
              <a:gd name="adj1" fmla="val -19463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Straight Arrow Connector 25"/>
          <p:cNvCxnSpPr>
            <a:cxnSpLocks/>
          </p:cNvCxnSpPr>
          <p:nvPr/>
        </p:nvCxnSpPr>
        <p:spPr>
          <a:xfrm flipH="1" flipV="1">
            <a:off x="7881504" y="3448902"/>
            <a:ext cx="815688" cy="506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Content Placeholder 3" descr="Sekolah Bisnis Bandung 08579555347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25590" y="571500"/>
            <a:ext cx="4028209" cy="5470526"/>
          </a:xfrm>
        </p:spPr>
      </p:pic>
      <p:sp>
        <p:nvSpPr>
          <p:cNvPr id="1048596" name="TextBox 4"/>
          <p:cNvSpPr txBox="1"/>
          <p:nvPr/>
        </p:nvSpPr>
        <p:spPr>
          <a:xfrm>
            <a:off x="7200899" y="675273"/>
            <a:ext cx="3678383" cy="1767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</a:rPr>
              <a:t>Pengembangan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b="1" dirty="0" err="1" smtClean="0">
                <a:solidFill>
                  <a:srgbClr val="C00000"/>
                </a:solidFill>
              </a:rPr>
              <a:t>Layanan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Administrasi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C00000"/>
                </a:solidFill>
              </a:rPr>
              <a:t>dan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Akademik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C00000"/>
                </a:solidFill>
              </a:rPr>
              <a:t>Berbasis</a:t>
            </a:r>
            <a:r>
              <a:rPr lang="en-US" sz="2800" b="1" dirty="0" smtClean="0">
                <a:solidFill>
                  <a:srgbClr val="C00000"/>
                </a:solidFill>
              </a:rPr>
              <a:t> IT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48597" name="TextBox 5"/>
          <p:cNvSpPr txBox="1"/>
          <p:nvPr/>
        </p:nvSpPr>
        <p:spPr>
          <a:xfrm>
            <a:off x="1246909" y="1474580"/>
            <a:ext cx="4468091" cy="13234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SILAYAK </a:t>
            </a:r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 err="1" smtClean="0">
                <a:solidFill>
                  <a:schemeClr val="bg1"/>
                </a:solidFill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Layanan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Kemahasiswaan</a:t>
            </a:r>
            <a:r>
              <a:rPr lang="en-US" sz="2000" dirty="0" smtClean="0">
                <a:solidFill>
                  <a:schemeClr val="bg1"/>
                </a:solidFill>
              </a:rPr>
              <a:t>) </a:t>
            </a:r>
            <a:r>
              <a:rPr lang="en-US" sz="2000" dirty="0" err="1" smtClean="0">
                <a:solidFill>
                  <a:schemeClr val="bg1"/>
                </a:solidFill>
              </a:rPr>
              <a:t>mencakup</a:t>
            </a:r>
            <a:r>
              <a:rPr lang="en-US" sz="2000" dirty="0" smtClean="0">
                <a:solidFill>
                  <a:schemeClr val="bg1"/>
                </a:solidFill>
              </a:rPr>
              <a:t> 22 </a:t>
            </a:r>
            <a:r>
              <a:rPr lang="en-US" sz="2000" dirty="0" err="1" smtClean="0">
                <a:solidFill>
                  <a:schemeClr val="bg1"/>
                </a:solidFill>
              </a:rPr>
              <a:t>layanan</a:t>
            </a:r>
            <a:r>
              <a:rPr lang="en-US" sz="2000" dirty="0" smtClean="0">
                <a:solidFill>
                  <a:schemeClr val="bg1"/>
                </a:solidFill>
              </a:rPr>
              <a:t> (</a:t>
            </a:r>
            <a:r>
              <a:rPr lang="en-US" sz="2000" dirty="0" err="1" smtClean="0">
                <a:solidFill>
                  <a:schemeClr val="bg1"/>
                </a:solidFill>
              </a:rPr>
              <a:t>termasuk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ujian</a:t>
            </a:r>
            <a:r>
              <a:rPr lang="en-US" sz="2000" dirty="0" smtClean="0">
                <a:solidFill>
                  <a:schemeClr val="bg1"/>
                </a:solidFill>
              </a:rPr>
              <a:t> proposal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Ujian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Sikripsi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48598" name="TextBox 6"/>
          <p:cNvSpPr txBox="1"/>
          <p:nvPr/>
        </p:nvSpPr>
        <p:spPr>
          <a:xfrm>
            <a:off x="1163782" y="3712012"/>
            <a:ext cx="4551218" cy="163121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SILADOS </a:t>
            </a:r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 err="1" smtClean="0">
                <a:solidFill>
                  <a:schemeClr val="bg1"/>
                </a:solidFill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Layanan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Dosen</a:t>
            </a:r>
            <a:r>
              <a:rPr lang="en-US" sz="2000" dirty="0" smtClean="0">
                <a:solidFill>
                  <a:schemeClr val="bg1"/>
                </a:solidFill>
              </a:rPr>
              <a:t>) </a:t>
            </a:r>
            <a:r>
              <a:rPr lang="en-US" sz="2000" dirty="0" err="1" smtClean="0">
                <a:solidFill>
                  <a:schemeClr val="bg1"/>
                </a:solidFill>
              </a:rPr>
              <a:t>mencakup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surat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penelitian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pengabdian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surat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tugas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lainnya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serta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kehadiran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</a:rPr>
              <a:t>Sekarang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sedang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dikembangkan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untuk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konsultasi</a:t>
            </a:r>
            <a:r>
              <a:rPr lang="en-US" sz="2000" dirty="0" smtClean="0">
                <a:solidFill>
                  <a:schemeClr val="bg1"/>
                </a:solidFill>
              </a:rPr>
              <a:t> PA 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3145731" name="Elbow Connector 8"/>
          <p:cNvCxnSpPr>
            <a:cxnSpLocks/>
            <a:stCxn id="1048597" idx="3"/>
            <a:endCxn id="2097154" idx="1"/>
          </p:cNvCxnSpPr>
          <p:nvPr/>
        </p:nvCxnSpPr>
        <p:spPr>
          <a:xfrm>
            <a:off x="5715000" y="2136300"/>
            <a:ext cx="1610590" cy="1170463"/>
          </a:xfrm>
          <a:prstGeom prst="bentConnector3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Elbow Connector 10"/>
          <p:cNvCxnSpPr>
            <a:cxnSpLocks/>
            <a:stCxn id="1048598" idx="3"/>
            <a:endCxn id="2097154" idx="1"/>
          </p:cNvCxnSpPr>
          <p:nvPr/>
        </p:nvCxnSpPr>
        <p:spPr>
          <a:xfrm flipV="1">
            <a:off x="5715000" y="3306763"/>
            <a:ext cx="1610590" cy="1220857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108" y="467591"/>
            <a:ext cx="3896591" cy="5829300"/>
          </a:xfrm>
        </p:spPr>
      </p:pic>
      <p:sp>
        <p:nvSpPr>
          <p:cNvPr id="1048599" name="TextBox 4"/>
          <p:cNvSpPr txBox="1"/>
          <p:nvPr/>
        </p:nvSpPr>
        <p:spPr>
          <a:xfrm>
            <a:off x="5621482" y="613064"/>
            <a:ext cx="5527963" cy="358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48600" name="TextBox 5"/>
          <p:cNvSpPr txBox="1"/>
          <p:nvPr/>
        </p:nvSpPr>
        <p:spPr>
          <a:xfrm>
            <a:off x="5621482" y="2043413"/>
            <a:ext cx="5527963" cy="329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Proyek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Fisik</a:t>
            </a:r>
            <a:r>
              <a:rPr lang="en-US" sz="2400" dirty="0" smtClean="0">
                <a:solidFill>
                  <a:srgbClr val="C00000"/>
                </a:solidFill>
              </a:rPr>
              <a:t> yang </a:t>
            </a:r>
            <a:r>
              <a:rPr lang="en-US" sz="2400" dirty="0" err="1" smtClean="0">
                <a:solidFill>
                  <a:srgbClr val="C00000"/>
                </a:solidFill>
              </a:rPr>
              <a:t>dibangun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berasal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dari</a:t>
            </a:r>
            <a:r>
              <a:rPr lang="en-US" sz="2400" dirty="0" smtClean="0">
                <a:solidFill>
                  <a:srgbClr val="C00000"/>
                </a:solidFill>
              </a:rPr>
              <a:t> dana BUMN </a:t>
            </a:r>
            <a:r>
              <a:rPr lang="en-US" sz="2400" dirty="0" err="1" smtClean="0">
                <a:solidFill>
                  <a:srgbClr val="C00000"/>
                </a:solidFill>
              </a:rPr>
              <a:t>Peduli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sebesar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Rp</a:t>
            </a:r>
            <a:r>
              <a:rPr lang="en-US" sz="2400" dirty="0" smtClean="0">
                <a:solidFill>
                  <a:srgbClr val="C00000"/>
                </a:solidFill>
              </a:rPr>
              <a:t> 4.5 M </a:t>
            </a:r>
            <a:r>
              <a:rPr lang="en-US" sz="2400" dirty="0" err="1" smtClean="0">
                <a:solidFill>
                  <a:srgbClr val="C00000"/>
                </a:solidFill>
              </a:rPr>
              <a:t>digunakan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untuk</a:t>
            </a:r>
            <a:r>
              <a:rPr lang="en-US" sz="2400" dirty="0" smtClean="0">
                <a:solidFill>
                  <a:srgbClr val="C00000"/>
                </a:solidFill>
              </a:rPr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Finishing Pembangunan </a:t>
            </a:r>
            <a:r>
              <a:rPr lang="en-US" sz="2400" dirty="0" err="1" smtClean="0">
                <a:solidFill>
                  <a:srgbClr val="C00000"/>
                </a:solidFill>
              </a:rPr>
              <a:t>Gedung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Serba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Guna</a:t>
            </a:r>
            <a:r>
              <a:rPr lang="en-US" sz="2400" dirty="0" smtClean="0">
                <a:solidFill>
                  <a:srgbClr val="C00000"/>
                </a:solidFill>
              </a:rPr>
              <a:t> (GSG) </a:t>
            </a:r>
            <a:r>
              <a:rPr lang="en-US" sz="2400" dirty="0" err="1" smtClean="0">
                <a:solidFill>
                  <a:srgbClr val="C00000"/>
                </a:solidFill>
              </a:rPr>
              <a:t>mencakup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plafon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elektrikal</a:t>
            </a:r>
            <a:r>
              <a:rPr lang="en-US" sz="2400" dirty="0" smtClean="0">
                <a:solidFill>
                  <a:srgbClr val="C00000"/>
                </a:solidFill>
              </a:rPr>
              <a:t>, AC </a:t>
            </a:r>
            <a:r>
              <a:rPr lang="en-US" sz="2400" dirty="0" err="1" smtClean="0">
                <a:solidFill>
                  <a:srgbClr val="C00000"/>
                </a:solidFill>
              </a:rPr>
              <a:t>dan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ruang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antara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serta</a:t>
            </a:r>
            <a:r>
              <a:rPr lang="en-US" sz="2400" dirty="0" smtClean="0">
                <a:solidFill>
                  <a:srgbClr val="C00000"/>
                </a:solidFill>
              </a:rPr>
              <a:t> landscape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C00000"/>
                </a:solidFill>
              </a:rPr>
              <a:t>Fasilitas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olah</a:t>
            </a:r>
            <a:r>
              <a:rPr lang="en-US" sz="2400" dirty="0" smtClean="0">
                <a:solidFill>
                  <a:srgbClr val="C00000"/>
                </a:solidFill>
              </a:rPr>
              <a:t> raga (</a:t>
            </a:r>
            <a:r>
              <a:rPr lang="en-US" sz="2400" dirty="0" err="1" smtClean="0">
                <a:solidFill>
                  <a:srgbClr val="C00000"/>
                </a:solidFill>
              </a:rPr>
              <a:t>lapangan</a:t>
            </a:r>
            <a:r>
              <a:rPr lang="en-US" sz="2400" dirty="0" smtClean="0">
                <a:solidFill>
                  <a:srgbClr val="C00000"/>
                </a:solidFill>
              </a:rPr>
              <a:t> bola basket)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Content Placeholder 3" descr="Enam Langkah Susun &lt;strong&gt;Rencana Kerja&lt;/strong&gt; - SHIFT Indonesia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95754" y="1330036"/>
            <a:ext cx="4031673" cy="5101936"/>
          </a:xfrm>
        </p:spPr>
      </p:pic>
      <p:sp>
        <p:nvSpPr>
          <p:cNvPr id="1048601" name="TextBox 4"/>
          <p:cNvSpPr txBox="1"/>
          <p:nvPr/>
        </p:nvSpPr>
        <p:spPr>
          <a:xfrm>
            <a:off x="7595754" y="391176"/>
            <a:ext cx="4031673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</a:rPr>
              <a:t>Rencana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Kerja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Tahun</a:t>
            </a:r>
            <a:r>
              <a:rPr lang="en-US" sz="2800" b="1" dirty="0" smtClean="0">
                <a:solidFill>
                  <a:srgbClr val="C00000"/>
                </a:solidFill>
              </a:rPr>
              <a:t> 2021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48602" name="TextBox 5"/>
          <p:cNvSpPr txBox="1"/>
          <p:nvPr/>
        </p:nvSpPr>
        <p:spPr>
          <a:xfrm>
            <a:off x="426028" y="644230"/>
            <a:ext cx="6099464" cy="593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85800" algn="l"/>
              </a:tabLst>
            </a:pPr>
            <a:r>
              <a:rPr lang="en-US" sz="2400" b="1" dirty="0" err="1" smtClean="0"/>
              <a:t>Bidang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Akademik</a:t>
            </a:r>
            <a:r>
              <a:rPr lang="en-US" sz="2400" b="1" dirty="0" smtClean="0"/>
              <a:t> :</a:t>
            </a:r>
          </a:p>
          <a:p>
            <a:pPr marL="342900" indent="-342900">
              <a:buAutoNum type="arabicPeriod"/>
              <a:tabLst>
                <a:tab pos="685800" algn="l"/>
              </a:tabLst>
            </a:pPr>
            <a:r>
              <a:rPr lang="en-US" sz="2300" dirty="0" err="1" smtClean="0"/>
              <a:t>Evaluasi</a:t>
            </a:r>
            <a:r>
              <a:rPr lang="en-US" sz="2300" dirty="0" smtClean="0"/>
              <a:t> </a:t>
            </a:r>
            <a:r>
              <a:rPr lang="en-US" sz="2300" dirty="0" err="1" smtClean="0"/>
              <a:t>Kurikulum</a:t>
            </a:r>
            <a:r>
              <a:rPr lang="en-US" sz="2300" dirty="0" smtClean="0"/>
              <a:t> </a:t>
            </a:r>
            <a:r>
              <a:rPr lang="en-US" sz="2300" dirty="0" err="1" smtClean="0"/>
              <a:t>berbasis</a:t>
            </a:r>
            <a:r>
              <a:rPr lang="en-US" sz="2300" dirty="0" smtClean="0"/>
              <a:t> MBKM ----- </a:t>
            </a:r>
            <a:r>
              <a:rPr lang="en-US" sz="2300" dirty="0" err="1" smtClean="0"/>
              <a:t>mengacu</a:t>
            </a:r>
            <a:r>
              <a:rPr lang="en-US" sz="2300" dirty="0" smtClean="0"/>
              <a:t> </a:t>
            </a:r>
            <a:r>
              <a:rPr lang="en-US" sz="2300" dirty="0" err="1" smtClean="0"/>
              <a:t>pada</a:t>
            </a:r>
            <a:r>
              <a:rPr lang="en-US" sz="2300" dirty="0" smtClean="0"/>
              <a:t> </a:t>
            </a:r>
            <a:r>
              <a:rPr lang="en-US" sz="2300" dirty="0" err="1" smtClean="0"/>
              <a:t>Putusan</a:t>
            </a:r>
            <a:r>
              <a:rPr lang="en-US" sz="2300" dirty="0" smtClean="0"/>
              <a:t> BKS FH PTN</a:t>
            </a:r>
          </a:p>
          <a:p>
            <a:pPr marL="342900" indent="-342900">
              <a:buAutoNum type="arabicPeriod"/>
              <a:tabLst>
                <a:tab pos="685800" algn="l"/>
              </a:tabLst>
            </a:pPr>
            <a:r>
              <a:rPr lang="en-US" sz="2300" dirty="0" err="1" smtClean="0"/>
              <a:t>Menjalinkerjasama</a:t>
            </a:r>
            <a:r>
              <a:rPr lang="en-US" sz="2300" dirty="0" smtClean="0"/>
              <a:t> </a:t>
            </a:r>
            <a:r>
              <a:rPr lang="en-US" sz="2300" dirty="0" err="1" smtClean="0"/>
              <a:t>dengan</a:t>
            </a:r>
            <a:r>
              <a:rPr lang="en-US" sz="2300" dirty="0" smtClean="0"/>
              <a:t> lima FH PTN ---- UI, UGM, UB, UNUD, UNHAS </a:t>
            </a:r>
            <a:r>
              <a:rPr lang="en-US" sz="2300" dirty="0" err="1" smtClean="0"/>
              <a:t>dan</a:t>
            </a:r>
            <a:r>
              <a:rPr lang="en-US" sz="2300" dirty="0" smtClean="0"/>
              <a:t> UPN</a:t>
            </a:r>
          </a:p>
          <a:p>
            <a:pPr marL="342900" indent="-342900">
              <a:buAutoNum type="arabicPeriod"/>
              <a:tabLst>
                <a:tab pos="685800" algn="l"/>
              </a:tabLst>
            </a:pPr>
            <a:r>
              <a:rPr lang="en-US" sz="2300" dirty="0" err="1" smtClean="0"/>
              <a:t>Menyiapkan</a:t>
            </a:r>
            <a:r>
              <a:rPr lang="en-US" sz="2300" dirty="0" smtClean="0"/>
              <a:t> </a:t>
            </a:r>
            <a:r>
              <a:rPr lang="en-US" sz="2300" dirty="0" err="1" smtClean="0"/>
              <a:t>Serifikasi</a:t>
            </a:r>
            <a:r>
              <a:rPr lang="en-US" sz="2300" dirty="0" smtClean="0"/>
              <a:t> AUN-QA </a:t>
            </a:r>
            <a:r>
              <a:rPr lang="en-US" sz="2300" dirty="0"/>
              <a:t>(</a:t>
            </a:r>
            <a:r>
              <a:rPr lang="en-US" sz="2300" dirty="0" err="1"/>
              <a:t>Asean</a:t>
            </a:r>
            <a:r>
              <a:rPr lang="en-US" sz="2300" dirty="0"/>
              <a:t> University Network-Quality Assurance) </a:t>
            </a:r>
            <a:endParaRPr lang="en-US" sz="2300" dirty="0" smtClean="0"/>
          </a:p>
          <a:p>
            <a:pPr marL="342900" indent="-342900">
              <a:buAutoNum type="arabicPeriod"/>
              <a:tabLst>
                <a:tab pos="685800" algn="l"/>
              </a:tabLst>
            </a:pPr>
            <a:r>
              <a:rPr lang="en-US" sz="2300" dirty="0" err="1" smtClean="0"/>
              <a:t>Menyiapkan</a:t>
            </a:r>
            <a:r>
              <a:rPr lang="en-US" sz="2300" dirty="0" smtClean="0"/>
              <a:t> </a:t>
            </a:r>
            <a:r>
              <a:rPr lang="en-US" sz="2300" dirty="0" err="1" smtClean="0"/>
              <a:t>kelas</a:t>
            </a:r>
            <a:r>
              <a:rPr lang="en-US" sz="2300" dirty="0" smtClean="0"/>
              <a:t> </a:t>
            </a:r>
            <a:r>
              <a:rPr lang="en-US" sz="2300" dirty="0" err="1" smtClean="0"/>
              <a:t>Berbahasa</a:t>
            </a:r>
            <a:r>
              <a:rPr lang="en-US" sz="2300" dirty="0" smtClean="0"/>
              <a:t> </a:t>
            </a:r>
            <a:r>
              <a:rPr lang="en-US" sz="2300" dirty="0" err="1" smtClean="0"/>
              <a:t>Inggris</a:t>
            </a:r>
            <a:endParaRPr lang="en-US" sz="2300" dirty="0"/>
          </a:p>
          <a:p>
            <a:pPr marL="342900" indent="-342900">
              <a:buAutoNum type="arabicPeriod"/>
              <a:tabLst>
                <a:tab pos="685800" algn="l"/>
              </a:tabLst>
            </a:pPr>
            <a:r>
              <a:rPr lang="en-US" sz="2300" dirty="0" err="1" smtClean="0"/>
              <a:t>Membangun</a:t>
            </a:r>
            <a:r>
              <a:rPr lang="en-US" sz="2300" dirty="0" smtClean="0"/>
              <a:t> Labor </a:t>
            </a:r>
            <a:r>
              <a:rPr lang="en-US" sz="2300" dirty="0" err="1" smtClean="0"/>
              <a:t>Komputer</a:t>
            </a:r>
            <a:r>
              <a:rPr lang="en-US" sz="2300" dirty="0" smtClean="0"/>
              <a:t> yang connecting </a:t>
            </a:r>
            <a:r>
              <a:rPr lang="en-US" sz="2300" dirty="0" err="1" smtClean="0"/>
              <a:t>dengan</a:t>
            </a:r>
            <a:r>
              <a:rPr lang="en-US" sz="2300" dirty="0" smtClean="0"/>
              <a:t> JDIH (</a:t>
            </a:r>
            <a:r>
              <a:rPr lang="en-US" sz="2300" dirty="0" err="1" smtClean="0"/>
              <a:t>Jaringan</a:t>
            </a:r>
            <a:r>
              <a:rPr lang="en-US" sz="2300" dirty="0" smtClean="0"/>
              <a:t> Data </a:t>
            </a:r>
            <a:r>
              <a:rPr lang="en-US" sz="2300" dirty="0" err="1" smtClean="0"/>
              <a:t>Informasi</a:t>
            </a:r>
            <a:r>
              <a:rPr lang="en-US" sz="2300" dirty="0" smtClean="0"/>
              <a:t> </a:t>
            </a:r>
            <a:r>
              <a:rPr lang="en-US" sz="2300" dirty="0" err="1" smtClean="0"/>
              <a:t>Hukum</a:t>
            </a:r>
            <a:r>
              <a:rPr lang="en-US" sz="2300" dirty="0" smtClean="0"/>
              <a:t>) </a:t>
            </a:r>
            <a:r>
              <a:rPr lang="en-US" sz="2300" dirty="0" err="1" smtClean="0"/>
              <a:t>Kemkumham</a:t>
            </a:r>
            <a:r>
              <a:rPr lang="en-US" sz="2300" dirty="0" smtClean="0"/>
              <a:t> </a:t>
            </a:r>
            <a:r>
              <a:rPr lang="en-US" sz="2300" dirty="0" err="1" smtClean="0"/>
              <a:t>dan</a:t>
            </a:r>
            <a:r>
              <a:rPr lang="en-US" sz="2300" dirty="0" smtClean="0"/>
              <a:t> e-CLIS </a:t>
            </a:r>
            <a:r>
              <a:rPr lang="en-US" sz="2300" i="1" dirty="0" smtClean="0"/>
              <a:t>(electronic Codification and Information System)</a:t>
            </a:r>
            <a:r>
              <a:rPr lang="en-US" sz="2300" dirty="0" smtClean="0"/>
              <a:t> </a:t>
            </a:r>
          </a:p>
          <a:p>
            <a:pPr marL="342900" indent="-342900">
              <a:buAutoNum type="arabicPeriod"/>
              <a:tabLst>
                <a:tab pos="685800" algn="l"/>
              </a:tabLst>
            </a:pPr>
            <a:r>
              <a:rPr lang="en-US" sz="2300" dirty="0" err="1" smtClean="0"/>
              <a:t>Melakukan</a:t>
            </a:r>
            <a:r>
              <a:rPr lang="en-US" sz="2300" dirty="0" smtClean="0"/>
              <a:t> Lecture series, Seminar, International conference </a:t>
            </a:r>
            <a:r>
              <a:rPr lang="en-US" sz="2300" dirty="0" err="1" smtClean="0"/>
              <a:t>dan</a:t>
            </a:r>
            <a:r>
              <a:rPr lang="en-US" sz="2300" dirty="0" smtClean="0"/>
              <a:t> </a:t>
            </a:r>
            <a:r>
              <a:rPr lang="en-US" sz="2300" dirty="0" err="1" smtClean="0"/>
              <a:t>pertemuan</a:t>
            </a:r>
            <a:r>
              <a:rPr lang="en-US" sz="2300" dirty="0" smtClean="0"/>
              <a:t> </a:t>
            </a:r>
            <a:r>
              <a:rPr lang="en-US" sz="2300" dirty="0" err="1" smtClean="0"/>
              <a:t>Ilmiah</a:t>
            </a:r>
            <a:r>
              <a:rPr lang="en-US" sz="2300" dirty="0" smtClean="0"/>
              <a:t> </a:t>
            </a:r>
            <a:r>
              <a:rPr lang="en-US" sz="2300" dirty="0" err="1" smtClean="0"/>
              <a:t>lainnya</a:t>
            </a:r>
            <a:r>
              <a:rPr lang="en-US" sz="2300" dirty="0" smtClean="0"/>
              <a:t> </a:t>
            </a:r>
            <a:r>
              <a:rPr lang="en-US" sz="2300" dirty="0" err="1" smtClean="0"/>
              <a:t>berkaitan</a:t>
            </a:r>
            <a:r>
              <a:rPr lang="en-US" sz="2300" dirty="0" smtClean="0"/>
              <a:t> </a:t>
            </a:r>
            <a:r>
              <a:rPr lang="en-US" sz="2300" dirty="0" err="1" smtClean="0"/>
              <a:t>dengan</a:t>
            </a:r>
            <a:r>
              <a:rPr lang="en-US" sz="2300" dirty="0" smtClean="0"/>
              <a:t> Lustrum XIV FHUA</a:t>
            </a:r>
          </a:p>
        </p:txBody>
      </p:sp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845" y="550718"/>
            <a:ext cx="6316038" cy="2909455"/>
          </a:xfrm>
        </p:spPr>
      </p:pic>
      <p:sp>
        <p:nvSpPr>
          <p:cNvPr id="1048603" name="TextBox 4"/>
          <p:cNvSpPr txBox="1"/>
          <p:nvPr/>
        </p:nvSpPr>
        <p:spPr>
          <a:xfrm>
            <a:off x="7730836" y="2026224"/>
            <a:ext cx="3522518" cy="275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</a:rPr>
              <a:t>Desain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Ruang</a:t>
            </a:r>
            <a:r>
              <a:rPr lang="en-US" sz="3600" b="1" dirty="0" smtClean="0">
                <a:solidFill>
                  <a:srgbClr val="C00000"/>
                </a:solidFill>
              </a:rPr>
              <a:t> Labor </a:t>
            </a:r>
            <a:r>
              <a:rPr lang="en-US" sz="3600" b="1" dirty="0" err="1" smtClean="0">
                <a:solidFill>
                  <a:srgbClr val="C00000"/>
                </a:solidFill>
              </a:rPr>
              <a:t>Komputer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600" b="1" dirty="0" err="1" smtClean="0">
                <a:solidFill>
                  <a:srgbClr val="C00000"/>
                </a:solidFill>
              </a:rPr>
              <a:t>Lokasi</a:t>
            </a:r>
            <a:r>
              <a:rPr lang="en-US" sz="3600" b="1" dirty="0" smtClean="0">
                <a:solidFill>
                  <a:srgbClr val="C00000"/>
                </a:solidFill>
              </a:rPr>
              <a:t> di </a:t>
            </a:r>
            <a:r>
              <a:rPr lang="en-US" sz="3600" b="1" dirty="0" err="1" smtClean="0">
                <a:solidFill>
                  <a:srgbClr val="C00000"/>
                </a:solidFill>
              </a:rPr>
              <a:t>Lantai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Tiga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Gedung</a:t>
            </a:r>
            <a:r>
              <a:rPr lang="en-US" sz="3600" b="1" dirty="0" smtClean="0">
                <a:solidFill>
                  <a:srgbClr val="C00000"/>
                </a:solidFill>
              </a:rPr>
              <a:t> II </a:t>
            </a:r>
            <a:r>
              <a:rPr lang="en-US" sz="3600" b="1" dirty="0" err="1" smtClean="0">
                <a:solidFill>
                  <a:srgbClr val="C00000"/>
                </a:solidFill>
              </a:rPr>
              <a:t>Dekanat</a:t>
            </a:r>
            <a:r>
              <a:rPr lang="en-US" sz="3600" b="1" dirty="0" smtClean="0">
                <a:solidFill>
                  <a:srgbClr val="C00000"/>
                </a:solidFill>
              </a:rPr>
              <a:t> FHUA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2097158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46" y="3460173"/>
            <a:ext cx="6316038" cy="2867892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Content Placeholder 3" descr="Pengertian &lt;strong&gt;Penelitian&lt;/strong&gt;, jenis &lt;strong&gt;penelitian&lt;/strong&gt;, tujuan &lt;strong&gt;penelitian&lt;/strong&gt; ...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08618" y="1724890"/>
            <a:ext cx="4966855" cy="4551218"/>
          </a:xfrm>
        </p:spPr>
      </p:pic>
      <p:sp>
        <p:nvSpPr>
          <p:cNvPr id="1048604" name="TextBox 4"/>
          <p:cNvSpPr txBox="1"/>
          <p:nvPr/>
        </p:nvSpPr>
        <p:spPr>
          <a:xfrm>
            <a:off x="6608618" y="768927"/>
            <a:ext cx="4966856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</a:rPr>
              <a:t>Rencana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Penelitian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dan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Pengabdian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Masyarakat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48605" name="TextBox 5"/>
          <p:cNvSpPr txBox="1"/>
          <p:nvPr/>
        </p:nvSpPr>
        <p:spPr>
          <a:xfrm>
            <a:off x="457201" y="768927"/>
            <a:ext cx="5049982" cy="6136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Menyediakan</a:t>
            </a:r>
            <a:r>
              <a:rPr lang="en-US" sz="2400" dirty="0" smtClean="0"/>
              <a:t> </a:t>
            </a:r>
            <a:r>
              <a:rPr lang="en-US" sz="2400" dirty="0" err="1" smtClean="0"/>
              <a:t>Hibah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Pengabdian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r>
              <a:rPr lang="en-US" sz="2400" dirty="0" err="1" smtClean="0"/>
              <a:t>berbasis</a:t>
            </a:r>
            <a:r>
              <a:rPr lang="en-US" sz="2400" dirty="0" smtClean="0"/>
              <a:t> Prodi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Pusat</a:t>
            </a:r>
            <a:r>
              <a:rPr lang="en-US" sz="2400" dirty="0" smtClean="0"/>
              <a:t> </a:t>
            </a:r>
            <a:r>
              <a:rPr lang="en-US" sz="2400" dirty="0" err="1" smtClean="0"/>
              <a:t>Studi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melibatkan</a:t>
            </a:r>
            <a:r>
              <a:rPr lang="en-US" sz="2400" dirty="0" smtClean="0"/>
              <a:t> </a:t>
            </a:r>
            <a:r>
              <a:rPr lang="en-US" sz="2400" dirty="0" err="1" smtClean="0"/>
              <a:t>mahasiswa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Terkait</a:t>
            </a:r>
            <a:r>
              <a:rPr lang="en-US" sz="2400" dirty="0" smtClean="0"/>
              <a:t> </a:t>
            </a:r>
            <a:r>
              <a:rPr lang="en-US" sz="2400" dirty="0" err="1" smtClean="0"/>
              <a:t>tahun</a:t>
            </a:r>
            <a:r>
              <a:rPr lang="en-US" sz="2400" dirty="0" smtClean="0"/>
              <a:t> 2021 </a:t>
            </a:r>
            <a:r>
              <a:rPr lang="en-US" sz="2400" dirty="0" err="1" smtClean="0"/>
              <a:t>bertepatan</a:t>
            </a:r>
            <a:r>
              <a:rPr lang="en-US" sz="2400" dirty="0" smtClean="0"/>
              <a:t> Lustrum </a:t>
            </a:r>
            <a:r>
              <a:rPr lang="en-US" sz="2400" dirty="0" err="1" smtClean="0"/>
              <a:t>ke</a:t>
            </a:r>
            <a:r>
              <a:rPr lang="en-US" sz="2400" dirty="0" smtClean="0"/>
              <a:t> XIV FHUA (70 </a:t>
            </a:r>
            <a:r>
              <a:rPr lang="en-US" sz="2400" dirty="0" err="1" smtClean="0"/>
              <a:t>Th</a:t>
            </a:r>
            <a:r>
              <a:rPr lang="en-US" sz="2400" dirty="0"/>
              <a:t> </a:t>
            </a:r>
            <a:r>
              <a:rPr lang="en-US" sz="2400" dirty="0" smtClean="0"/>
              <a:t>FHUA)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PKM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difokuskan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isu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berbasis</a:t>
            </a:r>
            <a:r>
              <a:rPr lang="en-US" sz="2400" dirty="0" smtClean="0"/>
              <a:t> </a:t>
            </a:r>
            <a:r>
              <a:rPr lang="en-US" sz="2400" b="1" i="1" dirty="0" smtClean="0"/>
              <a:t>“Problem Solving”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Diseminasi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pengabdian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2 kali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bulan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Penguatan</a:t>
            </a:r>
            <a:r>
              <a:rPr lang="en-US" sz="2400" dirty="0" smtClean="0"/>
              <a:t> </a:t>
            </a:r>
            <a:r>
              <a:rPr lang="en-US" sz="2400" dirty="0" err="1"/>
              <a:t>J</a:t>
            </a:r>
            <a:r>
              <a:rPr lang="en-US" sz="2400" dirty="0" err="1" smtClean="0"/>
              <a:t>urnal</a:t>
            </a:r>
            <a:r>
              <a:rPr lang="en-US" sz="2400" dirty="0" smtClean="0"/>
              <a:t> ---- </a:t>
            </a:r>
            <a:r>
              <a:rPr lang="en-US" sz="2400" dirty="0" err="1" smtClean="0"/>
              <a:t>Nagari</a:t>
            </a:r>
            <a:r>
              <a:rPr lang="en-US" sz="2400" dirty="0" smtClean="0"/>
              <a:t> Law Review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menyiapkan</a:t>
            </a:r>
            <a:r>
              <a:rPr lang="en-US" sz="2400" dirty="0" smtClean="0"/>
              <a:t> 3 </a:t>
            </a:r>
            <a:r>
              <a:rPr lang="en-US" sz="2400" dirty="0" err="1" smtClean="0"/>
              <a:t>Jurnal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 (</a:t>
            </a:r>
            <a:r>
              <a:rPr lang="en-US" sz="2400" dirty="0" err="1" smtClean="0"/>
              <a:t>Andalas</a:t>
            </a:r>
            <a:r>
              <a:rPr lang="en-US" sz="2400" dirty="0" smtClean="0"/>
              <a:t> Law </a:t>
            </a:r>
            <a:r>
              <a:rPr lang="en-US" sz="2400" dirty="0" err="1" smtClean="0"/>
              <a:t>Jurnal</a:t>
            </a:r>
            <a:r>
              <a:rPr lang="en-US" sz="2400" dirty="0" smtClean="0"/>
              <a:t>, </a:t>
            </a:r>
            <a:r>
              <a:rPr lang="en-US" sz="2400" dirty="0" err="1" smtClean="0"/>
              <a:t>Notarium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Delicti</a:t>
            </a:r>
            <a:r>
              <a:rPr lang="en-US" sz="2400" dirty="0" smtClean="0"/>
              <a:t>).</a:t>
            </a:r>
            <a:endParaRPr lang="en-US" sz="2400" dirty="0"/>
          </a:p>
        </p:txBody>
      </p:sp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Content Placeholder 3" descr="&lt;strong&gt;70th&lt;/strong&gt; anniversary logo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1685"/>
          <a:stretch>
            <a:fillRect/>
          </a:stretch>
        </p:blipFill>
        <p:spPr>
          <a:xfrm>
            <a:off x="3451513" y="644242"/>
            <a:ext cx="5181600" cy="2920640"/>
          </a:xfrm>
        </p:spPr>
      </p:pic>
      <p:sp>
        <p:nvSpPr>
          <p:cNvPr id="1048606" name="TextBox 6"/>
          <p:cNvSpPr txBox="1"/>
          <p:nvPr/>
        </p:nvSpPr>
        <p:spPr>
          <a:xfrm>
            <a:off x="3451513" y="3448988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LUSTRUM XIV FHUA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048607" name="TextBox 7"/>
          <p:cNvSpPr txBox="1"/>
          <p:nvPr/>
        </p:nvSpPr>
        <p:spPr>
          <a:xfrm>
            <a:off x="1205345" y="4261067"/>
            <a:ext cx="9964882" cy="153924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Peluncuran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Buku</a:t>
            </a:r>
            <a:r>
              <a:rPr lang="en-US" sz="3200" b="1" dirty="0" smtClean="0">
                <a:solidFill>
                  <a:schemeClr val="bg1"/>
                </a:solidFill>
              </a:rPr>
              <a:t> ---- Target 70 </a:t>
            </a:r>
            <a:r>
              <a:rPr lang="en-US" sz="3200" b="1" dirty="0" err="1" smtClean="0">
                <a:solidFill>
                  <a:schemeClr val="bg1"/>
                </a:solidFill>
              </a:rPr>
              <a:t>judul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Pembangunan </a:t>
            </a:r>
            <a:r>
              <a:rPr lang="en-US" sz="3200" b="1" dirty="0" err="1" smtClean="0">
                <a:solidFill>
                  <a:schemeClr val="bg1"/>
                </a:solidFill>
              </a:rPr>
              <a:t>Gedung</a:t>
            </a:r>
            <a:r>
              <a:rPr lang="en-US" sz="3200" b="1" dirty="0" smtClean="0">
                <a:solidFill>
                  <a:schemeClr val="bg1"/>
                </a:solidFill>
              </a:rPr>
              <a:t> Labor </a:t>
            </a:r>
            <a:r>
              <a:rPr lang="en-US" sz="3200" b="1" dirty="0" err="1" smtClean="0">
                <a:solidFill>
                  <a:schemeClr val="bg1"/>
                </a:solidFill>
              </a:rPr>
              <a:t>Hukum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Pekan</a:t>
            </a:r>
            <a:r>
              <a:rPr lang="en-US" sz="3200" b="1" dirty="0" smtClean="0">
                <a:solidFill>
                  <a:schemeClr val="bg1"/>
                </a:solidFill>
              </a:rPr>
              <a:t> Raya </a:t>
            </a:r>
            <a:r>
              <a:rPr lang="en-US" sz="3200" b="1" dirty="0" err="1" smtClean="0">
                <a:solidFill>
                  <a:schemeClr val="bg1"/>
                </a:solidFill>
              </a:rPr>
              <a:t>Hukum</a:t>
            </a:r>
            <a:r>
              <a:rPr lang="en-US" sz="3200" b="1" dirty="0" smtClean="0">
                <a:solidFill>
                  <a:schemeClr val="bg1"/>
                </a:solidFill>
              </a:rPr>
              <a:t> (PERAHU)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>
          <a:xfrm>
            <a:off x="841661" y="188479"/>
            <a:ext cx="10515600" cy="67396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Design </a:t>
            </a:r>
            <a:r>
              <a:rPr lang="en-US" b="1" dirty="0" err="1" smtClean="0">
                <a:solidFill>
                  <a:srgbClr val="C00000"/>
                </a:solidFill>
              </a:rPr>
              <a:t>Gedung</a:t>
            </a:r>
            <a:r>
              <a:rPr lang="en-US" b="1" dirty="0" smtClean="0">
                <a:solidFill>
                  <a:srgbClr val="C00000"/>
                </a:solidFill>
              </a:rPr>
              <a:t> Labor </a:t>
            </a:r>
            <a:r>
              <a:rPr lang="en-US" b="1" dirty="0" err="1" smtClean="0">
                <a:solidFill>
                  <a:srgbClr val="C00000"/>
                </a:solidFill>
              </a:rPr>
              <a:t>Hukum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097161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4506" t="6648" r="4785" b="13097"/>
          <a:stretch>
            <a:fillRect/>
          </a:stretch>
        </p:blipFill>
        <p:spPr bwMode="auto">
          <a:xfrm>
            <a:off x="578425" y="904007"/>
            <a:ext cx="5521036" cy="2971800"/>
          </a:xfrm>
          <a:prstGeom prst="rect">
            <a:avLst/>
          </a:prstGeom>
          <a:ln>
            <a:noFill/>
          </a:ln>
        </p:spPr>
      </p:pic>
      <p:pic>
        <p:nvPicPr>
          <p:cNvPr id="2097162" name="Picture 4"/>
          <p:cNvPicPr>
            <a:picLocks/>
          </p:cNvPicPr>
          <p:nvPr/>
        </p:nvPicPr>
        <p:blipFill rotWithShape="1">
          <a:blip r:embed="rId3"/>
          <a:srcRect l="4250" t="6149" r="4286" b="10606"/>
          <a:stretch>
            <a:fillRect/>
          </a:stretch>
        </p:blipFill>
        <p:spPr bwMode="auto">
          <a:xfrm>
            <a:off x="6099461" y="904007"/>
            <a:ext cx="5601221" cy="2971800"/>
          </a:xfrm>
          <a:prstGeom prst="rect">
            <a:avLst/>
          </a:prstGeom>
          <a:ln>
            <a:noFill/>
          </a:ln>
        </p:spPr>
      </p:pic>
      <p:pic>
        <p:nvPicPr>
          <p:cNvPr id="2097163" name="Picture 5"/>
          <p:cNvPicPr>
            <a:picLocks/>
          </p:cNvPicPr>
          <p:nvPr/>
        </p:nvPicPr>
        <p:blipFill rotWithShape="1">
          <a:blip r:embed="rId4"/>
          <a:srcRect l="3995" t="7254" r="4361" b="11279"/>
          <a:stretch>
            <a:fillRect/>
          </a:stretch>
        </p:blipFill>
        <p:spPr bwMode="auto">
          <a:xfrm>
            <a:off x="578425" y="3886198"/>
            <a:ext cx="11122257" cy="2722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</Words>
  <Application>Microsoft Office PowerPoint</Application>
  <PresentationFormat>Widescreen</PresentationFormat>
  <Paragraphs>41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宋体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 Gedung Labor Hukum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ASUS</cp:lastModifiedBy>
  <cp:revision>1</cp:revision>
  <dcterms:created xsi:type="dcterms:W3CDTF">2020-10-19T20:33:31Z</dcterms:created>
  <dcterms:modified xsi:type="dcterms:W3CDTF">2020-10-21T09:36:08Z</dcterms:modified>
</cp:coreProperties>
</file>