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03" r:id="rId3"/>
    <p:sldId id="268" r:id="rId4"/>
    <p:sldId id="304" r:id="rId5"/>
    <p:sldId id="306" r:id="rId6"/>
    <p:sldId id="305" r:id="rId7"/>
    <p:sldId id="315" r:id="rId8"/>
    <p:sldId id="274" r:id="rId9"/>
    <p:sldId id="312" r:id="rId10"/>
    <p:sldId id="309" r:id="rId11"/>
    <p:sldId id="311" r:id="rId12"/>
    <p:sldId id="313" r:id="rId13"/>
    <p:sldId id="308" r:id="rId1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6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F8001"/>
    <a:srgbClr val="9400E6"/>
    <a:srgbClr val="FE7A99"/>
    <a:srgbClr val="FF5BA5"/>
    <a:srgbClr val="BEA7FF"/>
    <a:srgbClr val="D70DFF"/>
    <a:srgbClr val="CBB9FF"/>
    <a:srgbClr val="5EEC3C"/>
    <a:srgbClr val="FFA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920" y="56"/>
      </p:cViewPr>
      <p:guideLst>
        <p:guide orient="horz" pos="176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3536192"/>
            <a:ext cx="8246070" cy="1357377"/>
          </a:xfrm>
          <a:noFill/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002060"/>
                </a:solidFill>
                <a:effectLst>
                  <a:outerShdw blurRad="76200" dist="38100" dir="3000000" algn="ctr" rotWithShape="0">
                    <a:schemeClr val="bg1">
                      <a:lumMod val="65000"/>
                      <a:alpha val="91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4893569"/>
            <a:ext cx="8246070" cy="678689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8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8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5770" y="4384553"/>
            <a:ext cx="1294032" cy="51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82925"/>
            <a:ext cx="8679898" cy="6035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2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312418"/>
            <a:ext cx="8246070" cy="821433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669795"/>
            <a:ext cx="8246070" cy="3563112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482089"/>
            <a:ext cx="7024430" cy="636271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331735"/>
            <a:ext cx="7024430" cy="3901179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70" y="312420"/>
            <a:ext cx="8246071" cy="848361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2009139"/>
            <a:ext cx="4040188" cy="533136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488606"/>
            <a:ext cx="4040188" cy="2375412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5" y="2009139"/>
            <a:ext cx="4041775" cy="533136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5" y="2488606"/>
            <a:ext cx="4041775" cy="2375412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hyperlink" Target="https://fmipa.unand.ac.id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0" y="0"/>
            <a:ext cx="8398775" cy="347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Kenerja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2020 </a:t>
            </a:r>
            <a:br>
              <a:rPr lang="en-US" dirty="0" smtClean="0"/>
            </a:b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2021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Rapat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 </a:t>
            </a:r>
            <a:r>
              <a:rPr lang="en-US" sz="2400" dirty="0" err="1" smtClean="0"/>
              <a:t>Pimpinan</a:t>
            </a:r>
            <a:r>
              <a:rPr lang="en-US" sz="2400" dirty="0" smtClean="0"/>
              <a:t> </a:t>
            </a:r>
            <a:r>
              <a:rPr lang="en-US" sz="2400" dirty="0" err="1" smtClean="0"/>
              <a:t>Universitas</a:t>
            </a:r>
            <a:r>
              <a:rPr lang="en-US" sz="2400" dirty="0" smtClean="0"/>
              <a:t> </a:t>
            </a:r>
            <a:r>
              <a:rPr lang="en-US" sz="2400" dirty="0" err="1" smtClean="0"/>
              <a:t>Andalas</a:t>
            </a:r>
            <a:r>
              <a:rPr lang="en-US" sz="2400" dirty="0" smtClean="0"/>
              <a:t>, 20 </a:t>
            </a:r>
            <a:r>
              <a:rPr lang="en-US" sz="2400" dirty="0" err="1" smtClean="0"/>
              <a:t>Oktober</a:t>
            </a:r>
            <a:r>
              <a:rPr lang="en-US" sz="2400" dirty="0" smtClean="0"/>
              <a:t> 2020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9942" y="108810"/>
            <a:ext cx="5092878" cy="1025040"/>
          </a:xfrm>
        </p:spPr>
        <p:txBody>
          <a:bodyPr>
            <a:normAutofit fontScale="70000" lnSpcReduction="20000"/>
          </a:bodyPr>
          <a:lstStyle/>
          <a:p>
            <a:r>
              <a:rPr lang="it-IT" sz="4400" dirty="0" smtClean="0">
                <a:solidFill>
                  <a:schemeClr val="bg1"/>
                </a:solidFill>
              </a:rPr>
              <a:t>IK1. Persentase </a:t>
            </a:r>
            <a:r>
              <a:rPr lang="it-IT" sz="4400" dirty="0">
                <a:solidFill>
                  <a:schemeClr val="bg1"/>
                </a:solidFill>
              </a:rPr>
              <a:t>Prodi terakreditasi unggul (A</a:t>
            </a:r>
            <a:r>
              <a:rPr lang="it-IT" sz="4400" dirty="0" smtClean="0">
                <a:solidFill>
                  <a:schemeClr val="bg1"/>
                </a:solidFill>
              </a:rPr>
              <a:t>) = 80%</a:t>
            </a:r>
            <a:endParaRPr lang="it-IT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2630635139"/>
              </p:ext>
            </p:extLst>
          </p:nvPr>
        </p:nvGraphicFramePr>
        <p:xfrm>
          <a:off x="393065" y="1025040"/>
          <a:ext cx="8454675" cy="4413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978"/>
                <a:gridCol w="7904697"/>
              </a:tblGrid>
              <a:tr h="41846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K1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Pengembangan dan pendirian program studi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000" b="1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a. Pendirian Prodi S1 Statistika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4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000" b="1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charset="-122"/>
                          <a:sym typeface="+mn-ea"/>
                        </a:rPr>
                        <a:t>b.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alibri" panose="020F0502020204030204" charset="-122"/>
                          <a:sym typeface="+mn-ea"/>
                        </a:rPr>
                        <a:t>Pendirian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charset="-122"/>
                          <a:sym typeface="+mn-ea"/>
                        </a:rPr>
                        <a:t> Prodi S3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alibri" panose="020F0502020204030204" charset="-122"/>
                          <a:sym typeface="+mn-ea"/>
                        </a:rPr>
                        <a:t>Matematika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4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000" b="1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c. </a:t>
                      </a:r>
                      <a:r>
                        <a:rPr lang="en-US" sz="2000" b="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charset="-122"/>
                        </a:rPr>
                        <a:t>Pendirian</a:t>
                      </a:r>
                      <a:r>
                        <a:rPr lang="en-US" sz="20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charset="-122"/>
                        </a:rPr>
                        <a:t> Prodi S3 </a:t>
                      </a:r>
                      <a:r>
                        <a:rPr lang="en-US" sz="2000" b="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charset="-122"/>
                        </a:rPr>
                        <a:t>Fisika</a:t>
                      </a:r>
                      <a:r>
                        <a:rPr lang="en-US" sz="20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charset="-122"/>
                        </a:rPr>
                        <a:t> 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3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K2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Penyediaan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fasilitas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dan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peralatan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untuk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atmosfir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akademik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program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studi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000" b="1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a. Peningkatan fasilitas Labor Kimia, Biologi, Fisika dan Matematika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4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000" b="1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b.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Peningkatan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laboratorium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Komputer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dan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fasilitas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Studio </a:t>
                      </a:r>
                      <a:r>
                        <a:rPr lang="en-US" sz="2000" b="0" dirty="0" err="1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Pembelajaran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000" b="1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c. </a:t>
                      </a:r>
                      <a:r>
                        <a:rPr lang="en-US" sz="2000" b="0" dirty="0" err="1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Penyiapan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dan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pembuatan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Eco-Tourism 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di </a:t>
                      </a:r>
                      <a:r>
                        <a:rPr lang="en-US" sz="2000" b="0" baseline="0" dirty="0" err="1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Tarok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Sity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8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K3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Pelaksanaan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akreditasi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program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studi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4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000" b="1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a.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Akreditasi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Internasional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Kimia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(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RSC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, on going)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4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000" b="1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b.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alibri" panose="020F0502020204030204" charset="-122"/>
                          <a:sym typeface="+mn-ea"/>
                        </a:rPr>
                        <a:t>Akreditasi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 panose="020F0502020204030204" charset="-122"/>
                          <a:sym typeface="+mn-ea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alibri" panose="020F0502020204030204" charset="-122"/>
                          <a:sym typeface="+mn-ea"/>
                        </a:rPr>
                        <a:t>Internasional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 panose="020F0502020204030204" charset="-122"/>
                          <a:sym typeface="+mn-ea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  <a:sym typeface="+mn-ea"/>
                        </a:rPr>
                        <a:t>(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 panose="020F0502020204030204" charset="-122"/>
                          <a:sym typeface="+mn-ea"/>
                        </a:rPr>
                        <a:t>ASIIN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  <a:sym typeface="+mn-ea"/>
                        </a:rPr>
                        <a:t>)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Calibri" panose="020F0502020204030204" charset="-122"/>
                          <a:sym typeface="+mn-ea"/>
                        </a:rPr>
                        <a:t>untuk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  <a:sym typeface="+mn-ea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Calibri" panose="020F0502020204030204" charset="-122"/>
                          <a:sym typeface="+mn-ea"/>
                        </a:rPr>
                        <a:t>Matematika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  <a:sym typeface="+mn-ea"/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Calibri" panose="020F0502020204030204" charset="-122"/>
                          <a:sym typeface="+mn-ea"/>
                        </a:rPr>
                        <a:t>Biologi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  <a:sym typeface="+mn-ea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Calibri" panose="020F0502020204030204" charset="-122"/>
                          <a:sym typeface="+mn-ea"/>
                        </a:rPr>
                        <a:t>dan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  <a:sym typeface="+mn-ea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Calibri" panose="020F0502020204030204" charset="-122"/>
                          <a:sym typeface="+mn-ea"/>
                        </a:rPr>
                        <a:t>Fisika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000" b="1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 panose="020F0502020204030204" charset="-122"/>
                          <a:sym typeface="+mn-ea"/>
                        </a:rPr>
                        <a:t>c.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Calibri" panose="020F0502020204030204" charset="-122"/>
                          <a:sym typeface="+mn-ea"/>
                        </a:rPr>
                        <a:t>Peningkatan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  <a:sym typeface="+mn-ea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Calibri" panose="020F0502020204030204" charset="-122"/>
                          <a:sym typeface="+mn-ea"/>
                        </a:rPr>
                        <a:t>Akreditasi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  <a:sym typeface="+mn-ea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Calibri" panose="020F0502020204030204" charset="-122"/>
                          <a:sym typeface="+mn-ea"/>
                        </a:rPr>
                        <a:t>Biologi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  <a:sym typeface="+mn-ea"/>
                        </a:rPr>
                        <a:t> S3 (BAN-PT)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50" y="108810"/>
            <a:ext cx="5344675" cy="95250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IKU2. </a:t>
            </a:r>
            <a:r>
              <a:rPr lang="en-US" sz="3000" dirty="0" err="1" smtClean="0">
                <a:solidFill>
                  <a:schemeClr val="bg1"/>
                </a:solidFill>
              </a:rPr>
              <a:t>Jumlah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mahasiswa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terdaftar</a:t>
            </a:r>
            <a:r>
              <a:rPr lang="en-US" sz="3000" dirty="0">
                <a:solidFill>
                  <a:schemeClr val="bg1"/>
                </a:solidFill>
              </a:rPr>
              <a:t> (student body</a:t>
            </a:r>
            <a:r>
              <a:rPr lang="en-US" sz="3000" dirty="0" smtClean="0">
                <a:solidFill>
                  <a:schemeClr val="bg1"/>
                </a:solidFill>
              </a:rPr>
              <a:t>) = 1.800</a:t>
            </a:r>
            <a:endParaRPr lang="en-US" sz="3000" dirty="0">
              <a:solidFill>
                <a:schemeClr val="bg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17066636"/>
              </p:ext>
            </p:extLst>
          </p:nvPr>
        </p:nvGraphicFramePr>
        <p:xfrm>
          <a:off x="601670" y="1635859"/>
          <a:ext cx="7940660" cy="3817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515"/>
                <a:gridCol w="7424145"/>
              </a:tblGrid>
              <a:tr h="75900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b="1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K4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b="1" dirty="0" err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Promosi</a:t>
                      </a:r>
                      <a:r>
                        <a:rPr lang="en-US" b="1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dan</a:t>
                      </a:r>
                      <a:r>
                        <a:rPr lang="en-US" b="1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roadshow </a:t>
                      </a:r>
                      <a:r>
                        <a:rPr lang="en-US" b="1" dirty="0" err="1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fakultas</a:t>
                      </a:r>
                      <a:r>
                        <a:rPr lang="en-US" b="1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/ </a:t>
                      </a:r>
                      <a:r>
                        <a:rPr lang="en-US" b="1" dirty="0" err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jurusan</a:t>
                      </a:r>
                      <a:r>
                        <a:rPr lang="en-US" b="1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/ program </a:t>
                      </a:r>
                      <a:r>
                        <a:rPr lang="en-US" b="1" dirty="0" err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studi</a:t>
                      </a:r>
                      <a:endParaRPr lang="en-US" b="1" dirty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38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b="1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lphaUcPeriod"/>
                      </a:pPr>
                      <a:r>
                        <a:rPr lang="en-US" sz="1800" b="0" kern="1200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  <a:ea typeface="+mn-ea"/>
                          <a:cs typeface="+mn-cs"/>
                        </a:rPr>
                        <a:t>Roadshow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en-US" b="0" dirty="0" err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dan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en-US" b="0" dirty="0" err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Promosi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en-US" b="0" dirty="0" err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ke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Sekolah-sekolah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dengan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Mengaktifkan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Mahasiswa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sebagai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“FMIPA seller”</a:t>
                      </a:r>
                      <a:endParaRPr lang="en-US" b="0" dirty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6057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b="1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b="0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B. </a:t>
                      </a:r>
                      <a:r>
                        <a:rPr lang="en-US" b="0" dirty="0" err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Penyiapan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Leaflet, </a:t>
                      </a:r>
                      <a:r>
                        <a:rPr lang="en-US" b="0" dirty="0" err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Penguatan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en-US" b="1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Tim Media IG, FB, </a:t>
                      </a:r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Website MIPA</a:t>
                      </a:r>
                      <a:endParaRPr lang="en-US" b="1" dirty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39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b="1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b="0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C. </a:t>
                      </a:r>
                      <a:r>
                        <a:rPr lang="en-US" b="0" dirty="0" err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Promosi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en-US" b="0" dirty="0" err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untuk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en-US" b="0" dirty="0" err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Mahasiswa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Asing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endParaRPr lang="en-US" b="0" dirty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3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D. </a:t>
                      </a:r>
                      <a:r>
                        <a:rPr lang="en-US" dirty="0" err="1" smtClean="0"/>
                        <a:t>Kombinasi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err="1" smtClean="0"/>
                        <a:t>Pengabdian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dengan</a:t>
                      </a:r>
                      <a:r>
                        <a:rPr lang="en-US" b="1" dirty="0" smtClean="0"/>
                        <a:t> Roadshow</a:t>
                      </a:r>
                      <a:endParaRPr lang="en-US" b="1" dirty="0"/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38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b="1" dirty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E. Webinar </a:t>
                      </a:r>
                      <a:r>
                        <a:rPr lang="en-US" b="0" dirty="0" err="1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setiap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prodi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dengan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sasaran</a:t>
                      </a:r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guru2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,</a:t>
                      </a:r>
                      <a:r>
                        <a:rPr lang="en-US" b="0" baseline="0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tema</a:t>
                      </a:r>
                      <a:r>
                        <a:rPr lang="en-US" b="0" baseline="0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Peluang</a:t>
                      </a:r>
                      <a:r>
                        <a:rPr lang="en-US" b="0" baseline="0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untuk</a:t>
                      </a:r>
                      <a:r>
                        <a:rPr lang="en-US" b="0" baseline="0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</a:p>
                    <a:p>
                      <a:pPr indent="0">
                        <a:buNone/>
                      </a:pPr>
                      <a:r>
                        <a:rPr lang="en-US" b="0" baseline="0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   </a:t>
                      </a:r>
                      <a:r>
                        <a:rPr lang="en-US" b="0" baseline="0" dirty="0" err="1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membuat</a:t>
                      </a:r>
                      <a:r>
                        <a:rPr lang="en-US" b="0" baseline="0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konsentrasi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Pengajaran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en-US" b="0" baseline="0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di Prodi S2 MIPA </a:t>
                      </a:r>
                      <a:r>
                        <a:rPr lang="en-US" b="0" baseline="0" dirty="0" err="1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dan</a:t>
                      </a:r>
                      <a:r>
                        <a:rPr lang="en-US" b="0" baseline="0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kurikulumnya</a:t>
                      </a:r>
                      <a:endParaRPr lang="en-US" b="0" dirty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6057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b="1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F. </a:t>
                      </a:r>
                      <a:r>
                        <a:rPr lang="en-US" b="0" dirty="0" err="1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Mengatifkan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Lecture Series </a:t>
                      </a:r>
                      <a:r>
                        <a:rPr lang="en-US" b="1" dirty="0" err="1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bulanan</a:t>
                      </a:r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setiap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Prodi </a:t>
                      </a:r>
                      <a:endParaRPr lang="en-US" b="0" dirty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9942" y="108810"/>
            <a:ext cx="5092878" cy="1025040"/>
          </a:xfrm>
        </p:spPr>
        <p:txBody>
          <a:bodyPr>
            <a:normAutofit fontScale="85000" lnSpcReduction="20000"/>
          </a:bodyPr>
          <a:lstStyle/>
          <a:p>
            <a:r>
              <a:rPr lang="it-IT" sz="4400" dirty="0" smtClean="0">
                <a:solidFill>
                  <a:schemeClr val="bg1"/>
                </a:solidFill>
              </a:rPr>
              <a:t>IKU 4,5. Prodi dan Mahasiswa dalam MBKM</a:t>
            </a:r>
            <a:endParaRPr lang="it-IT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405176"/>
              </p:ext>
            </p:extLst>
          </p:nvPr>
        </p:nvGraphicFramePr>
        <p:xfrm>
          <a:off x="448965" y="1301929"/>
          <a:ext cx="8246069" cy="4261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3008"/>
                <a:gridCol w="7693061"/>
              </a:tblGrid>
              <a:tr h="111341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K8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 err="1">
                          <a:effectLst/>
                        </a:rPr>
                        <a:t>Implementasi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pengambilan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mata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kuliah</a:t>
                      </a:r>
                      <a:r>
                        <a:rPr lang="en-US" sz="2000" u="none" strike="noStrike" dirty="0">
                          <a:effectLst/>
                        </a:rPr>
                        <a:t> di </a:t>
                      </a:r>
                      <a:r>
                        <a:rPr lang="en-US" sz="2000" u="none" strike="noStrike" dirty="0" err="1">
                          <a:effectLst/>
                        </a:rPr>
                        <a:t>luar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prodi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dalam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kampus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sendiri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atau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pengambilan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mata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kuliah</a:t>
                      </a:r>
                      <a:r>
                        <a:rPr lang="en-US" sz="2000" u="none" strike="noStrike" dirty="0">
                          <a:effectLst/>
                        </a:rPr>
                        <a:t> di </a:t>
                      </a:r>
                      <a:r>
                        <a:rPr lang="en-US" sz="2000" u="none" strike="noStrike" dirty="0" err="1">
                          <a:effectLst/>
                        </a:rPr>
                        <a:t>Perguruan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Tinggi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</a:rPr>
                        <a:t>lain : </a:t>
                      </a:r>
                      <a:r>
                        <a:rPr lang="en-US" sz="2000" b="1" u="none" strike="noStrike" dirty="0" err="1" smtClean="0">
                          <a:effectLst/>
                        </a:rPr>
                        <a:t>Kerjasama</a:t>
                      </a:r>
                      <a:r>
                        <a:rPr lang="en-US" sz="2000" b="1" u="none" strike="noStrike" baseline="0" dirty="0" smtClean="0">
                          <a:effectLst/>
                        </a:rPr>
                        <a:t> BKS-PTN </a:t>
                      </a:r>
                      <a:r>
                        <a:rPr lang="en-US" sz="2000" b="1" u="none" strike="noStrike" baseline="0" dirty="0" err="1" smtClean="0">
                          <a:effectLst/>
                        </a:rPr>
                        <a:t>Wil</a:t>
                      </a:r>
                      <a:r>
                        <a:rPr lang="en-US" sz="2000" b="1" u="none" strike="noStrike" baseline="0" dirty="0" smtClean="0">
                          <a:effectLst/>
                        </a:rPr>
                        <a:t> Barat ( 29 PTN) </a:t>
                      </a:r>
                      <a:r>
                        <a:rPr lang="en-US" sz="2000" b="0" u="none" strike="noStrike" baseline="0" dirty="0" err="1" smtClean="0">
                          <a:effectLst/>
                        </a:rPr>
                        <a:t>serta</a:t>
                      </a:r>
                      <a:r>
                        <a:rPr lang="en-US" sz="2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000" b="1" u="none" strike="noStrike" baseline="0" dirty="0" err="1" smtClean="0">
                          <a:effectLst/>
                        </a:rPr>
                        <a:t>Jejaring</a:t>
                      </a:r>
                      <a:r>
                        <a:rPr lang="en-US" sz="2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000" b="1" u="none" strike="noStrike" baseline="0" dirty="0" err="1" smtClean="0">
                          <a:effectLst/>
                        </a:rPr>
                        <a:t>Internasional</a:t>
                      </a:r>
                      <a:r>
                        <a:rPr lang="en-US" sz="2000" b="1" u="none" strike="noStrike" baseline="0" dirty="0" smtClean="0">
                          <a:effectLst/>
                        </a:rPr>
                        <a:t> (join </a:t>
                      </a:r>
                      <a:r>
                        <a:rPr lang="en-US" sz="2000" b="1" u="none" strike="noStrike" baseline="0" dirty="0" err="1" smtClean="0">
                          <a:effectLst/>
                        </a:rPr>
                        <a:t>Riset</a:t>
                      </a:r>
                      <a:r>
                        <a:rPr lang="en-US" sz="2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000" b="1" u="none" strike="noStrike" baseline="0" dirty="0" err="1" smtClean="0">
                          <a:effectLst/>
                        </a:rPr>
                        <a:t>dan</a:t>
                      </a:r>
                      <a:r>
                        <a:rPr lang="en-US" sz="2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000" b="1" u="none" strike="noStrike" baseline="0" dirty="0" err="1" smtClean="0">
                          <a:effectLst/>
                        </a:rPr>
                        <a:t>Publikasi</a:t>
                      </a:r>
                      <a:r>
                        <a:rPr lang="en-US" sz="2000" b="1" u="none" strike="noStrike" baseline="0" dirty="0" smtClean="0">
                          <a:effectLst/>
                        </a:rPr>
                        <a:t>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>
                    <a:noFill/>
                  </a:tcPr>
                </a:tc>
              </a:tr>
              <a:tr h="83780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K9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 err="1">
                          <a:effectLst/>
                        </a:rPr>
                        <a:t>Pelaksanaan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magang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mahasiswa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bersertifikat</a:t>
                      </a:r>
                      <a:r>
                        <a:rPr lang="en-US" sz="2000" u="none" strike="noStrike" dirty="0">
                          <a:effectLst/>
                        </a:rPr>
                        <a:t> di </a:t>
                      </a:r>
                      <a:r>
                        <a:rPr lang="en-US" sz="2000" u="none" strike="noStrike" dirty="0" err="1">
                          <a:effectLst/>
                        </a:rPr>
                        <a:t>industri</a:t>
                      </a:r>
                      <a:r>
                        <a:rPr lang="en-US" sz="2000" u="none" strike="noStrike" dirty="0">
                          <a:effectLst/>
                        </a:rPr>
                        <a:t>/</a:t>
                      </a:r>
                      <a:r>
                        <a:rPr lang="en-US" sz="2000" u="none" strike="noStrike" dirty="0" err="1">
                          <a:effectLst/>
                        </a:rPr>
                        <a:t>lembaga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profesi</a:t>
                      </a:r>
                      <a:r>
                        <a:rPr lang="en-US" sz="2000" u="none" strike="noStrike" dirty="0">
                          <a:effectLst/>
                        </a:rPr>
                        <a:t>/</a:t>
                      </a:r>
                      <a:r>
                        <a:rPr lang="en-US" sz="2000" u="none" strike="noStrike" dirty="0" err="1">
                          <a:effectLst/>
                        </a:rPr>
                        <a:t>lembaga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lainnya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>
                    <a:noFill/>
                  </a:tcPr>
                </a:tc>
              </a:tr>
              <a:tr h="83780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K10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Pelaksanaan kuliah kerja nyata (KKN) mahasiswa, kegiatan mahasiswa di desa/nagari dalam rangka pengabdian masyarakat dan kegiatan sosial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>
                    <a:noFill/>
                  </a:tcPr>
                </a:tc>
              </a:tr>
              <a:tr h="421714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K13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 err="1">
                          <a:effectLst/>
                        </a:rPr>
                        <a:t>Penguatan</a:t>
                      </a:r>
                      <a:r>
                        <a:rPr lang="en-US" sz="2000" u="none" strike="noStrike" dirty="0">
                          <a:effectLst/>
                        </a:rPr>
                        <a:t> SCL </a:t>
                      </a:r>
                      <a:r>
                        <a:rPr lang="en-US" sz="2000" u="none" strike="noStrike" dirty="0" err="1">
                          <a:effectLst/>
                        </a:rPr>
                        <a:t>dan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pengembangan</a:t>
                      </a:r>
                      <a:r>
                        <a:rPr lang="en-US" sz="2000" u="none" strike="noStrike" dirty="0">
                          <a:effectLst/>
                        </a:rPr>
                        <a:t> proses blended and </a:t>
                      </a:r>
                      <a:r>
                        <a:rPr lang="en-US" sz="2000" u="none" strike="noStrike" dirty="0" smtClean="0">
                          <a:effectLst/>
                        </a:rPr>
                        <a:t>online learning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>
                    <a:noFill/>
                  </a:tcPr>
                </a:tc>
              </a:tr>
              <a:tr h="519094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K17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 err="1" smtClean="0">
                          <a:effectLst/>
                        </a:rPr>
                        <a:t>Pengembangan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b="1" u="none" strike="noStrike" dirty="0" smtClean="0">
                          <a:effectLst/>
                        </a:rPr>
                        <a:t>Outcomes-Based Curriculum (OBC) </a:t>
                      </a:r>
                      <a:r>
                        <a:rPr lang="en-US" sz="2000" b="0" u="none" strike="noStrike" dirty="0" err="1" smtClean="0">
                          <a:effectLst/>
                        </a:rPr>
                        <a:t>dan</a:t>
                      </a:r>
                      <a:r>
                        <a:rPr lang="en-US" sz="2000" b="0" u="none" strike="noStrike" dirty="0" smtClean="0">
                          <a:effectLst/>
                        </a:rPr>
                        <a:t> </a:t>
                      </a:r>
                      <a:r>
                        <a:rPr lang="en-US" sz="2000" b="0" u="none" strike="noStrike" dirty="0" err="1" smtClean="0">
                          <a:effectLst/>
                        </a:rPr>
                        <a:t>Penerapan</a:t>
                      </a:r>
                      <a:r>
                        <a:rPr lang="en-US" sz="2000" b="0" u="none" strike="noStrike" dirty="0" smtClean="0">
                          <a:effectLst/>
                        </a:rPr>
                        <a:t> </a:t>
                      </a:r>
                      <a:r>
                        <a:rPr lang="en-US" sz="2000" b="1" u="none" strike="noStrike" dirty="0" smtClean="0">
                          <a:effectLst/>
                        </a:rPr>
                        <a:t>OBE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>
                    <a:noFill/>
                  </a:tcPr>
                </a:tc>
              </a:tr>
              <a:tr h="421714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K18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2000" u="none" strike="noStrike" dirty="0" smtClean="0">
                          <a:effectLst/>
                        </a:rPr>
                        <a:t>Penguatan </a:t>
                      </a:r>
                      <a:r>
                        <a:rPr lang="nb-NO" sz="2000" b="1" u="none" strike="noStrike" dirty="0" smtClean="0">
                          <a:effectLst/>
                        </a:rPr>
                        <a:t>BAPEM</a:t>
                      </a:r>
                      <a:r>
                        <a:rPr lang="nb-NO" sz="2000" u="none" strike="noStrike" dirty="0" smtClean="0">
                          <a:effectLst/>
                        </a:rPr>
                        <a:t> dan </a:t>
                      </a:r>
                      <a:r>
                        <a:rPr lang="nb-NO" sz="2000" b="1" u="none" strike="noStrike" dirty="0" smtClean="0">
                          <a:effectLst/>
                        </a:rPr>
                        <a:t>myFMIPA</a:t>
                      </a:r>
                      <a:endParaRPr lang="nb-N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40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62000" y="5354443"/>
            <a:ext cx="6985000" cy="3810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68018" y="5461000"/>
            <a:ext cx="3621484" cy="17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US" sz="915" dirty="0" err="1">
                <a:latin typeface="Segoe UI Semibold" panose="020B0702040204020203" pitchFamily="34" charset="0"/>
                <a:cs typeface="Arial" panose="020B0604020202020204" pitchFamily="34" charset="0"/>
              </a:rPr>
              <a:t>Fakultas</a:t>
            </a:r>
            <a:r>
              <a:rPr lang="en-US" sz="915" dirty="0">
                <a:latin typeface="Segoe UI Semibold" panose="020B0702040204020203" pitchFamily="34" charset="0"/>
                <a:cs typeface="Arial" panose="020B0604020202020204" pitchFamily="34" charset="0"/>
              </a:rPr>
              <a:t> </a:t>
            </a:r>
            <a:r>
              <a:rPr lang="en-US" sz="915" dirty="0" err="1">
                <a:latin typeface="Segoe UI Semibold" panose="020B0702040204020203" pitchFamily="34" charset="0"/>
                <a:cs typeface="Arial" panose="020B0604020202020204" pitchFamily="34" charset="0"/>
              </a:rPr>
              <a:t>Matematika</a:t>
            </a:r>
            <a:r>
              <a:rPr lang="en-US" sz="915" dirty="0">
                <a:latin typeface="Segoe UI Semibold" panose="020B0702040204020203" pitchFamily="34" charset="0"/>
                <a:cs typeface="Arial" panose="020B0604020202020204" pitchFamily="34" charset="0"/>
              </a:rPr>
              <a:t> </a:t>
            </a:r>
            <a:r>
              <a:rPr lang="en-US" sz="915" dirty="0" err="1">
                <a:latin typeface="Segoe UI Semibold" panose="020B0702040204020203" pitchFamily="34" charset="0"/>
                <a:cs typeface="Arial" panose="020B0604020202020204" pitchFamily="34" charset="0"/>
              </a:rPr>
              <a:t>dan</a:t>
            </a:r>
            <a:r>
              <a:rPr lang="en-US" sz="915" dirty="0">
                <a:latin typeface="Segoe UI Semibold" panose="020B0702040204020203" pitchFamily="34" charset="0"/>
                <a:cs typeface="Arial" panose="020B0604020202020204" pitchFamily="34" charset="0"/>
              </a:rPr>
              <a:t> </a:t>
            </a:r>
            <a:r>
              <a:rPr lang="en-US" sz="915" dirty="0" err="1">
                <a:latin typeface="Segoe UI Semibold" panose="020B0702040204020203" pitchFamily="34" charset="0"/>
                <a:cs typeface="Arial" panose="020B0604020202020204" pitchFamily="34" charset="0"/>
              </a:rPr>
              <a:t>Ilmu</a:t>
            </a:r>
            <a:r>
              <a:rPr lang="en-US" sz="915" dirty="0">
                <a:latin typeface="Segoe UI Semibold" panose="020B0702040204020203" pitchFamily="34" charset="0"/>
                <a:cs typeface="Arial" panose="020B0604020202020204" pitchFamily="34" charset="0"/>
              </a:rPr>
              <a:t> </a:t>
            </a:r>
            <a:r>
              <a:rPr lang="en-US" sz="915" dirty="0" err="1">
                <a:latin typeface="Segoe UI Semibold" panose="020B0702040204020203" pitchFamily="34" charset="0"/>
                <a:cs typeface="Arial" panose="020B0604020202020204" pitchFamily="34" charset="0"/>
              </a:rPr>
              <a:t>Pengetahuan</a:t>
            </a:r>
            <a:r>
              <a:rPr lang="en-US" sz="915" dirty="0">
                <a:latin typeface="Segoe UI Semibold" panose="020B0702040204020203" pitchFamily="34" charset="0"/>
                <a:cs typeface="Arial" panose="020B0604020202020204" pitchFamily="34" charset="0"/>
              </a:rPr>
              <a:t> </a:t>
            </a:r>
            <a:r>
              <a:rPr lang="en-US" sz="915" dirty="0" err="1">
                <a:latin typeface="Segoe UI Semibold" panose="020B0702040204020203" pitchFamily="34" charset="0"/>
                <a:cs typeface="Arial" panose="020B0604020202020204" pitchFamily="34" charset="0"/>
              </a:rPr>
              <a:t>Alam</a:t>
            </a:r>
            <a:endParaRPr lang="en-US" sz="9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1183" y="5355766"/>
            <a:ext cx="152135" cy="1521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57724" y="5505256"/>
            <a:ext cx="152135" cy="1521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60673" y="5505256"/>
            <a:ext cx="76729" cy="754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09861" y="5581984"/>
            <a:ext cx="76729" cy="767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137401" y="5464246"/>
            <a:ext cx="38365" cy="383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pic>
        <p:nvPicPr>
          <p:cNvPr id="11" name="Picture 9" descr="Un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241" y="5276391"/>
            <a:ext cx="326761" cy="46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 rot="16200000">
            <a:off x="7594864" y="5433819"/>
            <a:ext cx="152136" cy="1521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 rot="16200000">
            <a:off x="7367323" y="5510547"/>
            <a:ext cx="76729" cy="754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 rot="16200000">
            <a:off x="7518136" y="5354443"/>
            <a:ext cx="76729" cy="767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 rot="16200000">
            <a:off x="7328958" y="5588600"/>
            <a:ext cx="38366" cy="383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 rot="16200000">
            <a:off x="7748323" y="5431173"/>
            <a:ext cx="38366" cy="38364"/>
          </a:xfrm>
          <a:prstGeom prst="rect">
            <a:avLst/>
          </a:prstGeom>
          <a:solidFill>
            <a:srgbClr val="00B7A0"/>
          </a:solidFill>
          <a:ln>
            <a:noFill/>
          </a:ln>
          <a:effectLst/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859"/>
          <a:stretch>
            <a:fillRect/>
          </a:stretch>
        </p:blipFill>
        <p:spPr>
          <a:xfrm>
            <a:off x="762003" y="0"/>
            <a:ext cx="7619998" cy="38756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9380" y="4356399"/>
            <a:ext cx="5932620" cy="70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5" dirty="0" err="1" smtClean="0"/>
              <a:t>Informasi</a:t>
            </a:r>
            <a:endParaRPr lang="en-US" sz="1335" dirty="0" smtClean="0"/>
          </a:p>
          <a:p>
            <a:r>
              <a:rPr lang="en-US" sz="1335" dirty="0" err="1" smtClean="0"/>
              <a:t>lebih</a:t>
            </a:r>
            <a:r>
              <a:rPr lang="en-US" sz="1335" dirty="0" smtClean="0"/>
              <a:t> </a:t>
            </a:r>
            <a:r>
              <a:rPr lang="en-US" sz="1335" dirty="0" err="1"/>
              <a:t>lanjut</a:t>
            </a:r>
            <a:r>
              <a:rPr lang="en-US" sz="1335" dirty="0"/>
              <a:t>: </a:t>
            </a:r>
          </a:p>
          <a:p>
            <a:endParaRPr lang="en-GB" sz="1335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1841499" y="1651000"/>
            <a:ext cx="5526484" cy="571500"/>
          </a:xfrm>
          <a:prstGeom prst="rect">
            <a:avLst/>
          </a:prstGeom>
          <a:solidFill>
            <a:schemeClr val="bg1">
              <a:alpha val="8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199" tIns="38099" rIns="76199" bIns="38099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59001" y="1693093"/>
            <a:ext cx="4826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  <a:cs typeface="Lucida Sans Unicode" panose="020B0602030504020204" pitchFamily="34" charset="0"/>
              </a:rPr>
              <a:t>Terima</a:t>
            </a:r>
            <a:r>
              <a:rPr lang="en-US" sz="20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  <a:cs typeface="Lucida Sans Unicode" panose="020B0602030504020204" pitchFamily="34" charset="0"/>
              </a:rPr>
              <a:t> </a:t>
            </a:r>
            <a:r>
              <a:rPr lang="en-US" sz="2000" b="1" i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  <a:cs typeface="Lucida Sans Unicode" panose="020B0602030504020204" pitchFamily="34" charset="0"/>
              </a:rPr>
              <a:t>kasih</a:t>
            </a:r>
            <a:r>
              <a:rPr lang="en-US" sz="20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  <a:cs typeface="Lucida Sans Unicode" panose="020B0602030504020204" pitchFamily="34" charset="0"/>
              </a:rPr>
              <a:t> !</a:t>
            </a:r>
            <a:endParaRPr lang="en-US" sz="2000" b="1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anose="02070A03080606020203" pitchFamily="18" charset="0"/>
              <a:cs typeface="Lucida Sans Unicode" panose="020B0602030504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41" y="4430748"/>
            <a:ext cx="353960" cy="35396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048218" y="4465688"/>
            <a:ext cx="1311894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5" dirty="0" err="1" smtClean="0">
                <a:solidFill>
                  <a:srgbClr val="00B7A0"/>
                </a:solidFill>
              </a:rPr>
              <a:t>fmipa_unand</a:t>
            </a:r>
            <a:endParaRPr lang="en-GB" sz="1335" dirty="0">
              <a:solidFill>
                <a:srgbClr val="00B7A0"/>
              </a:solidFill>
            </a:endParaRPr>
          </a:p>
          <a:p>
            <a:endParaRPr lang="en-GB" sz="1335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4465688"/>
            <a:ext cx="301115" cy="29187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363829" y="4468540"/>
            <a:ext cx="2293620" cy="321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hlinkClick r:id="rId7"/>
              </a:rPr>
              <a:t> </a:t>
            </a:r>
            <a:r>
              <a:rPr lang="en-GB" sz="1500" dirty="0">
                <a:hlinkClick r:id="rId7"/>
              </a:rPr>
              <a:t>https://fmipa.unand.ac.id/</a:t>
            </a:r>
            <a:endParaRPr lang="en-GB" sz="1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9" t="22906" r="19762" b="31752"/>
          <a:stretch>
            <a:fillRect/>
          </a:stretch>
        </p:blipFill>
        <p:spPr bwMode="auto">
          <a:xfrm>
            <a:off x="6185587" y="4461688"/>
            <a:ext cx="640304" cy="29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35189" y="4476503"/>
            <a:ext cx="1076325" cy="2705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65" dirty="0">
                <a:solidFill>
                  <a:srgbClr val="00B7A0"/>
                </a:solidFill>
              </a:rPr>
              <a:t>FMIPA UNAND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 bwMode="auto">
          <a:xfrm>
            <a:off x="1420877" y="2269618"/>
            <a:ext cx="5310123" cy="1164308"/>
          </a:xfrm>
          <a:prstGeom prst="rect">
            <a:avLst/>
          </a:prstGeom>
          <a:solidFill>
            <a:srgbClr val="FDD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76199" tIns="38099" rIns="76199" bIns="38099" numCol="1" rtlCol="0" anchor="t" anchorCtr="0" compatLnSpc="1"/>
          <a:lstStyle/>
          <a:p>
            <a:pPr marL="177800" lvl="0" algn="ctr"/>
            <a:endParaRPr lang="en-US" sz="133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2968" y="127001"/>
            <a:ext cx="222250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5" b="1" dirty="0" err="1">
                <a:solidFill>
                  <a:srgbClr val="00B7A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Visi</a:t>
            </a:r>
            <a:endParaRPr lang="en-GB" sz="2665" b="1" dirty="0">
              <a:solidFill>
                <a:srgbClr val="00B7A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143000" y="577694"/>
            <a:ext cx="2286000" cy="22860"/>
          </a:xfrm>
          <a:prstGeom prst="rect">
            <a:avLst/>
          </a:prstGeom>
          <a:solidFill>
            <a:srgbClr val="00B4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2" name="Rectangle 1"/>
          <p:cNvSpPr/>
          <p:nvPr/>
        </p:nvSpPr>
        <p:spPr bwMode="auto">
          <a:xfrm>
            <a:off x="2940715" y="1037703"/>
            <a:ext cx="5143500" cy="889000"/>
          </a:xfrm>
          <a:prstGeom prst="rect">
            <a:avLst/>
          </a:prstGeom>
          <a:solidFill>
            <a:srgbClr val="00B7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76199" tIns="38099" rIns="76199" bIns="38099" numCol="1" rtlCol="0" anchor="t" anchorCtr="0" compatLnSpc="1"/>
          <a:lstStyle/>
          <a:p>
            <a:pPr lvl="0" algn="ctr"/>
            <a:endParaRPr lang="en-GB" sz="665" b="1" dirty="0"/>
          </a:p>
          <a:p>
            <a:pPr lvl="0" algn="ctr"/>
            <a:r>
              <a:rPr lang="en-GB" sz="1835" b="1" dirty="0" err="1"/>
              <a:t>Menjadi</a:t>
            </a:r>
            <a:r>
              <a:rPr lang="en-GB" sz="1835" b="1" dirty="0"/>
              <a:t> </a:t>
            </a:r>
            <a:r>
              <a:rPr lang="en-GB" sz="1835" b="1" dirty="0" err="1"/>
              <a:t>Universitas</a:t>
            </a:r>
            <a:r>
              <a:rPr lang="en-GB" sz="1835" b="1" dirty="0"/>
              <a:t> </a:t>
            </a:r>
            <a:r>
              <a:rPr lang="en-GB" sz="1835" b="1" dirty="0" err="1"/>
              <a:t>Terkemuka</a:t>
            </a:r>
            <a:r>
              <a:rPr lang="en-GB" sz="1835" b="1" dirty="0"/>
              <a:t> </a:t>
            </a:r>
            <a:r>
              <a:rPr lang="en-GB" sz="1835" b="1" dirty="0" err="1"/>
              <a:t>dan</a:t>
            </a:r>
            <a:r>
              <a:rPr lang="en-GB" sz="1835" b="1" dirty="0"/>
              <a:t> </a:t>
            </a:r>
            <a:r>
              <a:rPr lang="en-GB" sz="1835" b="1" dirty="0" err="1"/>
              <a:t>Bermartabat</a:t>
            </a:r>
            <a:r>
              <a:rPr lang="en-GB" sz="1835" b="1" dirty="0"/>
              <a:t> </a:t>
            </a:r>
            <a:r>
              <a:rPr lang="en-GB" sz="1835" b="1" dirty="0" err="1"/>
              <a:t>pada</a:t>
            </a:r>
            <a:r>
              <a:rPr lang="en-GB" sz="1835" b="1" dirty="0"/>
              <a:t> </a:t>
            </a:r>
            <a:r>
              <a:rPr lang="en-GB" sz="1835" b="1" dirty="0" err="1"/>
              <a:t>Tahun</a:t>
            </a:r>
            <a:r>
              <a:rPr lang="en-GB" sz="1835" b="1" dirty="0"/>
              <a:t> 2028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62000" y="5354443"/>
            <a:ext cx="6985000" cy="3810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0479" tIns="30479" rIns="30479" bIns="30479" numCol="1" anchor="t" anchorCtr="0" compatLnSpc="1"/>
          <a:lstStyle/>
          <a:p>
            <a:endParaRPr lang="en-US" sz="1500">
              <a:solidFill>
                <a:srgbClr val="009900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268018" y="5461000"/>
            <a:ext cx="3621484" cy="17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US" sz="915" dirty="0" err="1">
                <a:latin typeface="Segoe UI Semibold" panose="020B0702040204020203" pitchFamily="34" charset="0"/>
                <a:cs typeface="Arial" panose="020B0604020202020204" pitchFamily="34" charset="0"/>
              </a:rPr>
              <a:t>Fakultas</a:t>
            </a:r>
            <a:r>
              <a:rPr lang="en-US" sz="915" dirty="0">
                <a:latin typeface="Segoe UI Semibold" panose="020B0702040204020203" pitchFamily="34" charset="0"/>
                <a:cs typeface="Arial" panose="020B0604020202020204" pitchFamily="34" charset="0"/>
              </a:rPr>
              <a:t> </a:t>
            </a:r>
            <a:r>
              <a:rPr lang="en-US" sz="915" dirty="0" err="1">
                <a:latin typeface="Segoe UI Semibold" panose="020B0702040204020203" pitchFamily="34" charset="0"/>
                <a:cs typeface="Arial" panose="020B0604020202020204" pitchFamily="34" charset="0"/>
              </a:rPr>
              <a:t>Matematika</a:t>
            </a:r>
            <a:r>
              <a:rPr lang="en-US" sz="915" dirty="0">
                <a:latin typeface="Segoe UI Semibold" panose="020B0702040204020203" pitchFamily="34" charset="0"/>
                <a:cs typeface="Arial" panose="020B0604020202020204" pitchFamily="34" charset="0"/>
              </a:rPr>
              <a:t> </a:t>
            </a:r>
            <a:r>
              <a:rPr lang="en-US" sz="915" dirty="0" err="1">
                <a:latin typeface="Segoe UI Semibold" panose="020B0702040204020203" pitchFamily="34" charset="0"/>
                <a:cs typeface="Arial" panose="020B0604020202020204" pitchFamily="34" charset="0"/>
              </a:rPr>
              <a:t>dan</a:t>
            </a:r>
            <a:r>
              <a:rPr lang="en-US" sz="915" dirty="0">
                <a:latin typeface="Segoe UI Semibold" panose="020B0702040204020203" pitchFamily="34" charset="0"/>
                <a:cs typeface="Arial" panose="020B0604020202020204" pitchFamily="34" charset="0"/>
              </a:rPr>
              <a:t> </a:t>
            </a:r>
            <a:r>
              <a:rPr lang="en-US" sz="915" dirty="0" err="1">
                <a:latin typeface="Segoe UI Semibold" panose="020B0702040204020203" pitchFamily="34" charset="0"/>
                <a:cs typeface="Arial" panose="020B0604020202020204" pitchFamily="34" charset="0"/>
              </a:rPr>
              <a:t>Ilmu</a:t>
            </a:r>
            <a:r>
              <a:rPr lang="en-US" sz="915" dirty="0">
                <a:latin typeface="Segoe UI Semibold" panose="020B0702040204020203" pitchFamily="34" charset="0"/>
                <a:cs typeface="Arial" panose="020B0604020202020204" pitchFamily="34" charset="0"/>
              </a:rPr>
              <a:t> </a:t>
            </a:r>
            <a:r>
              <a:rPr lang="en-US" sz="915" dirty="0" err="1">
                <a:latin typeface="Segoe UI Semibold" panose="020B0702040204020203" pitchFamily="34" charset="0"/>
                <a:cs typeface="Arial" panose="020B0604020202020204" pitchFamily="34" charset="0"/>
              </a:rPr>
              <a:t>Pengetahuan</a:t>
            </a:r>
            <a:r>
              <a:rPr lang="en-US" sz="915" dirty="0">
                <a:latin typeface="Segoe UI Semibold" panose="020B0702040204020203" pitchFamily="34" charset="0"/>
                <a:cs typeface="Arial" panose="020B0604020202020204" pitchFamily="34" charset="0"/>
              </a:rPr>
              <a:t> </a:t>
            </a:r>
            <a:r>
              <a:rPr lang="en-US" sz="915" dirty="0" err="1">
                <a:latin typeface="Segoe UI Semibold" panose="020B0702040204020203" pitchFamily="34" charset="0"/>
                <a:cs typeface="Arial" panose="020B0604020202020204" pitchFamily="34" charset="0"/>
              </a:rPr>
              <a:t>Alam</a:t>
            </a:r>
            <a:endParaRPr lang="en-US" sz="9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11183" y="5355766"/>
            <a:ext cx="152135" cy="1521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757724" y="5505256"/>
            <a:ext cx="152135" cy="1521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060673" y="5505256"/>
            <a:ext cx="76729" cy="754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909861" y="5581984"/>
            <a:ext cx="76729" cy="767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137401" y="5464246"/>
            <a:ext cx="38365" cy="383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pic>
        <p:nvPicPr>
          <p:cNvPr id="17" name="Picture 9" descr="Un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241" y="5276391"/>
            <a:ext cx="326761" cy="46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8" name="Rectangle 4"/>
          <p:cNvSpPr>
            <a:spLocks noChangeArrowheads="1"/>
          </p:cNvSpPr>
          <p:nvPr/>
        </p:nvSpPr>
        <p:spPr bwMode="auto">
          <a:xfrm rot="16200000">
            <a:off x="7441406" y="5583308"/>
            <a:ext cx="152136" cy="1521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 rot="16200000">
            <a:off x="7594864" y="5433819"/>
            <a:ext cx="152136" cy="1521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 rot="16200000">
            <a:off x="7367323" y="5510547"/>
            <a:ext cx="76729" cy="754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 rot="16200000">
            <a:off x="7518136" y="5354443"/>
            <a:ext cx="76729" cy="767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 rot="16200000">
            <a:off x="7328958" y="5588600"/>
            <a:ext cx="38366" cy="383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 rot="16200000">
            <a:off x="7748323" y="5431173"/>
            <a:ext cx="38366" cy="38364"/>
          </a:xfrm>
          <a:prstGeom prst="rect">
            <a:avLst/>
          </a:prstGeom>
          <a:solidFill>
            <a:srgbClr val="00B7A0"/>
          </a:solidFill>
          <a:ln>
            <a:noFill/>
          </a:ln>
          <a:effectLst/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28" name="Diamond 27"/>
          <p:cNvSpPr/>
          <p:nvPr/>
        </p:nvSpPr>
        <p:spPr>
          <a:xfrm>
            <a:off x="1841500" y="825501"/>
            <a:ext cx="1193465" cy="1292197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6" name="Diamond 25"/>
          <p:cNvSpPr/>
          <p:nvPr/>
        </p:nvSpPr>
        <p:spPr>
          <a:xfrm>
            <a:off x="1016000" y="698502"/>
            <a:ext cx="1681695" cy="1503326"/>
          </a:xfrm>
          <a:prstGeom prst="diamond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7" name="Diamond 26"/>
          <p:cNvSpPr/>
          <p:nvPr/>
        </p:nvSpPr>
        <p:spPr>
          <a:xfrm>
            <a:off x="1166877" y="753198"/>
            <a:ext cx="1365985" cy="1406199"/>
          </a:xfrm>
          <a:prstGeom prst="diamond">
            <a:avLst/>
          </a:prstGeom>
          <a:solidFill>
            <a:srgbClr val="007879"/>
          </a:solidFill>
          <a:ln>
            <a:solidFill>
              <a:srgbClr val="0078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0378" y="1270002"/>
            <a:ext cx="1284843" cy="321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ucida Sans Unicode" panose="020B0602030504020204" pitchFamily="34" charset="0"/>
              </a:rPr>
              <a:t>Universitas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Lucida Sans Unicode" panose="020B0602030504020204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460500" y="2269618"/>
            <a:ext cx="4508500" cy="1164308"/>
          </a:xfrm>
          <a:prstGeom prst="rect">
            <a:avLst/>
          </a:prstGeom>
          <a:solidFill>
            <a:srgbClr val="FDD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199" tIns="38099" rIns="76199" bIns="38099" numCol="1" rtlCol="0" anchor="t" anchorCtr="0" compatLnSpc="1"/>
          <a:lstStyle/>
          <a:p>
            <a:pPr marL="111125" lvl="0"/>
            <a:r>
              <a:rPr lang="en-GB" sz="1335" b="1" dirty="0" err="1"/>
              <a:t>Mewujudkan</a:t>
            </a:r>
            <a:r>
              <a:rPr lang="en-GB" sz="1335" b="1" dirty="0"/>
              <a:t> </a:t>
            </a:r>
            <a:r>
              <a:rPr lang="en-GB" sz="1335" b="1" dirty="0" err="1"/>
              <a:t>Fakultas</a:t>
            </a:r>
            <a:r>
              <a:rPr lang="en-GB" sz="1335" b="1" dirty="0"/>
              <a:t> MIPA </a:t>
            </a:r>
            <a:r>
              <a:rPr lang="en-GB" sz="1335" b="1" dirty="0" err="1"/>
              <a:t>menjadi</a:t>
            </a:r>
            <a:r>
              <a:rPr lang="en-GB" sz="1335" b="1" dirty="0"/>
              <a:t> </a:t>
            </a:r>
            <a:r>
              <a:rPr lang="en-GB" sz="1335" b="1" dirty="0" err="1"/>
              <a:t>lembaga</a:t>
            </a:r>
            <a:r>
              <a:rPr lang="en-GB" sz="1335" b="1" dirty="0"/>
              <a:t> </a:t>
            </a:r>
            <a:r>
              <a:rPr lang="en-GB" sz="1335" b="1" dirty="0" err="1"/>
              <a:t>pendidikan</a:t>
            </a:r>
            <a:r>
              <a:rPr lang="en-GB" sz="1335" b="1" dirty="0"/>
              <a:t> </a:t>
            </a:r>
            <a:r>
              <a:rPr lang="en-GB" sz="1335" b="1" dirty="0" err="1"/>
              <a:t>tinggi</a:t>
            </a:r>
            <a:r>
              <a:rPr lang="en-GB" sz="1335" b="1" dirty="0"/>
              <a:t> yang </a:t>
            </a:r>
            <a:r>
              <a:rPr lang="en-GB" sz="1335" b="1" dirty="0" err="1">
                <a:solidFill>
                  <a:srgbClr val="FF0000"/>
                </a:solidFill>
              </a:rPr>
              <a:t>unggul</a:t>
            </a:r>
            <a:r>
              <a:rPr lang="en-GB" sz="1335" b="1" dirty="0"/>
              <a:t> </a:t>
            </a:r>
            <a:r>
              <a:rPr lang="en-GB" sz="1335" b="1" dirty="0" err="1"/>
              <a:t>dalam</a:t>
            </a:r>
            <a:r>
              <a:rPr lang="en-GB" sz="1335" b="1" dirty="0"/>
              <a:t> </a:t>
            </a:r>
            <a:r>
              <a:rPr lang="en-GB" sz="1335" b="1" dirty="0" err="1"/>
              <a:t>mengkaji</a:t>
            </a:r>
            <a:r>
              <a:rPr lang="en-GB" sz="1335" b="1" dirty="0"/>
              <a:t> </a:t>
            </a:r>
            <a:r>
              <a:rPr lang="en-GB" sz="1335" b="1" dirty="0" err="1"/>
              <a:t>dan</a:t>
            </a:r>
            <a:r>
              <a:rPr lang="en-GB" sz="1335" b="1" dirty="0"/>
              <a:t> </a:t>
            </a:r>
            <a:r>
              <a:rPr lang="en-GB" sz="1335" b="1" dirty="0" err="1"/>
              <a:t>mengembangkan</a:t>
            </a:r>
            <a:r>
              <a:rPr lang="en-GB" sz="1335" b="1" dirty="0"/>
              <a:t> </a:t>
            </a:r>
            <a:r>
              <a:rPr lang="en-GB" sz="1335" b="1" dirty="0" err="1"/>
              <a:t>ilmu</a:t>
            </a:r>
            <a:r>
              <a:rPr lang="en-GB" sz="1335" b="1" dirty="0"/>
              <a:t> </a:t>
            </a:r>
            <a:r>
              <a:rPr lang="en-GB" sz="1335" b="1" dirty="0" err="1"/>
              <a:t>dasar</a:t>
            </a:r>
            <a:r>
              <a:rPr lang="en-GB" sz="1335" b="1" dirty="0"/>
              <a:t> </a:t>
            </a:r>
            <a:r>
              <a:rPr lang="en-GB" sz="1335" b="1" dirty="0" err="1"/>
              <a:t>dan</a:t>
            </a:r>
            <a:r>
              <a:rPr lang="en-GB" sz="1335" b="1" dirty="0"/>
              <a:t> </a:t>
            </a:r>
            <a:r>
              <a:rPr lang="en-GB" sz="1335" b="1" dirty="0" err="1"/>
              <a:t>sumber</a:t>
            </a:r>
            <a:r>
              <a:rPr lang="en-GB" sz="1335" b="1" dirty="0"/>
              <a:t> </a:t>
            </a:r>
            <a:r>
              <a:rPr lang="en-GB" sz="1335" b="1" dirty="0" err="1"/>
              <a:t>daya</a:t>
            </a:r>
            <a:r>
              <a:rPr lang="en-GB" sz="1335" b="1" dirty="0"/>
              <a:t> </a:t>
            </a:r>
            <a:r>
              <a:rPr lang="en-GB" sz="1335" b="1" dirty="0" err="1"/>
              <a:t>alam</a:t>
            </a:r>
            <a:r>
              <a:rPr lang="en-GB" sz="1335" b="1" dirty="0"/>
              <a:t> </a:t>
            </a:r>
            <a:r>
              <a:rPr lang="en-GB" sz="1335" b="1" dirty="0" err="1"/>
              <a:t>serta</a:t>
            </a:r>
            <a:r>
              <a:rPr lang="en-GB" sz="1335" b="1" dirty="0"/>
              <a:t> </a:t>
            </a:r>
            <a:r>
              <a:rPr lang="en-GB" sz="1335" b="1" dirty="0" err="1"/>
              <a:t>menghasilkan</a:t>
            </a:r>
            <a:r>
              <a:rPr lang="en-GB" sz="1335" b="1" dirty="0"/>
              <a:t> </a:t>
            </a:r>
            <a:r>
              <a:rPr lang="en-GB" sz="1335" b="1" dirty="0" err="1"/>
              <a:t>lulusan</a:t>
            </a:r>
            <a:r>
              <a:rPr lang="en-GB" sz="1335" b="1" dirty="0"/>
              <a:t> yang </a:t>
            </a:r>
            <a:r>
              <a:rPr lang="en-GB" sz="1335" b="1" dirty="0" err="1"/>
              <a:t>berdaya</a:t>
            </a:r>
            <a:r>
              <a:rPr lang="en-GB" sz="1335" b="1" dirty="0"/>
              <a:t> </a:t>
            </a:r>
            <a:r>
              <a:rPr lang="en-GB" sz="1335" b="1" dirty="0" err="1"/>
              <a:t>saing</a:t>
            </a:r>
            <a:r>
              <a:rPr lang="en-GB" sz="1335" b="1" dirty="0"/>
              <a:t> </a:t>
            </a:r>
            <a:r>
              <a:rPr lang="en-GB" sz="1335" b="1" dirty="0" err="1">
                <a:solidFill>
                  <a:srgbClr val="FF0000"/>
                </a:solidFill>
              </a:rPr>
              <a:t>pada</a:t>
            </a:r>
            <a:r>
              <a:rPr lang="en-GB" sz="1335" b="1" dirty="0">
                <a:solidFill>
                  <a:srgbClr val="FF0000"/>
                </a:solidFill>
              </a:rPr>
              <a:t> </a:t>
            </a:r>
            <a:r>
              <a:rPr lang="en-GB" sz="1335" b="1" dirty="0" err="1">
                <a:solidFill>
                  <a:srgbClr val="FF0000"/>
                </a:solidFill>
              </a:rPr>
              <a:t>tingkat</a:t>
            </a:r>
            <a:r>
              <a:rPr lang="en-GB" sz="1335" b="1" dirty="0">
                <a:solidFill>
                  <a:srgbClr val="FF0000"/>
                </a:solidFill>
              </a:rPr>
              <a:t> </a:t>
            </a:r>
            <a:r>
              <a:rPr lang="en-GB" sz="1335" b="1" dirty="0" err="1">
                <a:solidFill>
                  <a:srgbClr val="FF0000"/>
                </a:solidFill>
              </a:rPr>
              <a:t>internasional</a:t>
            </a:r>
            <a:r>
              <a:rPr lang="en-GB" sz="1335" b="1" dirty="0">
                <a:solidFill>
                  <a:srgbClr val="FF0000"/>
                </a:solidFill>
              </a:rPr>
              <a:t>  </a:t>
            </a:r>
            <a:r>
              <a:rPr lang="en-GB" sz="1335" b="1" dirty="0" err="1"/>
              <a:t>pada</a:t>
            </a:r>
            <a:r>
              <a:rPr lang="en-GB" sz="1335" b="1" dirty="0"/>
              <a:t> </a:t>
            </a:r>
            <a:r>
              <a:rPr lang="en-GB" sz="1335" b="1" dirty="0" err="1"/>
              <a:t>tahun</a:t>
            </a:r>
            <a:r>
              <a:rPr lang="en-GB" sz="1335" b="1" dirty="0"/>
              <a:t>  2028.</a:t>
            </a:r>
            <a:endParaRPr lang="en-US" sz="1335" b="1" dirty="0"/>
          </a:p>
        </p:txBody>
      </p:sp>
      <p:sp>
        <p:nvSpPr>
          <p:cNvPr id="35" name="Diamond 34"/>
          <p:cNvSpPr/>
          <p:nvPr/>
        </p:nvSpPr>
        <p:spPr>
          <a:xfrm>
            <a:off x="6032500" y="2198913"/>
            <a:ext cx="1333500" cy="1292197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6" name="Diamond 35"/>
          <p:cNvSpPr/>
          <p:nvPr/>
        </p:nvSpPr>
        <p:spPr>
          <a:xfrm>
            <a:off x="6382805" y="2093975"/>
            <a:ext cx="1681695" cy="1503326"/>
          </a:xfrm>
          <a:prstGeom prst="diamond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7" name="Diamond 36"/>
          <p:cNvSpPr/>
          <p:nvPr/>
        </p:nvSpPr>
        <p:spPr>
          <a:xfrm>
            <a:off x="6533682" y="2148672"/>
            <a:ext cx="1365985" cy="1406199"/>
          </a:xfrm>
          <a:prstGeom prst="diamond">
            <a:avLst/>
          </a:prstGeom>
          <a:solidFill>
            <a:srgbClr val="FFA73B"/>
          </a:solidFill>
          <a:ln>
            <a:solidFill>
              <a:srgbClr val="FFA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597183" y="2665477"/>
            <a:ext cx="1284843" cy="37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835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ucida Sans Unicode" panose="020B0602030504020204" pitchFamily="34" charset="0"/>
              </a:rPr>
              <a:t>Fakultas</a:t>
            </a:r>
            <a:endParaRPr lang="en-US" sz="183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Lucida Sans Unicode" panose="020B0602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62574" y="3468320"/>
            <a:ext cx="7081426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</a:pPr>
            <a:r>
              <a:rPr lang="en-GB" sz="1200" dirty="0" err="1"/>
              <a:t>Reputasi</a:t>
            </a:r>
            <a:r>
              <a:rPr lang="en-GB" sz="1200" dirty="0"/>
              <a:t> </a:t>
            </a:r>
            <a:r>
              <a:rPr lang="en-GB" sz="1200" dirty="0" err="1"/>
              <a:t>internasional</a:t>
            </a:r>
            <a:r>
              <a:rPr lang="en-GB" sz="1200" dirty="0"/>
              <a:t> </a:t>
            </a:r>
            <a:r>
              <a:rPr lang="en-GB" sz="1200" dirty="0" smtClean="0"/>
              <a:t>2028, </a:t>
            </a:r>
            <a:r>
              <a:rPr lang="en-GB" sz="1200" dirty="0" err="1" smtClean="0"/>
              <a:t>diantaranya</a:t>
            </a:r>
            <a:r>
              <a:rPr lang="en-GB" sz="1200" dirty="0" smtClean="0"/>
              <a:t> (</a:t>
            </a:r>
            <a:r>
              <a:rPr lang="en-GB" sz="1200" dirty="0" err="1" smtClean="0"/>
              <a:t>diturunkan</a:t>
            </a:r>
            <a:r>
              <a:rPr lang="en-GB" sz="1200" dirty="0" smtClean="0"/>
              <a:t> </a:t>
            </a:r>
            <a:r>
              <a:rPr lang="en-GB" sz="1200" dirty="0" err="1" smtClean="0"/>
              <a:t>dari</a:t>
            </a:r>
            <a:r>
              <a:rPr lang="en-GB" sz="1200" dirty="0" smtClean="0"/>
              <a:t> RPJP </a:t>
            </a:r>
            <a:r>
              <a:rPr lang="en-GB" sz="1200" dirty="0" err="1" smtClean="0"/>
              <a:t>Unand</a:t>
            </a:r>
            <a:r>
              <a:rPr lang="en-GB" sz="1200" dirty="0" smtClean="0"/>
              <a:t>)</a:t>
            </a:r>
            <a:endParaRPr lang="en-GB" sz="1200" dirty="0"/>
          </a:p>
          <a:p>
            <a:pPr marL="171450" indent="-1714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dirty="0" err="1" smtClean="0"/>
              <a:t>Jumlah</a:t>
            </a:r>
            <a:r>
              <a:rPr lang="en-GB" sz="1200" dirty="0" smtClean="0"/>
              <a:t> </a:t>
            </a:r>
            <a:r>
              <a:rPr lang="en-GB" sz="1200" dirty="0" err="1"/>
              <a:t>mahasiswa</a:t>
            </a:r>
            <a:r>
              <a:rPr lang="en-GB" sz="1200" dirty="0"/>
              <a:t> </a:t>
            </a:r>
            <a:r>
              <a:rPr lang="en-GB" sz="1200" dirty="0" err="1"/>
              <a:t>asing</a:t>
            </a:r>
            <a:r>
              <a:rPr lang="en-GB" sz="1200" dirty="0"/>
              <a:t> </a:t>
            </a:r>
            <a:r>
              <a:rPr lang="en-GB" sz="1200" dirty="0" smtClean="0"/>
              <a:t>&gt; 3%, </a:t>
            </a:r>
          </a:p>
          <a:p>
            <a:pPr marL="171450" indent="-1714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dirty="0" err="1" smtClean="0"/>
              <a:t>Terselenggaranya</a:t>
            </a:r>
            <a:r>
              <a:rPr lang="en-GB" sz="1200" dirty="0" smtClean="0"/>
              <a:t>  </a:t>
            </a:r>
            <a:r>
              <a:rPr lang="en-GB" sz="1200" dirty="0" err="1" smtClean="0"/>
              <a:t>kelas</a:t>
            </a:r>
            <a:r>
              <a:rPr lang="en-GB" sz="1200" dirty="0" smtClean="0"/>
              <a:t> </a:t>
            </a:r>
            <a:r>
              <a:rPr lang="en-GB" sz="1200" dirty="0" err="1"/>
              <a:t>B</a:t>
            </a:r>
            <a:r>
              <a:rPr lang="en-GB" sz="1200" dirty="0" err="1" smtClean="0"/>
              <a:t>erbahasa</a:t>
            </a:r>
            <a:r>
              <a:rPr lang="en-GB" sz="1200" dirty="0" smtClean="0"/>
              <a:t> </a:t>
            </a:r>
            <a:r>
              <a:rPr lang="en-GB" sz="1200" dirty="0" err="1" smtClean="0"/>
              <a:t>Inggris</a:t>
            </a:r>
            <a:r>
              <a:rPr lang="en-GB" sz="1200" dirty="0" smtClean="0"/>
              <a:t>, program </a:t>
            </a:r>
            <a:r>
              <a:rPr lang="en-GB" sz="1200" dirty="0"/>
              <a:t>dual </a:t>
            </a:r>
            <a:r>
              <a:rPr lang="en-GB" sz="1200" dirty="0" smtClean="0"/>
              <a:t>degree </a:t>
            </a:r>
            <a:r>
              <a:rPr lang="en-GB" sz="1200" dirty="0" err="1" smtClean="0"/>
              <a:t>dan</a:t>
            </a:r>
            <a:r>
              <a:rPr lang="en-GB" sz="1200" dirty="0" smtClean="0"/>
              <a:t> </a:t>
            </a:r>
            <a:r>
              <a:rPr lang="en-GB" sz="1200" dirty="0"/>
              <a:t>credit transfer </a:t>
            </a:r>
            <a:r>
              <a:rPr lang="en-GB" sz="1200" dirty="0" smtClean="0"/>
              <a:t>system yang </a:t>
            </a:r>
            <a:r>
              <a:rPr lang="en-GB" sz="1200" dirty="0" err="1"/>
              <a:t>efektif</a:t>
            </a:r>
            <a:r>
              <a:rPr lang="en-GB" sz="1200" dirty="0" smtClean="0"/>
              <a:t>.</a:t>
            </a:r>
          </a:p>
          <a:p>
            <a:pPr marL="171450" indent="-1714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dirty="0" smtClean="0"/>
              <a:t>25% Prodi </a:t>
            </a:r>
            <a:r>
              <a:rPr lang="en-GB" sz="1200" dirty="0" err="1" smtClean="0"/>
              <a:t>terakreditasi</a:t>
            </a:r>
            <a:r>
              <a:rPr lang="en-GB" sz="1200" dirty="0" smtClean="0"/>
              <a:t> </a:t>
            </a:r>
            <a:r>
              <a:rPr lang="en-GB" sz="1200" dirty="0" err="1" smtClean="0"/>
              <a:t>internasional</a:t>
            </a:r>
            <a:endParaRPr lang="en-GB" sz="1200" dirty="0" smtClean="0"/>
          </a:p>
          <a:p>
            <a:pPr marL="171450" indent="-1714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dirty="0" smtClean="0"/>
              <a:t>TOEFL </a:t>
            </a:r>
            <a:r>
              <a:rPr lang="en-GB" sz="1200" dirty="0" err="1" smtClean="0"/>
              <a:t>lulusan</a:t>
            </a:r>
            <a:r>
              <a:rPr lang="en-GB" sz="1200" dirty="0" smtClean="0"/>
              <a:t> </a:t>
            </a:r>
            <a:r>
              <a:rPr lang="en-GB" sz="1200" dirty="0" smtClean="0">
                <a:sym typeface="Symbol" panose="05050102010706020507"/>
              </a:rPr>
              <a:t> </a:t>
            </a:r>
            <a:r>
              <a:rPr lang="en-GB" sz="1200" dirty="0" smtClean="0"/>
              <a:t>minimal 500, </a:t>
            </a:r>
            <a:r>
              <a:rPr lang="en-GB" sz="1200" dirty="0" err="1" smtClean="0"/>
              <a:t>sehingga</a:t>
            </a:r>
            <a:r>
              <a:rPr lang="en-GB" sz="1200" dirty="0" smtClean="0"/>
              <a:t> </a:t>
            </a:r>
            <a:r>
              <a:rPr lang="en-GB" sz="1200" dirty="0" err="1" smtClean="0"/>
              <a:t>berdaya</a:t>
            </a:r>
            <a:r>
              <a:rPr lang="en-GB" sz="1200" dirty="0" smtClean="0"/>
              <a:t> </a:t>
            </a:r>
            <a:r>
              <a:rPr lang="en-GB" sz="1200" dirty="0" err="1" smtClean="0"/>
              <a:t>saing</a:t>
            </a:r>
            <a:r>
              <a:rPr lang="en-GB" sz="1200" dirty="0" smtClean="0"/>
              <a:t> </a:t>
            </a:r>
            <a:r>
              <a:rPr lang="en-GB" sz="1200" dirty="0" err="1" smtClean="0"/>
              <a:t>internasional</a:t>
            </a:r>
            <a:r>
              <a:rPr lang="en-GB" sz="1200" dirty="0" smtClean="0"/>
              <a:t>.</a:t>
            </a:r>
            <a:endParaRPr lang="en-GB" sz="1200" dirty="0"/>
          </a:p>
          <a:p>
            <a:pPr marL="171450" indent="-1714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dirty="0" err="1" smtClean="0"/>
              <a:t>Memiliki</a:t>
            </a:r>
            <a:r>
              <a:rPr lang="en-GB" sz="1200" dirty="0" smtClean="0"/>
              <a:t> </a:t>
            </a:r>
            <a:r>
              <a:rPr lang="en-GB" sz="1200" dirty="0" err="1"/>
              <a:t>jejaring</a:t>
            </a:r>
            <a:r>
              <a:rPr lang="en-GB" sz="1200" dirty="0"/>
              <a:t> </a:t>
            </a:r>
            <a:r>
              <a:rPr lang="en-GB" sz="1200" dirty="0" err="1"/>
              <a:t>penelitian</a:t>
            </a:r>
            <a:r>
              <a:rPr lang="en-GB" sz="1200" dirty="0"/>
              <a:t> </a:t>
            </a:r>
            <a:r>
              <a:rPr lang="en-GB" sz="1200" dirty="0" err="1" smtClean="0"/>
              <a:t>internasional</a:t>
            </a:r>
            <a:r>
              <a:rPr lang="en-GB" sz="1200" dirty="0" smtClean="0"/>
              <a:t> yang </a:t>
            </a:r>
            <a:r>
              <a:rPr lang="en-GB" sz="1200" dirty="0" err="1"/>
              <a:t>kuat</a:t>
            </a:r>
            <a:r>
              <a:rPr lang="en-GB" sz="1200" dirty="0"/>
              <a:t> </a:t>
            </a:r>
            <a:r>
              <a:rPr lang="en-GB" sz="1200" dirty="0" err="1"/>
              <a:t>untuk</a:t>
            </a:r>
            <a:r>
              <a:rPr lang="en-GB" sz="1200" dirty="0"/>
              <a:t> </a:t>
            </a:r>
            <a:r>
              <a:rPr lang="en-GB" sz="1200" dirty="0" err="1"/>
              <a:t>mendukung</a:t>
            </a:r>
            <a:r>
              <a:rPr lang="en-GB" sz="1200" dirty="0"/>
              <a:t> </a:t>
            </a:r>
            <a:r>
              <a:rPr lang="en-GB" sz="1200" dirty="0" err="1"/>
              <a:t>penelitian</a:t>
            </a:r>
            <a:r>
              <a:rPr lang="en-GB" sz="1200" dirty="0"/>
              <a:t> </a:t>
            </a:r>
            <a:r>
              <a:rPr lang="en-GB" sz="1200" dirty="0" err="1" smtClean="0"/>
              <a:t>dan</a:t>
            </a:r>
            <a:r>
              <a:rPr lang="en-GB" sz="1200" dirty="0" smtClean="0"/>
              <a:t> </a:t>
            </a:r>
            <a:r>
              <a:rPr lang="en-GB" sz="1200" dirty="0" err="1"/>
              <a:t>pengabdian</a:t>
            </a:r>
            <a:r>
              <a:rPr lang="en-GB" sz="1200" dirty="0"/>
              <a:t> </a:t>
            </a:r>
            <a:r>
              <a:rPr lang="en-GB" sz="1200" dirty="0" err="1"/>
              <a:t>kepada</a:t>
            </a:r>
            <a:r>
              <a:rPr lang="en-GB" sz="1200" dirty="0"/>
              <a:t> </a:t>
            </a:r>
            <a:r>
              <a:rPr lang="en-GB" sz="1200" dirty="0" err="1"/>
              <a:t>masyarakat</a:t>
            </a:r>
            <a:r>
              <a:rPr lang="en-GB" sz="1200" dirty="0"/>
              <a:t>.</a:t>
            </a:r>
          </a:p>
          <a:p>
            <a:pPr marL="171450" indent="-1714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dirty="0" err="1" smtClean="0"/>
              <a:t>Semua</a:t>
            </a:r>
            <a:r>
              <a:rPr lang="en-GB" sz="1200" dirty="0" smtClean="0"/>
              <a:t> </a:t>
            </a:r>
            <a:r>
              <a:rPr lang="en-GB" sz="1200" dirty="0" err="1"/>
              <a:t>dosen</a:t>
            </a:r>
            <a:r>
              <a:rPr lang="en-GB" sz="1200" dirty="0"/>
              <a:t> </a:t>
            </a:r>
            <a:r>
              <a:rPr lang="en-GB" sz="1200" dirty="0" err="1"/>
              <a:t>menghasilkan</a:t>
            </a:r>
            <a:r>
              <a:rPr lang="en-GB" sz="1200" dirty="0"/>
              <a:t> </a:t>
            </a:r>
            <a:r>
              <a:rPr lang="en-GB" sz="1200" dirty="0" err="1"/>
              <a:t>karya</a:t>
            </a:r>
            <a:r>
              <a:rPr lang="en-GB" sz="1200" dirty="0"/>
              <a:t> </a:t>
            </a:r>
            <a:r>
              <a:rPr lang="en-GB" sz="1200" dirty="0" err="1"/>
              <a:t>dalam</a:t>
            </a:r>
            <a:r>
              <a:rPr lang="en-GB" sz="1200" dirty="0"/>
              <a:t> </a:t>
            </a:r>
            <a:r>
              <a:rPr lang="en-GB" sz="1200" dirty="0" err="1"/>
              <a:t>bentuk</a:t>
            </a:r>
            <a:r>
              <a:rPr lang="en-GB" sz="1200" dirty="0"/>
              <a:t> </a:t>
            </a:r>
            <a:r>
              <a:rPr lang="en-GB" sz="1200" dirty="0" err="1"/>
              <a:t>publikasi</a:t>
            </a:r>
            <a:r>
              <a:rPr lang="en-GB" sz="1200" dirty="0"/>
              <a:t> di </a:t>
            </a:r>
            <a:r>
              <a:rPr lang="en-GB" sz="1200" dirty="0" err="1"/>
              <a:t>jurnal</a:t>
            </a:r>
            <a:r>
              <a:rPr lang="en-GB" sz="1200" dirty="0"/>
              <a:t> </a:t>
            </a:r>
            <a:r>
              <a:rPr lang="en-GB" sz="1200" dirty="0" err="1"/>
              <a:t>internasional</a:t>
            </a:r>
            <a:r>
              <a:rPr lang="en-GB" sz="1200" dirty="0"/>
              <a:t> </a:t>
            </a:r>
            <a:r>
              <a:rPr lang="en-GB" sz="1200" dirty="0" err="1"/>
              <a:t>bereputasi</a:t>
            </a:r>
            <a:r>
              <a:rPr lang="en-GB" sz="1200" dirty="0"/>
              <a:t> </a:t>
            </a:r>
            <a:r>
              <a:rPr lang="en-GB" sz="1200" dirty="0" err="1" smtClean="0"/>
              <a:t>dan</a:t>
            </a:r>
            <a:r>
              <a:rPr lang="en-GB" sz="1200" dirty="0" smtClean="0"/>
              <a:t>/</a:t>
            </a:r>
            <a:r>
              <a:rPr lang="en-GB" sz="1200" dirty="0" err="1" smtClean="0"/>
              <a:t>atau</a:t>
            </a:r>
            <a:r>
              <a:rPr lang="en-GB" sz="1200" dirty="0" smtClean="0"/>
              <a:t> HKI</a:t>
            </a:r>
            <a:r>
              <a:rPr lang="en-GB" sz="1200" dirty="0"/>
              <a:t>, </a:t>
            </a:r>
            <a:r>
              <a:rPr lang="en-GB" sz="1200" dirty="0" err="1" smtClean="0"/>
              <a:t>dan</a:t>
            </a:r>
            <a:r>
              <a:rPr lang="en-GB" sz="1200" dirty="0" smtClean="0"/>
              <a:t> </a:t>
            </a:r>
            <a:r>
              <a:rPr lang="en-GB" sz="1200" dirty="0" err="1" smtClean="0"/>
              <a:t>diakui</a:t>
            </a:r>
            <a:r>
              <a:rPr lang="en-GB" sz="1200" dirty="0" smtClean="0"/>
              <a:t> </a:t>
            </a:r>
            <a:r>
              <a:rPr lang="en-GB" sz="1200" dirty="0" err="1"/>
              <a:t>secara</a:t>
            </a:r>
            <a:r>
              <a:rPr lang="en-GB" sz="1200" dirty="0"/>
              <a:t> </a:t>
            </a:r>
            <a:r>
              <a:rPr lang="en-GB" sz="1200" dirty="0" err="1"/>
              <a:t>secara</a:t>
            </a:r>
            <a:r>
              <a:rPr lang="en-GB" sz="1200" dirty="0"/>
              <a:t> </a:t>
            </a:r>
            <a:r>
              <a:rPr lang="en-GB" sz="1200" dirty="0" err="1" smtClean="0"/>
              <a:t>luas</a:t>
            </a:r>
            <a:endParaRPr lang="en-GB" sz="1200" dirty="0"/>
          </a:p>
        </p:txBody>
      </p:sp>
      <p:sp>
        <p:nvSpPr>
          <p:cNvPr id="7" name="Curved Right Arrow 6"/>
          <p:cNvSpPr/>
          <p:nvPr/>
        </p:nvSpPr>
        <p:spPr bwMode="auto">
          <a:xfrm>
            <a:off x="1333500" y="3873500"/>
            <a:ext cx="508000" cy="1079500"/>
          </a:xfrm>
          <a:prstGeom prst="curved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199" tIns="38099" rIns="76199" bIns="38099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US" b="1" dirty="0" smtClean="0">
                <a:solidFill>
                  <a:srgbClr val="FFFF00"/>
                </a:solidFill>
              </a:rPr>
              <a:t>Milestone FMIPA</a:t>
            </a:r>
            <a:endParaRPr lang="en-US" b="1" dirty="0">
              <a:solidFill>
                <a:srgbClr val="FFFF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4558" y="3121640"/>
            <a:ext cx="1710456" cy="864162"/>
            <a:chOff x="6210996" y="1392244"/>
            <a:chExt cx="1712589" cy="737742"/>
          </a:xfrm>
        </p:grpSpPr>
        <p:sp>
          <p:nvSpPr>
            <p:cNvPr id="4" name="TextBox 3"/>
            <p:cNvSpPr txBox="1"/>
            <p:nvPr/>
          </p:nvSpPr>
          <p:spPr>
            <a:xfrm>
              <a:off x="6210999" y="1392244"/>
              <a:ext cx="1712586" cy="289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anose="020B0604020202020204" pitchFamily="34" charset="0"/>
                </a:rPr>
                <a:t>Capacity Building</a:t>
              </a:r>
              <a:endParaRPr lang="ko-KR" alt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210996" y="1630759"/>
              <a:ext cx="1712586" cy="4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anose="020B0604020202020204" pitchFamily="34" charset="0"/>
                </a:rPr>
                <a:t>Kualitas</a:t>
              </a:r>
              <a:r>
                <a:rPr lang="en-US" altLang="ko-KR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anose="020B0604020202020204" pitchFamily="34" charset="0"/>
                </a:rPr>
                <a:t> SDM (S3 &gt;50%</a:t>
              </a:r>
              <a:endParaRPr lang="ko-KR" altLang="en-US" sz="1600" dirty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434130" y="2410220"/>
            <a:ext cx="2033707" cy="815609"/>
            <a:chOff x="6210996" y="1433695"/>
            <a:chExt cx="1712589" cy="696291"/>
          </a:xfrm>
        </p:grpSpPr>
        <p:sp>
          <p:nvSpPr>
            <p:cNvPr id="7" name="TextBox 6"/>
            <p:cNvSpPr txBox="1"/>
            <p:nvPr/>
          </p:nvSpPr>
          <p:spPr>
            <a:xfrm>
              <a:off x="6210999" y="1433695"/>
              <a:ext cx="1712586" cy="289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err="1" smtClean="0">
                  <a:solidFill>
                    <a:schemeClr val="accent6">
                      <a:lumMod val="50000"/>
                    </a:schemeClr>
                  </a:solidFill>
                  <a:cs typeface="Arial" panose="020B0604020202020204" pitchFamily="34" charset="0"/>
                </a:rPr>
                <a:t>Pemenuhan</a:t>
              </a:r>
              <a:r>
                <a:rPr lang="en-US" altLang="ko-KR" sz="1600" b="1" dirty="0" smtClean="0">
                  <a:solidFill>
                    <a:schemeClr val="accent6">
                      <a:lumMod val="50000"/>
                    </a:schemeClr>
                  </a:solidFill>
                  <a:cs typeface="Arial" panose="020B0604020202020204" pitchFamily="34" charset="0"/>
                </a:rPr>
                <a:t> SN-DIKTI</a:t>
              </a:r>
              <a:endParaRPr lang="ko-KR" altLang="en-US" sz="1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10996" y="1630759"/>
              <a:ext cx="1712586" cy="4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 err="1" smtClean="0">
                  <a:solidFill>
                    <a:schemeClr val="accent6">
                      <a:lumMod val="50000"/>
                    </a:schemeClr>
                  </a:solidFill>
                  <a:cs typeface="Arial" panose="020B0604020202020204" pitchFamily="34" charset="0"/>
                </a:rPr>
                <a:t>Kualitas</a:t>
              </a:r>
              <a:r>
                <a:rPr lang="en-US" altLang="ko-KR" sz="1600" dirty="0" smtClean="0">
                  <a:solidFill>
                    <a:schemeClr val="accent6">
                      <a:lumMod val="50000"/>
                    </a:schemeClr>
                  </a:solidFill>
                  <a:cs typeface="Arial" panose="020B0604020202020204" pitchFamily="34" charset="0"/>
                </a:rPr>
                <a:t> Prodi </a:t>
              </a:r>
            </a:p>
            <a:p>
              <a:pPr algn="ctr"/>
              <a:r>
                <a:rPr lang="en-US" altLang="ko-KR" sz="1600" dirty="0" err="1" smtClean="0">
                  <a:solidFill>
                    <a:schemeClr val="accent6">
                      <a:lumMod val="50000"/>
                    </a:schemeClr>
                  </a:solidFill>
                  <a:cs typeface="Arial" panose="020B0604020202020204" pitchFamily="34" charset="0"/>
                </a:rPr>
                <a:t>Akreditasi</a:t>
              </a:r>
              <a:r>
                <a:rPr lang="en-US" altLang="ko-KR" sz="1600" dirty="0" smtClean="0">
                  <a:solidFill>
                    <a:schemeClr val="accent6">
                      <a:lumMod val="50000"/>
                    </a:schemeClr>
                  </a:solidFill>
                  <a:cs typeface="Arial" panose="020B0604020202020204" pitchFamily="34" charset="0"/>
                </a:rPr>
                <a:t> A &gt; 75%</a:t>
              </a:r>
              <a:endParaRPr lang="ko-KR" altLang="en-US" sz="16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72000" y="3479156"/>
            <a:ext cx="2033710" cy="1495656"/>
            <a:chOff x="6210996" y="1412518"/>
            <a:chExt cx="1712589" cy="908597"/>
          </a:xfrm>
        </p:grpSpPr>
        <p:sp>
          <p:nvSpPr>
            <p:cNvPr id="10" name="TextBox 9"/>
            <p:cNvSpPr txBox="1"/>
            <p:nvPr/>
          </p:nvSpPr>
          <p:spPr>
            <a:xfrm>
              <a:off x="6210999" y="1412518"/>
              <a:ext cx="1712586" cy="355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err="1" smtClean="0">
                  <a:solidFill>
                    <a:srgbClr val="0070C0"/>
                  </a:solidFill>
                  <a:cs typeface="Arial" panose="020B0604020202020204" pitchFamily="34" charset="0"/>
                </a:rPr>
                <a:t>Internasionalisasi</a:t>
              </a:r>
              <a:r>
                <a:rPr lang="en-US" altLang="ko-KR" sz="1600" b="1" dirty="0" smtClean="0">
                  <a:solidFill>
                    <a:srgbClr val="0070C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600" b="1" dirty="0" err="1" smtClean="0">
                  <a:solidFill>
                    <a:srgbClr val="0070C0"/>
                  </a:solidFill>
                  <a:cs typeface="Arial" panose="020B0604020202020204" pitchFamily="34" charset="0"/>
                </a:rPr>
                <a:t>Pendidikan</a:t>
              </a:r>
              <a:endParaRPr lang="ko-KR" altLang="en-US" sz="1600" b="1" dirty="0">
                <a:solidFill>
                  <a:srgbClr val="0070C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10996" y="1816292"/>
              <a:ext cx="1712586" cy="504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 err="1" smtClean="0">
                  <a:solidFill>
                    <a:srgbClr val="0070C0"/>
                  </a:solidFill>
                  <a:cs typeface="Arial" panose="020B0604020202020204" pitchFamily="34" charset="0"/>
                </a:rPr>
                <a:t>Kualitas</a:t>
              </a:r>
              <a:r>
                <a:rPr lang="en-US" altLang="ko-KR" sz="1600" dirty="0" smtClean="0">
                  <a:solidFill>
                    <a:srgbClr val="0070C0"/>
                  </a:solidFill>
                  <a:cs typeface="Arial" panose="020B0604020202020204" pitchFamily="34" charset="0"/>
                </a:rPr>
                <a:t> Prodi</a:t>
              </a:r>
            </a:p>
            <a:p>
              <a:pPr algn="ctr"/>
              <a:r>
                <a:rPr lang="en-US" altLang="ko-KR" sz="1600" dirty="0" err="1" smtClean="0">
                  <a:solidFill>
                    <a:srgbClr val="0070C0"/>
                  </a:solidFill>
                  <a:cs typeface="Arial" panose="020B0604020202020204" pitchFamily="34" charset="0"/>
                </a:rPr>
                <a:t>Akreditasi</a:t>
              </a:r>
              <a:r>
                <a:rPr lang="en-US" altLang="ko-KR" sz="1600" dirty="0" smtClean="0">
                  <a:solidFill>
                    <a:srgbClr val="0070C0"/>
                  </a:solidFill>
                  <a:cs typeface="Arial" panose="020B0604020202020204" pitchFamily="34" charset="0"/>
                </a:rPr>
                <a:t> AUN-QA, RSC </a:t>
              </a:r>
              <a:r>
                <a:rPr lang="en-US" altLang="ko-KR" sz="1600" dirty="0" err="1" smtClean="0">
                  <a:solidFill>
                    <a:srgbClr val="0070C0"/>
                  </a:solidFill>
                  <a:cs typeface="Arial" panose="020B0604020202020204" pitchFamily="34" charset="0"/>
                </a:rPr>
                <a:t>dan</a:t>
              </a:r>
              <a:r>
                <a:rPr lang="en-US" altLang="ko-KR" sz="1600" dirty="0" smtClean="0">
                  <a:solidFill>
                    <a:srgbClr val="0070C0"/>
                  </a:solidFill>
                  <a:cs typeface="Arial" panose="020B0604020202020204" pitchFamily="34" charset="0"/>
                </a:rPr>
                <a:t> ASIIN</a:t>
              </a:r>
              <a:endParaRPr lang="ko-KR" altLang="en-US" sz="1600" dirty="0">
                <a:solidFill>
                  <a:srgbClr val="0070C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31874" y="3010205"/>
            <a:ext cx="1710456" cy="1230805"/>
            <a:chOff x="6210996" y="1433695"/>
            <a:chExt cx="1712589" cy="753557"/>
          </a:xfrm>
        </p:grpSpPr>
        <p:sp>
          <p:nvSpPr>
            <p:cNvPr id="13" name="TextBox 12"/>
            <p:cNvSpPr txBox="1"/>
            <p:nvPr/>
          </p:nvSpPr>
          <p:spPr>
            <a:xfrm>
              <a:off x="6210999" y="1433695"/>
              <a:ext cx="1712586" cy="207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err="1" smtClean="0">
                  <a:solidFill>
                    <a:srgbClr val="7030A0"/>
                  </a:solidFill>
                  <a:cs typeface="Arial" panose="020B0604020202020204" pitchFamily="34" charset="0"/>
                </a:rPr>
                <a:t>Daya</a:t>
              </a:r>
              <a:r>
                <a:rPr lang="en-US" altLang="ko-KR" sz="1600" b="1" dirty="0" smtClean="0">
                  <a:solidFill>
                    <a:srgbClr val="7030A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600" b="1" dirty="0" err="1" smtClean="0">
                  <a:solidFill>
                    <a:srgbClr val="7030A0"/>
                  </a:solidFill>
                  <a:cs typeface="Arial" panose="020B0604020202020204" pitchFamily="34" charset="0"/>
                </a:rPr>
                <a:t>Saing</a:t>
              </a:r>
              <a:r>
                <a:rPr lang="en-US" altLang="ko-KR" sz="1600" b="1" dirty="0" smtClean="0">
                  <a:solidFill>
                    <a:srgbClr val="7030A0"/>
                  </a:solidFill>
                  <a:cs typeface="Arial" panose="020B0604020202020204" pitchFamily="34" charset="0"/>
                </a:rPr>
                <a:t> Global</a:t>
              </a:r>
              <a:endParaRPr lang="ko-KR" altLang="en-US" sz="1600" b="1" dirty="0">
                <a:solidFill>
                  <a:srgbClr val="7030A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10996" y="1678476"/>
              <a:ext cx="1712586" cy="508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 err="1" smtClean="0">
                  <a:solidFill>
                    <a:srgbClr val="7030A0"/>
                  </a:solidFill>
                  <a:cs typeface="Arial" panose="020B0604020202020204" pitchFamily="34" charset="0"/>
                </a:rPr>
                <a:t>Bekerja</a:t>
              </a:r>
              <a:r>
                <a:rPr lang="en-US" altLang="ko-KR" sz="1600" dirty="0" smtClean="0">
                  <a:solidFill>
                    <a:srgbClr val="7030A0"/>
                  </a:solidFill>
                  <a:cs typeface="Arial" panose="020B0604020202020204" pitchFamily="34" charset="0"/>
                </a:rPr>
                <a:t> di Perusahaan </a:t>
              </a:r>
              <a:r>
                <a:rPr lang="en-US" altLang="ko-KR" sz="1600" dirty="0" err="1" smtClean="0">
                  <a:solidFill>
                    <a:srgbClr val="7030A0"/>
                  </a:solidFill>
                  <a:cs typeface="Arial" panose="020B0604020202020204" pitchFamily="34" charset="0"/>
                </a:rPr>
                <a:t>Multinasional</a:t>
              </a:r>
              <a:endParaRPr lang="ko-KR" altLang="en-US" sz="1600" dirty="0">
                <a:solidFill>
                  <a:srgbClr val="7030A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698268" y="4066618"/>
            <a:ext cx="1710453" cy="84146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altLang="ko-KR" sz="2500" b="1" dirty="0" err="1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Tahap</a:t>
            </a:r>
            <a:r>
              <a:rPr lang="en-US" altLang="ko-KR" sz="25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ko-KR" sz="2500" b="1" dirty="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II </a:t>
            </a:r>
            <a:endParaRPr lang="en-US" altLang="ko-KR" sz="2500" b="1" dirty="0">
              <a:ln w="12700"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cs typeface="Calibri" panose="020F0502020204030204" pitchFamily="34" charset="0"/>
            </a:endParaRPr>
          </a:p>
          <a:p>
            <a:pPr algn="ctr"/>
            <a:r>
              <a:rPr lang="en-US" altLang="ko-KR" sz="2500" b="1" dirty="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2014 </a:t>
            </a:r>
            <a:r>
              <a:rPr lang="en-US" altLang="ko-KR" sz="25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- </a:t>
            </a:r>
            <a:r>
              <a:rPr lang="en-US" altLang="ko-KR" sz="2500" b="1" dirty="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2018</a:t>
            </a:r>
            <a:endParaRPr lang="ko-KR" altLang="en-US" sz="2500" b="1" dirty="0">
              <a:ln w="12700"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4561" y="4764728"/>
            <a:ext cx="1838359" cy="84146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altLang="ko-KR" sz="2500" b="1" dirty="0" err="1" smtClean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Calibri" panose="020F0502020204030204" pitchFamily="34" charset="0"/>
              </a:rPr>
              <a:t>Tahap</a:t>
            </a:r>
            <a:r>
              <a:rPr lang="en-US" altLang="ko-KR" sz="2500" b="1" dirty="0" smtClean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Calibri" panose="020F0502020204030204" pitchFamily="34" charset="0"/>
              </a:rPr>
              <a:t> I </a:t>
            </a:r>
          </a:p>
          <a:p>
            <a:pPr algn="ctr"/>
            <a:r>
              <a:rPr lang="en-US" altLang="ko-KR" sz="2500" b="1" dirty="0" smtClean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Calibri" panose="020F0502020204030204" pitchFamily="34" charset="0"/>
              </a:rPr>
              <a:t>2009 - 2013</a:t>
            </a:r>
            <a:endParaRPr lang="ko-KR" altLang="en-US" sz="25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2" y="1952104"/>
            <a:ext cx="2030861" cy="84146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altLang="ko-KR" sz="2500" b="1" dirty="0" err="1">
                <a:ln w="12700"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Tahap</a:t>
            </a:r>
            <a:r>
              <a:rPr lang="en-US" altLang="ko-KR" sz="2500" b="1" dirty="0">
                <a:ln w="12700"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ko-KR" sz="2500" b="1" dirty="0" smtClean="0">
                <a:ln w="12700"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III </a:t>
            </a:r>
            <a:endParaRPr lang="en-US" altLang="ko-KR" sz="2500" b="1" dirty="0">
              <a:ln w="12700">
                <a:solidFill>
                  <a:schemeClr val="bg1"/>
                </a:solidFill>
              </a:ln>
              <a:solidFill>
                <a:schemeClr val="accent3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algn="ctr"/>
            <a:r>
              <a:rPr lang="en-US" altLang="ko-KR" sz="2500" b="1" dirty="0" smtClean="0">
                <a:ln w="12700"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2019 </a:t>
            </a:r>
            <a:r>
              <a:rPr lang="en-US" altLang="ko-KR" sz="2500" b="1" dirty="0">
                <a:ln w="12700"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- </a:t>
            </a:r>
            <a:r>
              <a:rPr lang="en-US" altLang="ko-KR" sz="2500" b="1" dirty="0" smtClean="0">
                <a:ln w="12700"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2023</a:t>
            </a:r>
            <a:endParaRPr lang="en-US" altLang="ko-KR" sz="2500" b="1" dirty="0">
              <a:ln w="12700">
                <a:solidFill>
                  <a:schemeClr val="bg1"/>
                </a:solidFill>
              </a:ln>
              <a:solidFill>
                <a:schemeClr val="accent3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22786" y="1341284"/>
            <a:ext cx="7380720" cy="3292103"/>
            <a:chOff x="1630381" y="1413294"/>
            <a:chExt cx="9840961" cy="3950523"/>
          </a:xfrm>
        </p:grpSpPr>
        <p:grpSp>
          <p:nvGrpSpPr>
            <p:cNvPr id="19" name="그룹 52"/>
            <p:cNvGrpSpPr/>
            <p:nvPr/>
          </p:nvGrpSpPr>
          <p:grpSpPr>
            <a:xfrm>
              <a:off x="2422382" y="2753276"/>
              <a:ext cx="7342827" cy="2222804"/>
              <a:chOff x="2422381" y="2753276"/>
              <a:chExt cx="7342827" cy="2222804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6060403" y="3494076"/>
                <a:ext cx="2743414" cy="228"/>
              </a:xfrm>
              <a:prstGeom prst="line">
                <a:avLst/>
              </a:prstGeom>
              <a:ln w="444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 flipV="1">
                <a:off x="3337226" y="4251990"/>
                <a:ext cx="2758775" cy="1"/>
              </a:xfrm>
              <a:prstGeom prst="line">
                <a:avLst/>
              </a:prstGeom>
              <a:ln w="444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endCxn id="20" idx="6"/>
              </p:cNvCxnSpPr>
              <p:nvPr/>
            </p:nvCxnSpPr>
            <p:spPr>
              <a:xfrm flipH="1">
                <a:off x="2422381" y="4967817"/>
                <a:ext cx="988539" cy="0"/>
              </a:xfrm>
              <a:prstGeom prst="line">
                <a:avLst/>
              </a:prstGeom>
              <a:ln w="444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23" idx="2"/>
              </p:cNvCxnSpPr>
              <p:nvPr/>
            </p:nvCxnSpPr>
            <p:spPr>
              <a:xfrm flipH="1">
                <a:off x="8770231" y="2753276"/>
                <a:ext cx="994977" cy="0"/>
              </a:xfrm>
              <a:prstGeom prst="line">
                <a:avLst/>
              </a:prstGeom>
              <a:ln w="444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3370599" y="4224928"/>
                <a:ext cx="10792" cy="751152"/>
              </a:xfrm>
              <a:prstGeom prst="line">
                <a:avLst/>
              </a:prstGeom>
              <a:ln w="444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6090438" y="3461161"/>
                <a:ext cx="974" cy="827175"/>
              </a:xfrm>
              <a:prstGeom prst="line">
                <a:avLst/>
              </a:prstGeom>
              <a:ln w="444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8803817" y="2753276"/>
                <a:ext cx="0" cy="774172"/>
              </a:xfrm>
              <a:prstGeom prst="line">
                <a:avLst/>
              </a:prstGeom>
              <a:ln w="444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Oval 19"/>
            <p:cNvSpPr/>
            <p:nvPr/>
          </p:nvSpPr>
          <p:spPr>
            <a:xfrm>
              <a:off x="1630381" y="4571817"/>
              <a:ext cx="792000" cy="79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00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340402" y="3833636"/>
              <a:ext cx="792000" cy="79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00"/>
            </a:p>
          </p:txBody>
        </p:sp>
        <p:sp>
          <p:nvSpPr>
            <p:cNvPr id="22" name="Oval 21"/>
            <p:cNvSpPr/>
            <p:nvPr/>
          </p:nvSpPr>
          <p:spPr>
            <a:xfrm>
              <a:off x="7052806" y="3095456"/>
              <a:ext cx="792000" cy="79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00"/>
            </a:p>
          </p:txBody>
        </p:sp>
        <p:sp>
          <p:nvSpPr>
            <p:cNvPr id="23" name="Oval 22"/>
            <p:cNvSpPr/>
            <p:nvPr/>
          </p:nvSpPr>
          <p:spPr>
            <a:xfrm>
              <a:off x="9765208" y="2357276"/>
              <a:ext cx="792000" cy="79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885387" y="1413294"/>
              <a:ext cx="2585955" cy="1034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500" b="1" dirty="0" err="1">
                  <a:ln w="12700">
                    <a:solidFill>
                      <a:schemeClr val="bg1"/>
                    </a:solidFill>
                  </a:ln>
                  <a:solidFill>
                    <a:srgbClr val="002060"/>
                  </a:solidFill>
                  <a:cs typeface="Calibri" panose="020F0502020204030204" pitchFamily="34" charset="0"/>
                </a:rPr>
                <a:t>Tahap</a:t>
              </a:r>
              <a:r>
                <a:rPr lang="en-US" altLang="ko-KR" sz="2500" b="1" dirty="0">
                  <a:ln w="12700">
                    <a:solidFill>
                      <a:schemeClr val="bg1"/>
                    </a:solidFill>
                  </a:ln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altLang="ko-KR" sz="2500" b="1" dirty="0" smtClean="0">
                  <a:ln w="12700">
                    <a:solidFill>
                      <a:schemeClr val="bg1"/>
                    </a:solidFill>
                  </a:ln>
                  <a:solidFill>
                    <a:srgbClr val="002060"/>
                  </a:solidFill>
                  <a:cs typeface="Calibri" panose="020F0502020204030204" pitchFamily="34" charset="0"/>
                </a:rPr>
                <a:t>IV </a:t>
              </a:r>
              <a:endParaRPr lang="en-US" altLang="ko-KR" sz="2500" b="1" dirty="0">
                <a:ln w="12700">
                  <a:solidFill>
                    <a:schemeClr val="bg1"/>
                  </a:solidFill>
                </a:ln>
                <a:solidFill>
                  <a:srgbClr val="002060"/>
                </a:solidFill>
                <a:cs typeface="Calibri" panose="020F0502020204030204" pitchFamily="34" charset="0"/>
              </a:endParaRPr>
            </a:p>
            <a:p>
              <a:pPr algn="ctr"/>
              <a:r>
                <a:rPr lang="en-US" altLang="ko-KR" sz="2500" b="1" dirty="0" smtClean="0">
                  <a:ln w="12700">
                    <a:solidFill>
                      <a:schemeClr val="bg1"/>
                    </a:solidFill>
                  </a:ln>
                  <a:solidFill>
                    <a:srgbClr val="002060"/>
                  </a:solidFill>
                  <a:cs typeface="Calibri" panose="020F0502020204030204" pitchFamily="34" charset="0"/>
                </a:rPr>
                <a:t>2024 </a:t>
              </a:r>
              <a:r>
                <a:rPr lang="en-US" altLang="ko-KR" sz="2500" b="1" dirty="0">
                  <a:ln w="12700">
                    <a:solidFill>
                      <a:schemeClr val="bg1"/>
                    </a:solidFill>
                  </a:ln>
                  <a:solidFill>
                    <a:srgbClr val="002060"/>
                  </a:solidFill>
                  <a:cs typeface="Calibri" panose="020F0502020204030204" pitchFamily="34" charset="0"/>
                </a:rPr>
                <a:t>- </a:t>
              </a:r>
              <a:r>
                <a:rPr lang="en-US" altLang="ko-KR" sz="2500" b="1" dirty="0" smtClean="0">
                  <a:ln w="12700">
                    <a:solidFill>
                      <a:schemeClr val="bg1"/>
                    </a:solidFill>
                  </a:ln>
                  <a:solidFill>
                    <a:srgbClr val="002060"/>
                  </a:solidFill>
                  <a:cs typeface="Calibri" panose="020F0502020204030204" pitchFamily="34" charset="0"/>
                </a:rPr>
                <a:t>2028</a:t>
              </a:r>
              <a:endParaRPr lang="en-US" altLang="ko-KR" sz="2500" b="1" dirty="0">
                <a:ln w="12700">
                  <a:solidFill>
                    <a:schemeClr val="bg1"/>
                  </a:solidFill>
                </a:ln>
                <a:solidFill>
                  <a:srgbClr val="002060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7" name="Freeform 18"/>
            <p:cNvSpPr/>
            <p:nvPr/>
          </p:nvSpPr>
          <p:spPr>
            <a:xfrm>
              <a:off x="1787853" y="4775306"/>
              <a:ext cx="477059" cy="385022"/>
            </a:xfrm>
            <a:custGeom>
              <a:avLst/>
              <a:gdLst/>
              <a:ahLst/>
              <a:cxnLst/>
              <a:rect l="l" t="t" r="r" b="b"/>
              <a:pathLst>
                <a:path w="3307788" h="2669631">
                  <a:moveTo>
                    <a:pt x="2793832" y="1478391"/>
                  </a:moveTo>
                  <a:cubicBezTo>
                    <a:pt x="2772990" y="1635402"/>
                    <a:pt x="2717678" y="1784517"/>
                    <a:pt x="2633007" y="1915952"/>
                  </a:cubicBezTo>
                  <a:cubicBezTo>
                    <a:pt x="2695386" y="1951862"/>
                    <a:pt x="2772768" y="1955673"/>
                    <a:pt x="2841607" y="1924185"/>
                  </a:cubicBezTo>
                  <a:cubicBezTo>
                    <a:pt x="2943442" y="1877605"/>
                    <a:pt x="2999062" y="1766364"/>
                    <a:pt x="2975226" y="1656948"/>
                  </a:cubicBezTo>
                  <a:cubicBezTo>
                    <a:pt x="2955176" y="1564911"/>
                    <a:pt x="2883463" y="1495086"/>
                    <a:pt x="2793832" y="1478391"/>
                  </a:cubicBezTo>
                  <a:close/>
                  <a:moveTo>
                    <a:pt x="2807611" y="1247700"/>
                  </a:moveTo>
                  <a:lnTo>
                    <a:pt x="2807472" y="1256060"/>
                  </a:lnTo>
                  <a:cubicBezTo>
                    <a:pt x="2994195" y="1281771"/>
                    <a:pt x="3148201" y="1421768"/>
                    <a:pt x="3189276" y="1610317"/>
                  </a:cubicBezTo>
                  <a:cubicBezTo>
                    <a:pt x="3235041" y="1820393"/>
                    <a:pt x="3128252" y="2033972"/>
                    <a:pt x="2932732" y="2123406"/>
                  </a:cubicBezTo>
                  <a:cubicBezTo>
                    <a:pt x="2789297" y="2189015"/>
                    <a:pt x="2626543" y="2174805"/>
                    <a:pt x="2499470" y="2094044"/>
                  </a:cubicBezTo>
                  <a:cubicBezTo>
                    <a:pt x="2427194" y="2172627"/>
                    <a:pt x="2343030" y="2241391"/>
                    <a:pt x="2248861" y="2297980"/>
                  </a:cubicBezTo>
                  <a:cubicBezTo>
                    <a:pt x="2178351" y="2340352"/>
                    <a:pt x="2104446" y="2374567"/>
                    <a:pt x="2027600" y="2398134"/>
                  </a:cubicBezTo>
                  <a:lnTo>
                    <a:pt x="3307788" y="2397615"/>
                  </a:lnTo>
                  <a:cubicBezTo>
                    <a:pt x="3265361" y="2549905"/>
                    <a:pt x="2537441" y="2669620"/>
                    <a:pt x="1653814" y="2669631"/>
                  </a:cubicBezTo>
                  <a:cubicBezTo>
                    <a:pt x="773102" y="2669642"/>
                    <a:pt x="46417" y="2550707"/>
                    <a:pt x="0" y="2398955"/>
                  </a:cubicBezTo>
                  <a:lnTo>
                    <a:pt x="1280678" y="2398436"/>
                  </a:lnTo>
                  <a:cubicBezTo>
                    <a:pt x="1203764" y="2374915"/>
                    <a:pt x="1129786" y="2340732"/>
                    <a:pt x="1059201" y="2298380"/>
                  </a:cubicBezTo>
                  <a:cubicBezTo>
                    <a:pt x="693039" y="2078675"/>
                    <a:pt x="477900" y="1674935"/>
                    <a:pt x="499745" y="1248476"/>
                  </a:cubicBezTo>
                  <a:close/>
                  <a:moveTo>
                    <a:pt x="1331611" y="201752"/>
                  </a:moveTo>
                  <a:cubicBezTo>
                    <a:pt x="1206335" y="290902"/>
                    <a:pt x="1124761" y="308382"/>
                    <a:pt x="1132336" y="435988"/>
                  </a:cubicBezTo>
                  <a:cubicBezTo>
                    <a:pt x="1160888" y="640507"/>
                    <a:pt x="1527973" y="617783"/>
                    <a:pt x="1498839" y="840365"/>
                  </a:cubicBezTo>
                  <a:cubicBezTo>
                    <a:pt x="1455138" y="960979"/>
                    <a:pt x="1395705" y="987199"/>
                    <a:pt x="1213910" y="1052459"/>
                  </a:cubicBezTo>
                  <a:cubicBezTo>
                    <a:pt x="1331028" y="972050"/>
                    <a:pt x="1364241" y="921357"/>
                    <a:pt x="1360745" y="809484"/>
                  </a:cubicBezTo>
                  <a:cubicBezTo>
                    <a:pt x="1360746" y="646916"/>
                    <a:pt x="1111360" y="626523"/>
                    <a:pt x="1020462" y="495421"/>
                  </a:cubicBezTo>
                  <a:cubicBezTo>
                    <a:pt x="941218" y="374224"/>
                    <a:pt x="1061250" y="280996"/>
                    <a:pt x="1331611" y="201752"/>
                  </a:cubicBezTo>
                  <a:close/>
                  <a:moveTo>
                    <a:pt x="2164365" y="80223"/>
                  </a:moveTo>
                  <a:cubicBezTo>
                    <a:pt x="2021192" y="182108"/>
                    <a:pt x="1927964" y="202086"/>
                    <a:pt x="1936621" y="347922"/>
                  </a:cubicBezTo>
                  <a:cubicBezTo>
                    <a:pt x="1969252" y="581657"/>
                    <a:pt x="2388778" y="555687"/>
                    <a:pt x="2355482" y="810066"/>
                  </a:cubicBezTo>
                  <a:cubicBezTo>
                    <a:pt x="2305538" y="947910"/>
                    <a:pt x="2237615" y="977876"/>
                    <a:pt x="2029849" y="1052459"/>
                  </a:cubicBezTo>
                  <a:cubicBezTo>
                    <a:pt x="2163698" y="960563"/>
                    <a:pt x="2201656" y="902628"/>
                    <a:pt x="2197660" y="774773"/>
                  </a:cubicBezTo>
                  <a:cubicBezTo>
                    <a:pt x="2197661" y="588982"/>
                    <a:pt x="1912649" y="565676"/>
                    <a:pt x="1808765" y="415844"/>
                  </a:cubicBezTo>
                  <a:cubicBezTo>
                    <a:pt x="1718201" y="277334"/>
                    <a:pt x="1855380" y="170787"/>
                    <a:pt x="2164365" y="80223"/>
                  </a:cubicBezTo>
                  <a:close/>
                  <a:moveTo>
                    <a:pt x="1754169" y="0"/>
                  </a:moveTo>
                  <a:cubicBezTo>
                    <a:pt x="1583512" y="121444"/>
                    <a:pt x="1472387" y="145257"/>
                    <a:pt x="1482706" y="319088"/>
                  </a:cubicBezTo>
                  <a:cubicBezTo>
                    <a:pt x="1521601" y="597693"/>
                    <a:pt x="2021663" y="566738"/>
                    <a:pt x="1981975" y="869950"/>
                  </a:cubicBezTo>
                  <a:cubicBezTo>
                    <a:pt x="1922443" y="1034256"/>
                    <a:pt x="1841481" y="1069974"/>
                    <a:pt x="1593831" y="1158875"/>
                  </a:cubicBezTo>
                  <a:cubicBezTo>
                    <a:pt x="1753374" y="1049338"/>
                    <a:pt x="1798619" y="980281"/>
                    <a:pt x="1793856" y="827882"/>
                  </a:cubicBezTo>
                  <a:cubicBezTo>
                    <a:pt x="1793857" y="606424"/>
                    <a:pt x="1454132" y="578644"/>
                    <a:pt x="1330306" y="400050"/>
                  </a:cubicBezTo>
                  <a:cubicBezTo>
                    <a:pt x="1222356" y="234950"/>
                    <a:pt x="1385869" y="107950"/>
                    <a:pt x="17541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36" name="Oval 27"/>
          <p:cNvSpPr/>
          <p:nvPr/>
        </p:nvSpPr>
        <p:spPr>
          <a:xfrm>
            <a:off x="5476355" y="2901309"/>
            <a:ext cx="219640" cy="389608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Chord 14"/>
          <p:cNvSpPr/>
          <p:nvPr/>
        </p:nvSpPr>
        <p:spPr>
          <a:xfrm>
            <a:off x="7492746" y="2271522"/>
            <a:ext cx="256319" cy="369530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" name="Block Arc 31"/>
          <p:cNvSpPr/>
          <p:nvPr/>
        </p:nvSpPr>
        <p:spPr>
          <a:xfrm>
            <a:off x="3427231" y="3523513"/>
            <a:ext cx="284030" cy="297849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956483"/>
              </p:ext>
            </p:extLst>
          </p:nvPr>
        </p:nvGraphicFramePr>
        <p:xfrm>
          <a:off x="551895" y="698500"/>
          <a:ext cx="7532320" cy="448817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7245"/>
                <a:gridCol w="2422690"/>
                <a:gridCol w="879748"/>
                <a:gridCol w="3742637"/>
              </a:tblGrid>
              <a:tr h="487045">
                <a:tc>
                  <a:txBody>
                    <a:bodyPr/>
                    <a:lstStyle/>
                    <a:p>
                      <a:r>
                        <a:rPr lang="en-US" sz="1400" dirty="0"/>
                        <a:t>No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Program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bg1"/>
                          </a:solidFill>
                        </a:rPr>
                        <a:t>Studi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76199" marR="76199" marT="38099" marB="38099" anchor="ctr"/>
                </a:tc>
                <a:tc>
                  <a:txBody>
                    <a:bodyPr/>
                    <a:lstStyle/>
                    <a:p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76199" marR="76199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Akreditasi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Sertifikasi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bg1"/>
                          </a:solidFill>
                        </a:rPr>
                        <a:t>Internasional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76199" marR="76199" marT="38099" marB="38099" anchor="ctr"/>
                </a:tc>
              </a:tr>
              <a:tr h="309245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9900"/>
                          </a:solidFill>
                        </a:rPr>
                        <a:t>Program </a:t>
                      </a:r>
                      <a:r>
                        <a:rPr lang="en-US" sz="1400" b="1" dirty="0" err="1">
                          <a:solidFill>
                            <a:srgbClr val="009900"/>
                          </a:solidFill>
                        </a:rPr>
                        <a:t>Sarjana</a:t>
                      </a:r>
                      <a:endParaRPr lang="en-GB" sz="1400" b="1" dirty="0">
                        <a:solidFill>
                          <a:srgbClr val="009900"/>
                        </a:solidFill>
                      </a:endParaRPr>
                    </a:p>
                  </a:txBody>
                  <a:tcPr marL="76199" marR="76199" marT="38099" marB="38099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  <a:tc>
                  <a:txBody>
                    <a:bodyPr/>
                    <a:lstStyle/>
                    <a:p>
                      <a:r>
                        <a:rPr lang="en-US" sz="1400" baseline="0" dirty="0" err="1"/>
                        <a:t>Biologi</a:t>
                      </a:r>
                      <a:r>
                        <a:rPr lang="en-US" sz="1400" baseline="0" dirty="0"/>
                        <a:t> 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Tersertifikasi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smtClean="0"/>
                        <a:t>AUN-QA 2018 </a:t>
                      </a:r>
                      <a:r>
                        <a:rPr lang="en-US" sz="1400" b="1" dirty="0" err="1" smtClean="0"/>
                        <a:t>Lanjut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ke</a:t>
                      </a:r>
                      <a:r>
                        <a:rPr lang="en-US" sz="1400" b="1" dirty="0" smtClean="0"/>
                        <a:t> ASIIN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</a:tr>
              <a:tr h="309245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aseline="0" dirty="0"/>
                        <a:t>Kimia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Akan submit </a:t>
                      </a:r>
                      <a:r>
                        <a:rPr lang="en-US" sz="1400" dirty="0" err="1"/>
                        <a:t>ke</a:t>
                      </a:r>
                      <a:r>
                        <a:rPr lang="en-US" sz="1400" dirty="0"/>
                        <a:t> </a:t>
                      </a:r>
                      <a:r>
                        <a:rPr lang="en-GB" sz="1400" b="1" dirty="0"/>
                        <a:t>Royal Society of Chemistry </a:t>
                      </a:r>
                      <a:r>
                        <a:rPr lang="en-GB" sz="1400" b="1" dirty="0" smtClean="0"/>
                        <a:t> (RSC)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</a:tr>
              <a:tr h="309245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aseline="0" dirty="0" err="1"/>
                        <a:t>Fisika</a:t>
                      </a:r>
                      <a:r>
                        <a:rPr lang="en-US" sz="1400" baseline="0" dirty="0"/>
                        <a:t> 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Tersertifikasi</a:t>
                      </a:r>
                      <a:r>
                        <a:rPr lang="en-US" sz="1400" dirty="0" smtClean="0"/>
                        <a:t>  AUN-QA </a:t>
                      </a:r>
                      <a:r>
                        <a:rPr lang="en-US" sz="1400" dirty="0" err="1" smtClean="0"/>
                        <a:t>Okt</a:t>
                      </a:r>
                      <a:r>
                        <a:rPr lang="en-US" sz="1400" baseline="0" dirty="0" smtClean="0"/>
                        <a:t> 2020, </a:t>
                      </a:r>
                      <a:r>
                        <a:rPr lang="en-US" sz="1400" b="1" baseline="0" dirty="0" err="1" smtClean="0"/>
                        <a:t>Lanjut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baseline="0" dirty="0" err="1" smtClean="0"/>
                        <a:t>ke</a:t>
                      </a:r>
                      <a:r>
                        <a:rPr lang="en-US" sz="1400" b="1" baseline="0" dirty="0" smtClean="0"/>
                        <a:t> ASIIN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</a:tr>
              <a:tr h="309245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aseline="0" dirty="0" err="1"/>
                        <a:t>Matematika</a:t>
                      </a:r>
                      <a:r>
                        <a:rPr lang="en-US" sz="1400" baseline="0" dirty="0"/>
                        <a:t> 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Akan submit </a:t>
                      </a:r>
                      <a:r>
                        <a:rPr lang="en-US" sz="1400" b="1" dirty="0" err="1"/>
                        <a:t>ke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smtClean="0"/>
                        <a:t>ASIIN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baseline="0" dirty="0" err="1"/>
                        <a:t>pada</a:t>
                      </a:r>
                      <a:r>
                        <a:rPr lang="en-US" sz="1400" b="1" baseline="0" dirty="0"/>
                        <a:t> 2021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</a:tr>
              <a:tr h="309245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  <a:tc>
                  <a:txBody>
                    <a:bodyPr/>
                    <a:lstStyle/>
                    <a:p>
                      <a:r>
                        <a:rPr lang="en-US" sz="1400" b="1" baseline="0" dirty="0">
                          <a:solidFill>
                            <a:srgbClr val="009900"/>
                          </a:solidFill>
                        </a:rPr>
                        <a:t>Program Magister</a:t>
                      </a:r>
                      <a:endParaRPr lang="en-GB" sz="1400" b="1" dirty="0">
                        <a:solidFill>
                          <a:srgbClr val="009900"/>
                        </a:solidFill>
                      </a:endParaRPr>
                    </a:p>
                  </a:txBody>
                  <a:tcPr marL="76199" marR="76199" marT="38099" marB="38099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</a:tr>
              <a:tr h="309880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  <a:tc>
                  <a:txBody>
                    <a:bodyPr/>
                    <a:lstStyle/>
                    <a:p>
                      <a:r>
                        <a:rPr lang="en-US" sz="1400" baseline="0" dirty="0" err="1"/>
                        <a:t>Biologi</a:t>
                      </a:r>
                      <a:r>
                        <a:rPr lang="en-US" sz="1400" baseline="0" dirty="0"/>
                        <a:t> 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</a:tr>
              <a:tr h="309245"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aseline="0" dirty="0"/>
                        <a:t>Kimia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</a:tr>
              <a:tr h="309245"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aseline="0" dirty="0" err="1"/>
                        <a:t>Fisika</a:t>
                      </a:r>
                      <a:r>
                        <a:rPr lang="en-US" sz="1400" baseline="0" dirty="0"/>
                        <a:t> 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</a:tr>
              <a:tr h="309245"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aseline="0" dirty="0" err="1"/>
                        <a:t>Matematika</a:t>
                      </a:r>
                      <a:r>
                        <a:rPr lang="en-US" sz="1400" baseline="0" dirty="0"/>
                        <a:t> 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</a:tr>
              <a:tr h="309245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rgbClr val="009900"/>
                          </a:solidFill>
                        </a:rPr>
                        <a:t>Program </a:t>
                      </a:r>
                      <a:r>
                        <a:rPr lang="en-US" sz="1400" b="1" dirty="0" err="1">
                          <a:solidFill>
                            <a:srgbClr val="009900"/>
                          </a:solidFill>
                        </a:rPr>
                        <a:t>Doktor</a:t>
                      </a:r>
                      <a:endParaRPr lang="en-GB" sz="1400" b="1" dirty="0">
                        <a:solidFill>
                          <a:srgbClr val="009900"/>
                        </a:solidFill>
                      </a:endParaRPr>
                    </a:p>
                  </a:txBody>
                  <a:tcPr marL="76199" marR="76199" marT="38099" marB="38099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</a:tr>
              <a:tr h="309245"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dirty="0"/>
                        <a:t>Kimia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</a:tr>
              <a:tr h="309245"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Biologi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199" marR="76199" marT="38099" marB="38099" anchor="ctr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508" y="825501"/>
            <a:ext cx="352534" cy="3312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2968" y="127001"/>
            <a:ext cx="4481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Akreditasi</a:t>
            </a:r>
            <a:endParaRPr lang="en-US" sz="3600" b="1" dirty="0">
              <a:solidFill>
                <a:srgbClr val="FFFF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86946" y="696770"/>
            <a:ext cx="3048000" cy="2286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62000" y="5354443"/>
            <a:ext cx="6985000" cy="3810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11964" y="5461000"/>
            <a:ext cx="3621484" cy="17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US" sz="915" dirty="0" err="1">
                <a:latin typeface="Segoe UI Semibold" panose="020B0702040204020203" pitchFamily="34" charset="0"/>
                <a:cs typeface="Arial" panose="020B0604020202020204" pitchFamily="34" charset="0"/>
              </a:rPr>
              <a:t>Fakultas</a:t>
            </a:r>
            <a:r>
              <a:rPr lang="en-US" sz="915" dirty="0">
                <a:latin typeface="Segoe UI Semibold" panose="020B0702040204020203" pitchFamily="34" charset="0"/>
                <a:cs typeface="Arial" panose="020B0604020202020204" pitchFamily="34" charset="0"/>
              </a:rPr>
              <a:t> </a:t>
            </a:r>
            <a:r>
              <a:rPr lang="en-US" sz="915" dirty="0" err="1">
                <a:latin typeface="Segoe UI Semibold" panose="020B0702040204020203" pitchFamily="34" charset="0"/>
                <a:cs typeface="Arial" panose="020B0604020202020204" pitchFamily="34" charset="0"/>
              </a:rPr>
              <a:t>Matematika</a:t>
            </a:r>
            <a:r>
              <a:rPr lang="en-US" sz="915" dirty="0">
                <a:latin typeface="Segoe UI Semibold" panose="020B0702040204020203" pitchFamily="34" charset="0"/>
                <a:cs typeface="Arial" panose="020B0604020202020204" pitchFamily="34" charset="0"/>
              </a:rPr>
              <a:t> </a:t>
            </a:r>
            <a:r>
              <a:rPr lang="en-US" sz="915" dirty="0" err="1">
                <a:latin typeface="Segoe UI Semibold" panose="020B0702040204020203" pitchFamily="34" charset="0"/>
                <a:cs typeface="Arial" panose="020B0604020202020204" pitchFamily="34" charset="0"/>
              </a:rPr>
              <a:t>dan</a:t>
            </a:r>
            <a:r>
              <a:rPr lang="en-US" sz="915" dirty="0">
                <a:latin typeface="Segoe UI Semibold" panose="020B0702040204020203" pitchFamily="34" charset="0"/>
                <a:cs typeface="Arial" panose="020B0604020202020204" pitchFamily="34" charset="0"/>
              </a:rPr>
              <a:t> </a:t>
            </a:r>
            <a:r>
              <a:rPr lang="en-US" sz="915" dirty="0" err="1">
                <a:latin typeface="Segoe UI Semibold" panose="020B0702040204020203" pitchFamily="34" charset="0"/>
                <a:cs typeface="Arial" panose="020B0604020202020204" pitchFamily="34" charset="0"/>
              </a:rPr>
              <a:t>Ilmu</a:t>
            </a:r>
            <a:r>
              <a:rPr lang="en-US" sz="915" dirty="0">
                <a:latin typeface="Segoe UI Semibold" panose="020B0702040204020203" pitchFamily="34" charset="0"/>
                <a:cs typeface="Arial" panose="020B0604020202020204" pitchFamily="34" charset="0"/>
              </a:rPr>
              <a:t> </a:t>
            </a:r>
            <a:r>
              <a:rPr lang="en-US" sz="915" dirty="0" err="1">
                <a:latin typeface="Segoe UI Semibold" panose="020B0702040204020203" pitchFamily="34" charset="0"/>
                <a:cs typeface="Arial" panose="020B0604020202020204" pitchFamily="34" charset="0"/>
              </a:rPr>
              <a:t>Pengetahuan</a:t>
            </a:r>
            <a:r>
              <a:rPr lang="en-US" sz="915" dirty="0">
                <a:latin typeface="Segoe UI Semibold" panose="020B0702040204020203" pitchFamily="34" charset="0"/>
                <a:cs typeface="Arial" panose="020B0604020202020204" pitchFamily="34" charset="0"/>
              </a:rPr>
              <a:t> </a:t>
            </a:r>
            <a:r>
              <a:rPr lang="en-US" sz="915" dirty="0" err="1">
                <a:latin typeface="Segoe UI Semibold" panose="020B0702040204020203" pitchFamily="34" charset="0"/>
                <a:cs typeface="Arial" panose="020B0604020202020204" pitchFamily="34" charset="0"/>
              </a:rPr>
              <a:t>Alam</a:t>
            </a:r>
            <a:endParaRPr lang="en-US" sz="9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55129" y="5355766"/>
            <a:ext cx="152135" cy="1521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01670" y="5505256"/>
            <a:ext cx="152135" cy="1521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904619" y="5505256"/>
            <a:ext cx="76729" cy="754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753807" y="5581984"/>
            <a:ext cx="76729" cy="767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981347" y="5464246"/>
            <a:ext cx="38365" cy="383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pic>
        <p:nvPicPr>
          <p:cNvPr id="15" name="Picture 9" descr="Un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241" y="5276391"/>
            <a:ext cx="326761" cy="46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 rot="16200000">
            <a:off x="7438810" y="5433819"/>
            <a:ext cx="152136" cy="1521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 rot="16200000">
            <a:off x="7211269" y="5510547"/>
            <a:ext cx="76729" cy="754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 rot="16200000">
            <a:off x="7362082" y="5354443"/>
            <a:ext cx="76729" cy="767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 rot="16200000">
            <a:off x="7172904" y="5588600"/>
            <a:ext cx="38366" cy="383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 rot="16200000">
            <a:off x="7592269" y="5431173"/>
            <a:ext cx="38366" cy="38364"/>
          </a:xfrm>
          <a:prstGeom prst="rect">
            <a:avLst/>
          </a:prstGeom>
          <a:solidFill>
            <a:srgbClr val="00B7A0"/>
          </a:solidFill>
          <a:ln>
            <a:noFill/>
          </a:ln>
          <a:effectLst/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2" name="Rectangle 1"/>
          <p:cNvSpPr/>
          <p:nvPr/>
        </p:nvSpPr>
        <p:spPr bwMode="auto">
          <a:xfrm>
            <a:off x="4348859" y="3468320"/>
            <a:ext cx="3429946" cy="1374345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199" tIns="38099" rIns="76199" bIns="38099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6083" y="3596170"/>
            <a:ext cx="3329121" cy="1246495"/>
          </a:xfrm>
          <a:prstGeom prst="rect">
            <a:avLst/>
          </a:prstGeom>
          <a:solidFill>
            <a:srgbClr val="FFC000">
              <a:alpha val="29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err="1" smtClean="0"/>
              <a:t>Secara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Nasional</a:t>
            </a:r>
            <a:r>
              <a:rPr lang="en-US" sz="1500" b="1" dirty="0" smtClean="0"/>
              <a:t>, </a:t>
            </a:r>
            <a:r>
              <a:rPr lang="en-US" sz="1500" b="1" dirty="0" err="1" smtClean="0"/>
              <a:t>Akreditasi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sudah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baik</a:t>
            </a:r>
            <a:r>
              <a:rPr lang="en-US" sz="1500" b="1" dirty="0" smtClean="0"/>
              <a:t>, </a:t>
            </a:r>
            <a:r>
              <a:rPr lang="en-US" sz="1500" b="1" dirty="0" err="1" smtClean="0"/>
              <a:t>dan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sangat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baik</a:t>
            </a:r>
            <a:endParaRPr lang="en-US" sz="15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err="1" smtClean="0"/>
              <a:t>Tinggal</a:t>
            </a:r>
            <a:r>
              <a:rPr lang="en-US" sz="1500" b="1" dirty="0" smtClean="0"/>
              <a:t> 2 Prodi yang  </a:t>
            </a:r>
            <a:r>
              <a:rPr lang="en-US" sz="1500" b="1" dirty="0" err="1" smtClean="0"/>
              <a:t>masih</a:t>
            </a:r>
            <a:r>
              <a:rPr lang="en-US" sz="1500" b="1" dirty="0" smtClean="0"/>
              <a:t> B.</a:t>
            </a:r>
            <a:endParaRPr lang="en-US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b="1" dirty="0"/>
          </a:p>
        </p:txBody>
      </p:sp>
      <p:sp>
        <p:nvSpPr>
          <p:cNvPr id="21" name="AutoShape 2" descr="Dampak Positif dan Negatif Mengikuti Bimbel di Luar Sekolah - Nusa Carak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Picture 23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8" y="-34366"/>
            <a:ext cx="1047750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Curved Right Arrow 25"/>
          <p:cNvSpPr/>
          <p:nvPr/>
        </p:nvSpPr>
        <p:spPr>
          <a:xfrm rot="10800000">
            <a:off x="8398775" y="1788565"/>
            <a:ext cx="448965" cy="2595985"/>
          </a:xfrm>
          <a:prstGeom prst="curvedRightArrow">
            <a:avLst>
              <a:gd name="adj1" fmla="val 25833"/>
              <a:gd name="adj2" fmla="val 119322"/>
              <a:gd name="adj3" fmla="val 408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7725" y="762000"/>
          <a:ext cx="7623810" cy="3416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6225"/>
                <a:gridCol w="1169670"/>
                <a:gridCol w="942340"/>
                <a:gridCol w="1038225"/>
                <a:gridCol w="944245"/>
                <a:gridCol w="944245"/>
                <a:gridCol w="1038860"/>
              </a:tblGrid>
              <a:tr h="424815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85" b="1" kern="1200" dirty="0" err="1">
                          <a:solidFill>
                            <a:schemeClr val="lt1"/>
                          </a:solidFill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Jurusan</a:t>
                      </a:r>
                      <a:endParaRPr lang="en-US" sz="1585" b="1" dirty="0">
                        <a:effectLst/>
                        <a:latin typeface="Segoe UI Bold" pitchFamily="34" charset="0"/>
                        <a:ea typeface="Segoe UI Bold" pitchFamily="34" charset="0"/>
                        <a:cs typeface="Segoe UI Bold" pitchFamily="34" charset="0"/>
                      </a:endParaRP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7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90520" algn="l"/>
                        </a:tabLst>
                      </a:pPr>
                      <a:r>
                        <a:rPr lang="en-US" sz="1585" b="1" dirty="0" err="1"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Pendidikan</a:t>
                      </a:r>
                      <a:endParaRPr lang="en-US" sz="1585" b="1" dirty="0">
                        <a:effectLst/>
                        <a:latin typeface="Segoe UI Bold" pitchFamily="34" charset="0"/>
                        <a:ea typeface="Segoe UI Bold" pitchFamily="34" charset="0"/>
                        <a:cs typeface="Segoe UI Bold" pitchFamily="34" charset="0"/>
                      </a:endParaRP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90520" algn="l"/>
                        </a:tabLst>
                      </a:pPr>
                      <a:r>
                        <a:rPr lang="en-US" sz="1585" b="1" dirty="0" err="1">
                          <a:solidFill>
                            <a:schemeClr val="bg1"/>
                          </a:solidFill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Fungsional</a:t>
                      </a:r>
                      <a:endParaRPr lang="en-US" sz="1585" b="1" dirty="0">
                        <a:solidFill>
                          <a:schemeClr val="bg1"/>
                        </a:solidFill>
                        <a:effectLst/>
                        <a:latin typeface="Segoe UI Bold" pitchFamily="34" charset="0"/>
                        <a:ea typeface="Segoe UI Bold" pitchFamily="34" charset="0"/>
                        <a:cs typeface="Segoe UI Bold" pitchFamily="34" charset="0"/>
                      </a:endParaRP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67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800000"/>
                          </a:solidFill>
                          <a:effectLst/>
                          <a:latin typeface="Segoe UI Semibold" panose="020B0702040204020203" pitchFamily="34" charset="0"/>
                          <a:ea typeface="Segoe UI Bold" pitchFamily="34" charset="0"/>
                          <a:cs typeface="Segoe UI Bold" pitchFamily="34" charset="0"/>
                        </a:rPr>
                        <a:t>Magister</a:t>
                      </a: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8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solidFill>
                            <a:srgbClr val="800000"/>
                          </a:solidFill>
                          <a:effectLst/>
                          <a:latin typeface="Segoe UI Semibold" panose="020B0702040204020203" pitchFamily="34" charset="0"/>
                          <a:ea typeface="Segoe UI Bold" pitchFamily="34" charset="0"/>
                          <a:cs typeface="Segoe UI Bold" pitchFamily="34" charset="0"/>
                        </a:rPr>
                        <a:t>Doktor</a:t>
                      </a:r>
                      <a:endParaRPr lang="en-US" sz="1500" b="1" dirty="0">
                        <a:solidFill>
                          <a:srgbClr val="800000"/>
                        </a:solidFill>
                        <a:effectLst/>
                        <a:latin typeface="Segoe UI Semibold" panose="020B0702040204020203" pitchFamily="34" charset="0"/>
                        <a:ea typeface="Segoe UI Bold" pitchFamily="34" charset="0"/>
                        <a:cs typeface="Segoe UI Bold" pitchFamily="34" charset="0"/>
                      </a:endParaRP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8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solidFill>
                            <a:srgbClr val="0000FF"/>
                          </a:solidFill>
                          <a:effectLst/>
                          <a:latin typeface="Segoe UI Semibold" panose="020B0702040204020203" pitchFamily="34" charset="0"/>
                          <a:ea typeface="Segoe UI Bold" pitchFamily="34" charset="0"/>
                          <a:cs typeface="Segoe UI Bold" pitchFamily="34" charset="0"/>
                        </a:rPr>
                        <a:t>Asisten</a:t>
                      </a:r>
                      <a:r>
                        <a:rPr lang="en-US" sz="1500" b="1" dirty="0">
                          <a:solidFill>
                            <a:srgbClr val="0000FF"/>
                          </a:solidFill>
                          <a:effectLst/>
                          <a:latin typeface="Segoe UI Semibold" panose="020B0702040204020203" pitchFamily="34" charset="0"/>
                          <a:ea typeface="Segoe UI Bold" pitchFamily="34" charset="0"/>
                          <a:cs typeface="Segoe UI Bold" pitchFamily="34" charset="0"/>
                        </a:rPr>
                        <a:t> Ahli</a:t>
                      </a: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500" b="1" kern="1200" dirty="0">
                        <a:solidFill>
                          <a:srgbClr val="0000FF"/>
                        </a:solidFill>
                        <a:effectLst/>
                        <a:latin typeface="Segoe UI Semibold" panose="020B0702040204020203" pitchFamily="34" charset="0"/>
                        <a:ea typeface="Segoe UI Bold" pitchFamily="34" charset="0"/>
                        <a:cs typeface="Segoe UI Bol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500" b="1" kern="1200" dirty="0" err="1">
                          <a:solidFill>
                            <a:srgbClr val="0000FF"/>
                          </a:solidFill>
                          <a:effectLst/>
                          <a:latin typeface="Segoe UI Semibold" panose="020B0702040204020203" pitchFamily="34" charset="0"/>
                          <a:ea typeface="Segoe UI Bold" pitchFamily="34" charset="0"/>
                          <a:cs typeface="Segoe UI Bold" pitchFamily="34" charset="0"/>
                        </a:rPr>
                        <a:t>Lektor</a:t>
                      </a:r>
                      <a:endParaRPr lang="en-US" sz="1500" b="1" kern="1200" dirty="0">
                        <a:solidFill>
                          <a:srgbClr val="0000FF"/>
                        </a:solidFill>
                        <a:effectLst/>
                        <a:latin typeface="Segoe UI Semibold" panose="020B0702040204020203" pitchFamily="34" charset="0"/>
                        <a:ea typeface="Segoe UI Bold" pitchFamily="34" charset="0"/>
                        <a:cs typeface="Segoe UI Bold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solidFill>
                          <a:srgbClr val="0000FF"/>
                        </a:solidFill>
                        <a:effectLst/>
                        <a:latin typeface="Segoe UI Semibold" panose="020B0702040204020203" pitchFamily="34" charset="0"/>
                        <a:ea typeface="Segoe UI Bold" pitchFamily="34" charset="0"/>
                        <a:cs typeface="Segoe UI Bold" pitchFamily="34" charset="0"/>
                      </a:endParaRP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 err="1">
                          <a:solidFill>
                            <a:srgbClr val="0000FF"/>
                          </a:solidFill>
                          <a:effectLst/>
                          <a:latin typeface="Segoe UI Semibold" panose="020B0702040204020203" pitchFamily="34" charset="0"/>
                          <a:ea typeface="Segoe UI Bold" pitchFamily="34" charset="0"/>
                          <a:cs typeface="Segoe UI Bold" pitchFamily="34" charset="0"/>
                        </a:rPr>
                        <a:t>Lektor</a:t>
                      </a:r>
                      <a:r>
                        <a:rPr lang="en-US" sz="1500" b="1" kern="1200" baseline="0" dirty="0">
                          <a:solidFill>
                            <a:srgbClr val="0000FF"/>
                          </a:solidFill>
                          <a:effectLst/>
                          <a:latin typeface="Segoe UI Semibold" panose="020B0702040204020203" pitchFamily="34" charset="0"/>
                          <a:ea typeface="Segoe UI Bold" pitchFamily="34" charset="0"/>
                          <a:cs typeface="Segoe UI Bold" pitchFamily="34" charset="0"/>
                        </a:rPr>
                        <a:t> </a:t>
                      </a:r>
                      <a:r>
                        <a:rPr lang="en-US" sz="1500" b="1" kern="1200" baseline="0" dirty="0" err="1">
                          <a:solidFill>
                            <a:srgbClr val="0000FF"/>
                          </a:solidFill>
                          <a:effectLst/>
                          <a:latin typeface="Segoe UI Semibold" panose="020B0702040204020203" pitchFamily="34" charset="0"/>
                          <a:ea typeface="Segoe UI Bold" pitchFamily="34" charset="0"/>
                          <a:cs typeface="Segoe UI Bold" pitchFamily="34" charset="0"/>
                        </a:rPr>
                        <a:t>Kepala</a:t>
                      </a:r>
                      <a:endParaRPr lang="en-US" sz="1500" b="1" dirty="0">
                        <a:solidFill>
                          <a:srgbClr val="0000FF"/>
                        </a:solidFill>
                        <a:effectLst/>
                        <a:latin typeface="Segoe UI Semibold" panose="020B0702040204020203" pitchFamily="34" charset="0"/>
                        <a:ea typeface="Segoe UI Bold" pitchFamily="34" charset="0"/>
                        <a:cs typeface="Segoe UI Bold" pitchFamily="34" charset="0"/>
                      </a:endParaRP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FF"/>
                          </a:solidFill>
                          <a:effectLst/>
                          <a:latin typeface="Segoe UI Semibold" panose="020B0702040204020203" pitchFamily="34" charset="0"/>
                          <a:ea typeface="Segoe UI Bold" pitchFamily="34" charset="0"/>
                          <a:cs typeface="Segoe UI Bold" pitchFamily="34" charset="0"/>
                        </a:rPr>
                        <a:t>Professor</a:t>
                      </a: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85" b="1" dirty="0" err="1"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Biologi</a:t>
                      </a:r>
                      <a:endParaRPr lang="en-US" sz="1585" b="1" dirty="0">
                        <a:effectLst/>
                        <a:latin typeface="Segoe UI Bold" pitchFamily="34" charset="0"/>
                        <a:ea typeface="Segoe UI Bold" pitchFamily="34" charset="0"/>
                        <a:cs typeface="Segoe UI Bold" pitchFamily="34" charset="0"/>
                      </a:endParaRP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8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85" b="1" dirty="0"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13</a:t>
                      </a: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8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85" b="1" dirty="0"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27</a:t>
                      </a: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8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85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  8</a:t>
                      </a: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85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12</a:t>
                      </a: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85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16</a:t>
                      </a: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85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 4</a:t>
                      </a: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A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85" b="1" dirty="0"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Kimia</a:t>
                      </a: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8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85" b="1" dirty="0"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11</a:t>
                      </a: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8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85" b="1" dirty="0"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27</a:t>
                      </a: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8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85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  1</a:t>
                      </a: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85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10</a:t>
                      </a: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85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15</a:t>
                      </a: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85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12</a:t>
                      </a: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A"/>
                    </a:solidFill>
                  </a:tcPr>
                </a:tc>
              </a:tr>
              <a:tr h="3435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85" b="1" dirty="0" err="1"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Mathematika</a:t>
                      </a:r>
                      <a:endParaRPr lang="en-US" sz="1585" b="1" dirty="0">
                        <a:effectLst/>
                        <a:latin typeface="Segoe UI Bold" pitchFamily="34" charset="0"/>
                        <a:ea typeface="Segoe UI Bold" pitchFamily="34" charset="0"/>
                        <a:cs typeface="Segoe UI Bold" pitchFamily="34" charset="0"/>
                      </a:endParaRP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8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85" b="1" dirty="0"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11</a:t>
                      </a: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8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85" b="1" dirty="0"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18</a:t>
                      </a: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8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85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  5</a:t>
                      </a: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85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13</a:t>
                      </a: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85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  8</a:t>
                      </a: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85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  3</a:t>
                      </a: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A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85" b="1" dirty="0" err="1"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Fisika</a:t>
                      </a:r>
                      <a:endParaRPr lang="en-US" sz="1585" b="1" dirty="0">
                        <a:effectLst/>
                        <a:latin typeface="Segoe UI Bold" pitchFamily="34" charset="0"/>
                        <a:ea typeface="Segoe UI Bold" pitchFamily="34" charset="0"/>
                        <a:cs typeface="Segoe UI Bold" pitchFamily="34" charset="0"/>
                      </a:endParaRP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8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85" b="1" dirty="0"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21</a:t>
                      </a: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8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85" b="1" dirty="0"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11</a:t>
                      </a: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8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85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  8</a:t>
                      </a: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85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12</a:t>
                      </a: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8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11</a:t>
                      </a:r>
                      <a:endParaRPr lang="en-US" sz="1585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Segoe UI Bold" pitchFamily="34" charset="0"/>
                        <a:ea typeface="Segoe UI Bold" pitchFamily="34" charset="0"/>
                        <a:cs typeface="Segoe UI Bold" pitchFamily="34" charset="0"/>
                      </a:endParaRP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8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1</a:t>
                      </a:r>
                      <a:endParaRPr lang="en-US" sz="1585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Segoe UI Bold" pitchFamily="34" charset="0"/>
                        <a:ea typeface="Segoe UI Bold" pitchFamily="34" charset="0"/>
                        <a:cs typeface="Segoe UI Bold" pitchFamily="34" charset="0"/>
                      </a:endParaRP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A"/>
                    </a:solidFill>
                  </a:tcPr>
                </a:tc>
              </a:tr>
              <a:tr h="384810">
                <a:tc rowSpan="2">
                  <a:txBody>
                    <a:bodyPr/>
                    <a:lstStyle/>
                    <a:p>
                      <a:pPr algn="ctr"/>
                      <a:r>
                        <a:rPr lang="en-US" sz="1585" dirty="0"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Total</a:t>
                      </a: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8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35" b="1" dirty="0">
                          <a:solidFill>
                            <a:srgbClr val="800000"/>
                          </a:solidFill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56</a:t>
                      </a: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8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35" b="1" baseline="0" dirty="0">
                          <a:solidFill>
                            <a:srgbClr val="800000"/>
                          </a:solidFill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 </a:t>
                      </a:r>
                      <a:r>
                        <a:rPr lang="en-US" sz="1835" b="1" dirty="0">
                          <a:solidFill>
                            <a:srgbClr val="800000"/>
                          </a:solidFill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83</a:t>
                      </a: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8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35" b="1" dirty="0">
                          <a:solidFill>
                            <a:srgbClr val="3366FF"/>
                          </a:solidFill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22</a:t>
                      </a: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35" b="1" dirty="0">
                          <a:solidFill>
                            <a:srgbClr val="3366FF"/>
                          </a:solidFill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47</a:t>
                      </a: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35" b="1" dirty="0" smtClean="0">
                          <a:solidFill>
                            <a:srgbClr val="3366FF"/>
                          </a:solidFill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50</a:t>
                      </a:r>
                      <a:endParaRPr lang="en-US" sz="1835" b="1" dirty="0">
                        <a:solidFill>
                          <a:srgbClr val="3366FF"/>
                        </a:solidFill>
                        <a:effectLst/>
                        <a:latin typeface="Segoe UI Bold" pitchFamily="34" charset="0"/>
                        <a:ea typeface="Segoe UI Bold" pitchFamily="34" charset="0"/>
                        <a:cs typeface="Segoe UI Bold" pitchFamily="34" charset="0"/>
                      </a:endParaRP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35" b="1" dirty="0" smtClean="0">
                          <a:solidFill>
                            <a:srgbClr val="3366FF"/>
                          </a:solidFill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20</a:t>
                      </a:r>
                      <a:endParaRPr lang="en-US" sz="1835" b="1" dirty="0">
                        <a:solidFill>
                          <a:srgbClr val="3366FF"/>
                        </a:solidFill>
                        <a:effectLst/>
                        <a:latin typeface="Segoe UI Bold" pitchFamily="34" charset="0"/>
                        <a:ea typeface="Segoe UI Bold" pitchFamily="34" charset="0"/>
                        <a:cs typeface="Segoe UI Bold" pitchFamily="34" charset="0"/>
                      </a:endParaRP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A"/>
                    </a:solidFill>
                  </a:tcPr>
                </a:tc>
              </a:tr>
              <a:tr h="3848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139</a:t>
                      </a: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8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85" b="1" dirty="0">
                        <a:effectLst/>
                        <a:latin typeface="Segoe UI Bold" pitchFamily="34" charset="0"/>
                        <a:ea typeface="Segoe UI Bold" pitchFamily="34" charset="0"/>
                        <a:cs typeface="Segoe UI Bold" pitchFamily="34" charset="0"/>
                      </a:endParaRPr>
                    </a:p>
                  </a:txBody>
                  <a:tcPr marL="57149" marR="57149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8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85" b="1" dirty="0">
                        <a:effectLst/>
                        <a:latin typeface="Segoe UI Bold" pitchFamily="34" charset="0"/>
                        <a:ea typeface="Segoe UI Bold" pitchFamily="34" charset="0"/>
                        <a:cs typeface="Segoe UI Bold" pitchFamily="34" charset="0"/>
                      </a:endParaRPr>
                    </a:p>
                  </a:txBody>
                  <a:tcPr marL="57149" marR="57149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8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85" b="1" dirty="0">
                        <a:effectLst/>
                        <a:latin typeface="Segoe UI Bold" pitchFamily="34" charset="0"/>
                        <a:ea typeface="Segoe UI Bold" pitchFamily="34" charset="0"/>
                        <a:cs typeface="Segoe UI Bold" pitchFamily="34" charset="0"/>
                      </a:endParaRPr>
                    </a:p>
                  </a:txBody>
                  <a:tcPr marL="57149" marR="57149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8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85" b="1" dirty="0">
                        <a:effectLst/>
                        <a:latin typeface="Segoe UI Bold" pitchFamily="34" charset="0"/>
                        <a:ea typeface="Segoe UI Bold" pitchFamily="34" charset="0"/>
                        <a:cs typeface="Segoe UI Bold" pitchFamily="34" charset="0"/>
                      </a:endParaRPr>
                    </a:p>
                  </a:txBody>
                  <a:tcPr marL="57149" marR="57149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89E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62000" y="5354443"/>
            <a:ext cx="6985000" cy="3810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268018" y="5461000"/>
            <a:ext cx="3621484" cy="17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US" sz="915" dirty="0" err="1">
                <a:latin typeface="Segoe UI Semibold" panose="020B0702040204020203" pitchFamily="34" charset="0"/>
                <a:cs typeface="Arial" panose="020B0604020202020204" pitchFamily="34" charset="0"/>
              </a:rPr>
              <a:t>Fakultas</a:t>
            </a:r>
            <a:r>
              <a:rPr lang="en-US" sz="915" dirty="0">
                <a:latin typeface="Segoe UI Semibold" panose="020B0702040204020203" pitchFamily="34" charset="0"/>
                <a:cs typeface="Arial" panose="020B0604020202020204" pitchFamily="34" charset="0"/>
              </a:rPr>
              <a:t> </a:t>
            </a:r>
            <a:r>
              <a:rPr lang="en-US" sz="915" dirty="0" err="1">
                <a:latin typeface="Segoe UI Semibold" panose="020B0702040204020203" pitchFamily="34" charset="0"/>
                <a:cs typeface="Arial" panose="020B0604020202020204" pitchFamily="34" charset="0"/>
              </a:rPr>
              <a:t>Matematika</a:t>
            </a:r>
            <a:r>
              <a:rPr lang="en-US" sz="915" dirty="0">
                <a:latin typeface="Segoe UI Semibold" panose="020B0702040204020203" pitchFamily="34" charset="0"/>
                <a:cs typeface="Arial" panose="020B0604020202020204" pitchFamily="34" charset="0"/>
              </a:rPr>
              <a:t> </a:t>
            </a:r>
            <a:r>
              <a:rPr lang="en-US" sz="915" dirty="0" err="1">
                <a:latin typeface="Segoe UI Semibold" panose="020B0702040204020203" pitchFamily="34" charset="0"/>
                <a:cs typeface="Arial" panose="020B0604020202020204" pitchFamily="34" charset="0"/>
              </a:rPr>
              <a:t>dan</a:t>
            </a:r>
            <a:r>
              <a:rPr lang="en-US" sz="915" dirty="0">
                <a:latin typeface="Segoe UI Semibold" panose="020B0702040204020203" pitchFamily="34" charset="0"/>
                <a:cs typeface="Arial" panose="020B0604020202020204" pitchFamily="34" charset="0"/>
              </a:rPr>
              <a:t> </a:t>
            </a:r>
            <a:r>
              <a:rPr lang="en-US" sz="915" dirty="0" err="1">
                <a:latin typeface="Segoe UI Semibold" panose="020B0702040204020203" pitchFamily="34" charset="0"/>
                <a:cs typeface="Arial" panose="020B0604020202020204" pitchFamily="34" charset="0"/>
              </a:rPr>
              <a:t>Ilmu</a:t>
            </a:r>
            <a:r>
              <a:rPr lang="en-US" sz="915" dirty="0">
                <a:latin typeface="Segoe UI Semibold" panose="020B0702040204020203" pitchFamily="34" charset="0"/>
                <a:cs typeface="Arial" panose="020B0604020202020204" pitchFamily="34" charset="0"/>
              </a:rPr>
              <a:t> </a:t>
            </a:r>
            <a:r>
              <a:rPr lang="en-US" sz="915" dirty="0" err="1">
                <a:latin typeface="Segoe UI Semibold" panose="020B0702040204020203" pitchFamily="34" charset="0"/>
                <a:cs typeface="Arial" panose="020B0604020202020204" pitchFamily="34" charset="0"/>
              </a:rPr>
              <a:t>Pengetahuan</a:t>
            </a:r>
            <a:r>
              <a:rPr lang="en-US" sz="915" dirty="0">
                <a:latin typeface="Segoe UI Semibold" panose="020B0702040204020203" pitchFamily="34" charset="0"/>
                <a:cs typeface="Arial" panose="020B0604020202020204" pitchFamily="34" charset="0"/>
              </a:rPr>
              <a:t> </a:t>
            </a:r>
            <a:r>
              <a:rPr lang="en-US" sz="915" dirty="0" err="1">
                <a:latin typeface="Segoe UI Semibold" panose="020B0702040204020203" pitchFamily="34" charset="0"/>
                <a:cs typeface="Arial" panose="020B0604020202020204" pitchFamily="34" charset="0"/>
              </a:rPr>
              <a:t>Alam</a:t>
            </a:r>
            <a:endParaRPr lang="en-US" sz="9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11183" y="5355766"/>
            <a:ext cx="152135" cy="1521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57724" y="5505256"/>
            <a:ext cx="152135" cy="1521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060673" y="5505256"/>
            <a:ext cx="76729" cy="754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909861" y="5581984"/>
            <a:ext cx="76729" cy="767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137401" y="5464246"/>
            <a:ext cx="38365" cy="383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pic>
        <p:nvPicPr>
          <p:cNvPr id="13" name="Picture 9" descr="Un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241" y="5276391"/>
            <a:ext cx="326761" cy="46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 rot="16200000">
            <a:off x="7594864" y="5433819"/>
            <a:ext cx="152136" cy="1521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 rot="16200000">
            <a:off x="7367323" y="5510547"/>
            <a:ext cx="76729" cy="754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 rot="16200000">
            <a:off x="7518136" y="5354443"/>
            <a:ext cx="76729" cy="767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 rot="16200000">
            <a:off x="7328958" y="5588600"/>
            <a:ext cx="38366" cy="383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 rot="16200000">
            <a:off x="7748323" y="5431173"/>
            <a:ext cx="38366" cy="38364"/>
          </a:xfrm>
          <a:prstGeom prst="rect">
            <a:avLst/>
          </a:prstGeom>
          <a:solidFill>
            <a:srgbClr val="00B7A0"/>
          </a:solidFill>
          <a:ln>
            <a:noFill/>
          </a:ln>
          <a:effectLst/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19" name="TextBox 18"/>
          <p:cNvSpPr txBox="1"/>
          <p:nvPr/>
        </p:nvSpPr>
        <p:spPr>
          <a:xfrm>
            <a:off x="1042968" y="127001"/>
            <a:ext cx="5497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Staf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Dosen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 FMIPA</a:t>
            </a: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143000" y="577693"/>
            <a:ext cx="4725968" cy="22860"/>
          </a:xfrm>
          <a:prstGeom prst="rect">
            <a:avLst/>
          </a:prstGeom>
          <a:solidFill>
            <a:srgbClr val="00B4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2" name="TextBox 1"/>
          <p:cNvSpPr txBox="1"/>
          <p:nvPr/>
        </p:nvSpPr>
        <p:spPr>
          <a:xfrm>
            <a:off x="143555" y="4315895"/>
            <a:ext cx="656631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 err="1"/>
              <a:t>Dosen</a:t>
            </a:r>
            <a:r>
              <a:rPr lang="en-US" sz="1600" b="1" dirty="0"/>
              <a:t> yang </a:t>
            </a:r>
            <a:r>
              <a:rPr lang="en-US" sz="1600" b="1" dirty="0" err="1" smtClean="0"/>
              <a:t>berkualifikasi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Doktor</a:t>
            </a:r>
            <a:r>
              <a:rPr lang="en-US" sz="1600" b="1" dirty="0" smtClean="0"/>
              <a:t> = 60%</a:t>
            </a:r>
            <a:endParaRPr lang="en-US" sz="1600" b="1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 err="1"/>
              <a:t>Dosen</a:t>
            </a:r>
            <a:r>
              <a:rPr lang="en-US" sz="1600" b="1" dirty="0"/>
              <a:t> </a:t>
            </a:r>
            <a:r>
              <a:rPr lang="en-US" sz="1600" b="1" dirty="0" err="1"/>
              <a:t>dengan</a:t>
            </a:r>
            <a:r>
              <a:rPr lang="en-US" sz="1600" b="1" dirty="0"/>
              <a:t> </a:t>
            </a:r>
            <a:r>
              <a:rPr lang="en-US" sz="1600" b="1" dirty="0" err="1"/>
              <a:t>fungsional</a:t>
            </a:r>
            <a:r>
              <a:rPr lang="en-US" sz="1600" b="1" dirty="0"/>
              <a:t> </a:t>
            </a:r>
            <a:r>
              <a:rPr lang="en-US" sz="1600" b="1" dirty="0" err="1"/>
              <a:t>Lektor</a:t>
            </a:r>
            <a:r>
              <a:rPr lang="en-US" sz="1600" b="1" dirty="0"/>
              <a:t> </a:t>
            </a:r>
            <a:r>
              <a:rPr lang="en-US" sz="1600" b="1" dirty="0" err="1"/>
              <a:t>Kepala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Profesor</a:t>
            </a:r>
            <a:r>
              <a:rPr lang="en-US" sz="1600" b="1" dirty="0"/>
              <a:t> </a:t>
            </a:r>
            <a:r>
              <a:rPr lang="en-US" sz="1600" b="1" dirty="0" err="1"/>
              <a:t>lebih</a:t>
            </a:r>
            <a:r>
              <a:rPr lang="en-US" sz="1600" b="1" dirty="0"/>
              <a:t> 50%,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 err="1" smtClean="0"/>
              <a:t>Dosen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sedang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Kuliah</a:t>
            </a:r>
            <a:r>
              <a:rPr lang="en-US" sz="1600" b="1" dirty="0" smtClean="0"/>
              <a:t> S3 = 15 Orang</a:t>
            </a:r>
            <a:endParaRPr lang="en-GB" sz="1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4" y="-97322"/>
            <a:ext cx="1049337" cy="112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9050" y="4253156"/>
            <a:ext cx="2901396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/>
              <a:t>Ancaman</a:t>
            </a:r>
            <a:r>
              <a:rPr lang="en-US" b="1" dirty="0" smtClean="0"/>
              <a:t> : </a:t>
            </a:r>
          </a:p>
          <a:p>
            <a:r>
              <a:rPr lang="en-US" b="1" dirty="0" err="1" smtClean="0"/>
              <a:t>Jumlah</a:t>
            </a:r>
            <a:r>
              <a:rPr lang="en-US" b="1" dirty="0" smtClean="0"/>
              <a:t> </a:t>
            </a:r>
            <a:r>
              <a:rPr lang="en-US" b="1" dirty="0" err="1" smtClean="0"/>
              <a:t>Dosen</a:t>
            </a:r>
            <a:r>
              <a:rPr lang="en-US" b="1" dirty="0" smtClean="0"/>
              <a:t> yang </a:t>
            </a:r>
            <a:r>
              <a:rPr lang="en-US" b="1" dirty="0" err="1" smtClean="0"/>
              <a:t>akan</a:t>
            </a:r>
            <a:r>
              <a:rPr lang="en-US" b="1" dirty="0" smtClean="0"/>
              <a:t> </a:t>
            </a:r>
            <a:r>
              <a:rPr lang="en-US" b="1" dirty="0" err="1" smtClean="0"/>
              <a:t>pensiun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5 </a:t>
            </a:r>
            <a:r>
              <a:rPr lang="en-US" b="1" dirty="0" err="1" smtClean="0"/>
              <a:t>tahun</a:t>
            </a:r>
            <a:r>
              <a:rPr lang="en-US" b="1" dirty="0" smtClean="0"/>
              <a:t> </a:t>
            </a:r>
            <a:r>
              <a:rPr lang="en-US" b="1" dirty="0" err="1" smtClean="0"/>
              <a:t>kedepan</a:t>
            </a:r>
            <a:r>
              <a:rPr lang="en-US" b="1" dirty="0" smtClean="0"/>
              <a:t> = 17</a:t>
            </a:r>
            <a:endParaRPr lang="en-US" b="1" dirty="0"/>
          </a:p>
        </p:txBody>
      </p:sp>
      <p:pic>
        <p:nvPicPr>
          <p:cNvPr id="21" name="Picture 20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51" y="3824531"/>
            <a:ext cx="752475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89001" y="976565"/>
          <a:ext cx="7366000" cy="28333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44320"/>
                <a:gridCol w="1136015"/>
                <a:gridCol w="1135380"/>
                <a:gridCol w="1207135"/>
                <a:gridCol w="1300480"/>
                <a:gridCol w="1042670"/>
              </a:tblGrid>
              <a:tr h="5340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65" b="1" dirty="0">
                          <a:solidFill>
                            <a:schemeClr val="bg1"/>
                          </a:solidFill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Program</a:t>
                      </a: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7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65" b="1" dirty="0" err="1">
                          <a:solidFill>
                            <a:schemeClr val="bg1"/>
                          </a:solidFill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Jumlah</a:t>
                      </a:r>
                      <a:r>
                        <a:rPr lang="en-US" sz="1665" b="1" dirty="0">
                          <a:solidFill>
                            <a:schemeClr val="bg1"/>
                          </a:solidFill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 </a:t>
                      </a:r>
                      <a:r>
                        <a:rPr lang="en-US" sz="1665" b="1" dirty="0" err="1">
                          <a:solidFill>
                            <a:schemeClr val="bg1"/>
                          </a:solidFill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Mahasiswa</a:t>
                      </a:r>
                      <a:r>
                        <a:rPr lang="en-US" sz="1665" b="1" dirty="0">
                          <a:solidFill>
                            <a:schemeClr val="bg1"/>
                          </a:solidFill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 </a:t>
                      </a:r>
                      <a:r>
                        <a:rPr lang="en-US" sz="1665" b="1" dirty="0" err="1">
                          <a:solidFill>
                            <a:schemeClr val="bg1"/>
                          </a:solidFill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Tiap</a:t>
                      </a:r>
                      <a:r>
                        <a:rPr lang="en-US" sz="1665" b="1" dirty="0">
                          <a:solidFill>
                            <a:schemeClr val="bg1"/>
                          </a:solidFill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 </a:t>
                      </a:r>
                      <a:r>
                        <a:rPr lang="en-US" sz="1665" b="1" dirty="0" err="1">
                          <a:solidFill>
                            <a:schemeClr val="bg1"/>
                          </a:solidFill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Jurusan</a:t>
                      </a:r>
                      <a:endParaRPr lang="en-US" sz="1665" b="1" dirty="0">
                        <a:solidFill>
                          <a:schemeClr val="bg1"/>
                        </a:solidFill>
                        <a:effectLst/>
                        <a:latin typeface="Segoe UI Bold" pitchFamily="34" charset="0"/>
                        <a:ea typeface="Segoe UI Bold" pitchFamily="34" charset="0"/>
                        <a:cs typeface="Segoe UI Bold" pitchFamily="34" charset="0"/>
                      </a:endParaRP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585" b="1" dirty="0" err="1">
                          <a:solidFill>
                            <a:schemeClr val="bg1"/>
                          </a:solidFill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Jumlah</a:t>
                      </a:r>
                      <a:r>
                        <a:rPr lang="en-US" sz="1585" b="1" baseline="0" dirty="0">
                          <a:solidFill>
                            <a:schemeClr val="bg1"/>
                          </a:solidFill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 Total</a:t>
                      </a:r>
                      <a:endParaRPr lang="en-US" sz="1585" b="1" dirty="0">
                        <a:solidFill>
                          <a:schemeClr val="bg1"/>
                        </a:solidFill>
                        <a:effectLst/>
                        <a:latin typeface="Segoe UI Bold" pitchFamily="34" charset="0"/>
                        <a:ea typeface="Segoe UI Bold" pitchFamily="34" charset="0"/>
                        <a:cs typeface="Segoe UI Bold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585" b="1" dirty="0">
                          <a:solidFill>
                            <a:schemeClr val="bg1"/>
                          </a:solidFill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 </a:t>
                      </a: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71"/>
                    </a:solidFill>
                  </a:tcPr>
                </a:tc>
              </a:tr>
              <a:tr h="698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en-US" sz="1415" b="0" dirty="0" err="1">
                          <a:solidFill>
                            <a:schemeClr val="bg1"/>
                          </a:solidFill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Biologi</a:t>
                      </a:r>
                      <a:endParaRPr lang="en-US" sz="1415" b="0" dirty="0">
                        <a:solidFill>
                          <a:schemeClr val="bg1"/>
                        </a:solidFill>
                        <a:effectLst/>
                        <a:latin typeface="Segoe UI Bold" pitchFamily="34" charset="0"/>
                        <a:ea typeface="Segoe UI Bold" pitchFamily="34" charset="0"/>
                        <a:cs typeface="Segoe UI Bold" pitchFamily="34" charset="0"/>
                      </a:endParaRP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15" b="0" dirty="0">
                          <a:solidFill>
                            <a:schemeClr val="bg1"/>
                          </a:solidFill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Kimia</a:t>
                      </a: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71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</a:pPr>
                      <a:r>
                        <a:rPr lang="en-US" sz="1335" b="0" dirty="0" err="1">
                          <a:solidFill>
                            <a:schemeClr val="bg1"/>
                          </a:solidFill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Matematika</a:t>
                      </a:r>
                      <a:endParaRPr lang="en-US" sz="1335" b="0" dirty="0">
                        <a:solidFill>
                          <a:schemeClr val="bg1"/>
                        </a:solidFill>
                        <a:effectLst/>
                        <a:latin typeface="Segoe UI Bold" pitchFamily="34" charset="0"/>
                        <a:ea typeface="Segoe UI Bold" pitchFamily="34" charset="0"/>
                        <a:cs typeface="Segoe UI Bold" pitchFamily="34" charset="0"/>
                      </a:endParaRP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15" b="0" dirty="0" err="1">
                          <a:solidFill>
                            <a:schemeClr val="bg1"/>
                          </a:solidFill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Fisika</a:t>
                      </a:r>
                      <a:endParaRPr lang="en-US" sz="1415" b="0" dirty="0">
                        <a:solidFill>
                          <a:schemeClr val="bg1"/>
                        </a:solidFill>
                        <a:effectLst/>
                        <a:latin typeface="Segoe UI Bold" pitchFamily="34" charset="0"/>
                        <a:ea typeface="Segoe UI Bold" pitchFamily="34" charset="0"/>
                        <a:cs typeface="Segoe UI Bold" pitchFamily="34" charset="0"/>
                      </a:endParaRP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7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585" b="1" dirty="0" err="1">
                          <a:effectLst/>
                          <a:latin typeface="Segoe UI Semibold" panose="020B0702040204020203" pitchFamily="34" charset="0"/>
                          <a:ea typeface="Segoe UI Bold" pitchFamily="34" charset="0"/>
                          <a:cs typeface="Segoe UI Bold" pitchFamily="34" charset="0"/>
                        </a:rPr>
                        <a:t>Sarjana</a:t>
                      </a:r>
                      <a:endParaRPr lang="en-US" sz="1585" b="1" dirty="0">
                        <a:effectLst/>
                        <a:latin typeface="Segoe UI Semibold" panose="020B0702040204020203" pitchFamily="34" charset="0"/>
                        <a:ea typeface="Segoe UI Bold" pitchFamily="34" charset="0"/>
                        <a:cs typeface="Segoe UI Bold" pitchFamily="34" charset="0"/>
                      </a:endParaRP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8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403</a:t>
                      </a:r>
                      <a:endParaRPr lang="en-GB" sz="915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MS Mincho"/>
                        <a:cs typeface="Times New Roman" panose="02020603050405020304"/>
                      </a:endParaRPr>
                    </a:p>
                  </a:txBody>
                  <a:tcPr marL="57149" marR="57149" marT="793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8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357</a:t>
                      </a:r>
                      <a:endParaRPr lang="en-GB" sz="915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MS Mincho"/>
                        <a:cs typeface="Times New Roman" panose="02020603050405020304"/>
                      </a:endParaRPr>
                    </a:p>
                  </a:txBody>
                  <a:tcPr marL="57149" marR="57149" marT="793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8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268</a:t>
                      </a:r>
                      <a:endParaRPr lang="en-GB" sz="915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MS Mincho"/>
                        <a:cs typeface="Times New Roman" panose="02020603050405020304"/>
                      </a:endParaRPr>
                    </a:p>
                  </a:txBody>
                  <a:tcPr marL="57149" marR="57149" marT="793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8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278</a:t>
                      </a:r>
                      <a:endParaRPr lang="en-GB" sz="915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MS Mincho"/>
                        <a:cs typeface="Times New Roman" panose="02020603050405020304"/>
                      </a:endParaRPr>
                    </a:p>
                  </a:txBody>
                  <a:tcPr marL="57149" marR="57149" marT="793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8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1.306</a:t>
                      </a:r>
                      <a:endParaRPr lang="en-GB" sz="915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MS Mincho"/>
                        <a:cs typeface="Times New Roman" panose="02020603050405020304"/>
                      </a:endParaRPr>
                    </a:p>
                  </a:txBody>
                  <a:tcPr marL="57149" marR="57149" marT="793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89E"/>
                    </a:solidFill>
                  </a:tcPr>
                </a:tc>
              </a:tr>
              <a:tr h="3803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585" b="1" dirty="0">
                          <a:effectLst/>
                          <a:latin typeface="Segoe UI Semibold" panose="020B0702040204020203" pitchFamily="34" charset="0"/>
                          <a:ea typeface="Segoe UI Bold" pitchFamily="34" charset="0"/>
                          <a:cs typeface="Segoe UI Bold" pitchFamily="34" charset="0"/>
                        </a:rPr>
                        <a:t>Magister</a:t>
                      </a: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8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FFFF00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56</a:t>
                      </a:r>
                      <a:endParaRPr lang="en-GB" sz="915" dirty="0">
                        <a:solidFill>
                          <a:srgbClr val="FFFF00"/>
                        </a:solidFill>
                        <a:effectLst/>
                        <a:latin typeface="Calibri" panose="020F0502020204030204"/>
                        <a:ea typeface="MS Mincho"/>
                        <a:cs typeface="Times New Roman" panose="02020603050405020304"/>
                      </a:endParaRPr>
                    </a:p>
                  </a:txBody>
                  <a:tcPr marL="57149" marR="57149" marT="793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8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FFFF00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45</a:t>
                      </a:r>
                      <a:endParaRPr lang="en-GB" sz="915" dirty="0">
                        <a:solidFill>
                          <a:srgbClr val="FFFF00"/>
                        </a:solidFill>
                        <a:effectLst/>
                        <a:latin typeface="Calibri" panose="020F0502020204030204"/>
                        <a:ea typeface="MS Mincho"/>
                        <a:cs typeface="Times New Roman" panose="02020603050405020304"/>
                      </a:endParaRPr>
                    </a:p>
                  </a:txBody>
                  <a:tcPr marL="57149" marR="57149" marT="793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8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FFFF00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38</a:t>
                      </a:r>
                      <a:endParaRPr lang="en-GB" sz="915" dirty="0">
                        <a:solidFill>
                          <a:srgbClr val="FFFF00"/>
                        </a:solidFill>
                        <a:effectLst/>
                        <a:latin typeface="Calibri" panose="020F0502020204030204"/>
                        <a:ea typeface="MS Mincho"/>
                        <a:cs typeface="Times New Roman" panose="02020603050405020304"/>
                      </a:endParaRPr>
                    </a:p>
                  </a:txBody>
                  <a:tcPr marL="57149" marR="57149" marT="793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8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FFFF00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25</a:t>
                      </a:r>
                      <a:endParaRPr lang="en-GB" sz="915" dirty="0">
                        <a:solidFill>
                          <a:srgbClr val="FFFF00"/>
                        </a:solidFill>
                        <a:effectLst/>
                        <a:latin typeface="Calibri" panose="020F0502020204030204"/>
                        <a:ea typeface="MS Mincho"/>
                        <a:cs typeface="Times New Roman" panose="02020603050405020304"/>
                      </a:endParaRPr>
                    </a:p>
                  </a:txBody>
                  <a:tcPr marL="57149" marR="57149" marT="793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8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FFFF00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164</a:t>
                      </a:r>
                      <a:endParaRPr lang="en-GB" sz="915">
                        <a:solidFill>
                          <a:srgbClr val="FFFF00"/>
                        </a:solidFill>
                        <a:effectLst/>
                        <a:latin typeface="Calibri" panose="020F0502020204030204"/>
                        <a:ea typeface="MS Mincho"/>
                        <a:cs typeface="Times New Roman" panose="02020603050405020304"/>
                      </a:endParaRPr>
                    </a:p>
                  </a:txBody>
                  <a:tcPr marL="57149" marR="57149" marT="793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89E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585" b="1" dirty="0" err="1">
                          <a:effectLst/>
                          <a:latin typeface="Segoe UI Semibold" panose="020B0702040204020203" pitchFamily="34" charset="0"/>
                          <a:ea typeface="Segoe UI Bold" pitchFamily="34" charset="0"/>
                          <a:cs typeface="Segoe UI Bold" pitchFamily="34" charset="0"/>
                        </a:rPr>
                        <a:t>Doktor</a:t>
                      </a:r>
                      <a:endParaRPr lang="en-US" sz="1585" b="1" dirty="0">
                        <a:effectLst/>
                        <a:latin typeface="Segoe UI Semibold" panose="020B0702040204020203" pitchFamily="34" charset="0"/>
                        <a:ea typeface="Segoe UI Bold" pitchFamily="34" charset="0"/>
                        <a:cs typeface="Segoe UI Bold" pitchFamily="34" charset="0"/>
                      </a:endParaRP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8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FFFF00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13</a:t>
                      </a:r>
                      <a:endParaRPr lang="en-GB" sz="915">
                        <a:solidFill>
                          <a:srgbClr val="FFFF00"/>
                        </a:solidFill>
                        <a:effectLst/>
                        <a:latin typeface="Calibri" panose="020F0502020204030204"/>
                        <a:ea typeface="MS Mincho"/>
                        <a:cs typeface="Times New Roman" panose="02020603050405020304"/>
                      </a:endParaRPr>
                    </a:p>
                  </a:txBody>
                  <a:tcPr marL="57149" marR="57149" marT="793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8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FFFF00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29</a:t>
                      </a:r>
                      <a:endParaRPr lang="en-GB" sz="915">
                        <a:solidFill>
                          <a:srgbClr val="FFFF00"/>
                        </a:solidFill>
                        <a:effectLst/>
                        <a:latin typeface="Calibri" panose="020F0502020204030204"/>
                        <a:ea typeface="MS Mincho"/>
                        <a:cs typeface="Times New Roman" panose="02020603050405020304"/>
                      </a:endParaRPr>
                    </a:p>
                  </a:txBody>
                  <a:tcPr marL="57149" marR="57149" marT="793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8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FFFF00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lang="en-GB" sz="915" dirty="0">
                        <a:solidFill>
                          <a:srgbClr val="FFFF00"/>
                        </a:solidFill>
                        <a:effectLst/>
                        <a:latin typeface="Calibri" panose="020F0502020204030204"/>
                        <a:ea typeface="MS Mincho"/>
                        <a:cs typeface="Times New Roman" panose="02020603050405020304"/>
                      </a:endParaRPr>
                    </a:p>
                  </a:txBody>
                  <a:tcPr marL="57149" marR="57149" marT="793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8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FFFF00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lang="en-GB" sz="915" dirty="0">
                        <a:solidFill>
                          <a:srgbClr val="FFFF00"/>
                        </a:solidFill>
                        <a:effectLst/>
                        <a:latin typeface="Calibri" panose="020F0502020204030204"/>
                        <a:ea typeface="MS Mincho"/>
                        <a:cs typeface="Times New Roman" panose="02020603050405020304"/>
                      </a:endParaRPr>
                    </a:p>
                  </a:txBody>
                  <a:tcPr marL="57149" marR="57149" marT="793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8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FFFF00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42</a:t>
                      </a:r>
                      <a:endParaRPr lang="en-GB" sz="915" dirty="0">
                        <a:solidFill>
                          <a:srgbClr val="FFFF00"/>
                        </a:solidFill>
                        <a:effectLst/>
                        <a:latin typeface="Calibri" panose="020F0502020204030204"/>
                        <a:ea typeface="MS Mincho"/>
                        <a:cs typeface="Times New Roman" panose="02020603050405020304"/>
                      </a:endParaRPr>
                    </a:p>
                  </a:txBody>
                  <a:tcPr marL="57149" marR="57149" marT="793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89E"/>
                    </a:solidFill>
                  </a:tcPr>
                </a:tc>
              </a:tr>
              <a:tr h="458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585" b="1" dirty="0">
                          <a:effectLst/>
                          <a:latin typeface="Segoe UI Semibold" panose="020B0702040204020203" pitchFamily="34" charset="0"/>
                          <a:ea typeface="Segoe UI Bold" pitchFamily="34" charset="0"/>
                          <a:cs typeface="Segoe UI Bold" pitchFamily="34" charset="0"/>
                        </a:rPr>
                        <a:t>Total</a:t>
                      </a:r>
                    </a:p>
                  </a:txBody>
                  <a:tcPr marL="57149" marR="5714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8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472</a:t>
                      </a:r>
                      <a:endParaRPr lang="en-GB" sz="915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MS Mincho"/>
                        <a:cs typeface="Times New Roman" panose="02020603050405020304"/>
                      </a:endParaRPr>
                    </a:p>
                  </a:txBody>
                  <a:tcPr marL="57149" marR="57149" marT="793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8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431</a:t>
                      </a:r>
                      <a:endParaRPr lang="en-GB" sz="915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MS Mincho"/>
                        <a:cs typeface="Times New Roman" panose="02020603050405020304"/>
                      </a:endParaRPr>
                    </a:p>
                  </a:txBody>
                  <a:tcPr marL="57149" marR="57149" marT="793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8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306</a:t>
                      </a:r>
                      <a:endParaRPr lang="en-GB" sz="915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MS Mincho"/>
                        <a:cs typeface="Times New Roman" panose="02020603050405020304"/>
                      </a:endParaRPr>
                    </a:p>
                  </a:txBody>
                  <a:tcPr marL="57149" marR="57149" marT="793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8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303</a:t>
                      </a:r>
                      <a:endParaRPr lang="en-GB" sz="915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MS Mincho"/>
                        <a:cs typeface="Times New Roman" panose="02020603050405020304"/>
                      </a:endParaRPr>
                    </a:p>
                  </a:txBody>
                  <a:tcPr marL="57149" marR="57149" marT="793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8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1.512</a:t>
                      </a:r>
                      <a:endParaRPr lang="en-GB" sz="915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MS Mincho"/>
                        <a:cs typeface="Times New Roman" panose="02020603050405020304"/>
                      </a:endParaRPr>
                    </a:p>
                  </a:txBody>
                  <a:tcPr marL="57149" marR="57149" marT="793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89E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4375" y="127001"/>
            <a:ext cx="4481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Student Body FMIPA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14967" y="696770"/>
            <a:ext cx="4725968" cy="22860"/>
          </a:xfrm>
          <a:prstGeom prst="rect">
            <a:avLst/>
          </a:prstGeom>
          <a:solidFill>
            <a:srgbClr val="00B4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62000" y="5354443"/>
            <a:ext cx="6985000" cy="3810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268018" y="5461000"/>
            <a:ext cx="3621484" cy="17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US" sz="915" dirty="0" err="1">
                <a:latin typeface="Segoe UI Semibold" panose="020B0702040204020203" pitchFamily="34" charset="0"/>
                <a:cs typeface="Arial" panose="020B0604020202020204" pitchFamily="34" charset="0"/>
              </a:rPr>
              <a:t>Fakultas</a:t>
            </a:r>
            <a:r>
              <a:rPr lang="en-US" sz="915" dirty="0">
                <a:latin typeface="Segoe UI Semibold" panose="020B0702040204020203" pitchFamily="34" charset="0"/>
                <a:cs typeface="Arial" panose="020B0604020202020204" pitchFamily="34" charset="0"/>
              </a:rPr>
              <a:t> </a:t>
            </a:r>
            <a:r>
              <a:rPr lang="en-US" sz="915" dirty="0" err="1">
                <a:latin typeface="Segoe UI Semibold" panose="020B0702040204020203" pitchFamily="34" charset="0"/>
                <a:cs typeface="Arial" panose="020B0604020202020204" pitchFamily="34" charset="0"/>
              </a:rPr>
              <a:t>Matematika</a:t>
            </a:r>
            <a:r>
              <a:rPr lang="en-US" sz="915" dirty="0">
                <a:latin typeface="Segoe UI Semibold" panose="020B0702040204020203" pitchFamily="34" charset="0"/>
                <a:cs typeface="Arial" panose="020B0604020202020204" pitchFamily="34" charset="0"/>
              </a:rPr>
              <a:t> </a:t>
            </a:r>
            <a:r>
              <a:rPr lang="en-US" sz="915" dirty="0" err="1">
                <a:latin typeface="Segoe UI Semibold" panose="020B0702040204020203" pitchFamily="34" charset="0"/>
                <a:cs typeface="Arial" panose="020B0604020202020204" pitchFamily="34" charset="0"/>
              </a:rPr>
              <a:t>dan</a:t>
            </a:r>
            <a:r>
              <a:rPr lang="en-US" sz="915" dirty="0">
                <a:latin typeface="Segoe UI Semibold" panose="020B0702040204020203" pitchFamily="34" charset="0"/>
                <a:cs typeface="Arial" panose="020B0604020202020204" pitchFamily="34" charset="0"/>
              </a:rPr>
              <a:t> </a:t>
            </a:r>
            <a:r>
              <a:rPr lang="en-US" sz="915" dirty="0" err="1">
                <a:latin typeface="Segoe UI Semibold" panose="020B0702040204020203" pitchFamily="34" charset="0"/>
                <a:cs typeface="Arial" panose="020B0604020202020204" pitchFamily="34" charset="0"/>
              </a:rPr>
              <a:t>Ilmu</a:t>
            </a:r>
            <a:r>
              <a:rPr lang="en-US" sz="915" dirty="0">
                <a:latin typeface="Segoe UI Semibold" panose="020B0702040204020203" pitchFamily="34" charset="0"/>
                <a:cs typeface="Arial" panose="020B0604020202020204" pitchFamily="34" charset="0"/>
              </a:rPr>
              <a:t> </a:t>
            </a:r>
            <a:r>
              <a:rPr lang="en-US" sz="915" dirty="0" err="1">
                <a:latin typeface="Segoe UI Semibold" panose="020B0702040204020203" pitchFamily="34" charset="0"/>
                <a:cs typeface="Arial" panose="020B0604020202020204" pitchFamily="34" charset="0"/>
              </a:rPr>
              <a:t>Pengetahuan</a:t>
            </a:r>
            <a:r>
              <a:rPr lang="en-US" sz="915" dirty="0">
                <a:latin typeface="Segoe UI Semibold" panose="020B0702040204020203" pitchFamily="34" charset="0"/>
                <a:cs typeface="Arial" panose="020B0604020202020204" pitchFamily="34" charset="0"/>
              </a:rPr>
              <a:t> </a:t>
            </a:r>
            <a:r>
              <a:rPr lang="en-US" sz="915" dirty="0" err="1">
                <a:latin typeface="Segoe UI Semibold" panose="020B0702040204020203" pitchFamily="34" charset="0"/>
                <a:cs typeface="Arial" panose="020B0604020202020204" pitchFamily="34" charset="0"/>
              </a:rPr>
              <a:t>Alam</a:t>
            </a:r>
            <a:endParaRPr lang="en-US" sz="9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11183" y="5355766"/>
            <a:ext cx="152135" cy="1521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57724" y="5505256"/>
            <a:ext cx="152135" cy="1521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060673" y="5505256"/>
            <a:ext cx="76729" cy="754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909861" y="5581984"/>
            <a:ext cx="76729" cy="767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137401" y="5464246"/>
            <a:ext cx="38365" cy="383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pic>
        <p:nvPicPr>
          <p:cNvPr id="15" name="Picture 9" descr="Un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241" y="5276391"/>
            <a:ext cx="326761" cy="46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 rot="16200000">
            <a:off x="7594864" y="5433819"/>
            <a:ext cx="152136" cy="1521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 rot="16200000">
            <a:off x="7367323" y="5510547"/>
            <a:ext cx="76729" cy="754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 rot="16200000">
            <a:off x="7518136" y="5354443"/>
            <a:ext cx="76729" cy="767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 rot="16200000">
            <a:off x="7328958" y="5588600"/>
            <a:ext cx="38366" cy="383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 rot="16200000">
            <a:off x="7748323" y="5431173"/>
            <a:ext cx="38366" cy="38364"/>
          </a:xfrm>
          <a:prstGeom prst="rect">
            <a:avLst/>
          </a:prstGeom>
          <a:solidFill>
            <a:srgbClr val="00B7A0"/>
          </a:solidFill>
          <a:ln>
            <a:noFill/>
          </a:ln>
          <a:effectLst/>
        </p:spPr>
        <p:txBody>
          <a:bodyPr vert="horz" wrap="square" lIns="30479" tIns="30479" rIns="30479" bIns="30479" numCol="1" anchor="t" anchorCtr="0" compatLnSpc="1"/>
          <a:lstStyle/>
          <a:p>
            <a:endParaRPr lang="en-US" sz="1500"/>
          </a:p>
        </p:txBody>
      </p:sp>
      <p:sp>
        <p:nvSpPr>
          <p:cNvPr id="6" name="TextBox 5"/>
          <p:cNvSpPr txBox="1"/>
          <p:nvPr/>
        </p:nvSpPr>
        <p:spPr>
          <a:xfrm>
            <a:off x="754375" y="4064000"/>
            <a:ext cx="466491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Pascasarjana</a:t>
            </a:r>
            <a:r>
              <a:rPr lang="en-US" dirty="0"/>
              <a:t> FMIPA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&amp;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negeri (Mhs Asing S2 = 3 orang)</a:t>
            </a:r>
            <a:endParaRPr lang="en-US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beasiswa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LPDP, PMDSU</a:t>
            </a:r>
            <a:r>
              <a:rPr lang="en-US" dirty="0"/>
              <a:t>, </a:t>
            </a:r>
            <a:r>
              <a:rPr lang="en-US" dirty="0" err="1"/>
              <a:t>dll</a:t>
            </a:r>
            <a:endParaRPr lang="en-GB" dirty="0"/>
          </a:p>
        </p:txBody>
      </p:sp>
      <p:grpSp>
        <p:nvGrpSpPr>
          <p:cNvPr id="25" name="Group 24"/>
          <p:cNvGrpSpPr/>
          <p:nvPr/>
        </p:nvGrpSpPr>
        <p:grpSpPr>
          <a:xfrm>
            <a:off x="5647532" y="3823452"/>
            <a:ext cx="3047503" cy="1477328"/>
            <a:chOff x="5862638" y="4628014"/>
            <a:chExt cx="3657004" cy="1772795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2638" y="4696839"/>
              <a:ext cx="1757362" cy="163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7712786" y="4628014"/>
              <a:ext cx="1806856" cy="17727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 err="1" smtClean="0"/>
                <a:t>Jumlah</a:t>
              </a:r>
              <a:r>
                <a:rPr lang="en-GB" b="1" dirty="0" smtClean="0"/>
                <a:t> </a:t>
              </a:r>
              <a:r>
                <a:rPr lang="en-GB" b="1" dirty="0" err="1" smtClean="0"/>
                <a:t>Mahasiswa</a:t>
              </a:r>
              <a:r>
                <a:rPr lang="en-GB" b="1" dirty="0" smtClean="0"/>
                <a:t> level </a:t>
              </a:r>
              <a:r>
                <a:rPr lang="en-GB" b="1" dirty="0" err="1" smtClean="0"/>
                <a:t>Pascasarjana</a:t>
              </a:r>
              <a:r>
                <a:rPr lang="en-GB" b="1" dirty="0" smtClean="0"/>
                <a:t> = 13,%</a:t>
              </a:r>
              <a:endParaRPr lang="en-GB" b="1" dirty="0"/>
            </a:p>
          </p:txBody>
        </p:sp>
      </p:grpSp>
      <p:pic>
        <p:nvPicPr>
          <p:cNvPr id="22" name="Picture 21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6" y="127001"/>
            <a:ext cx="752475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ight Arrow 1"/>
          <p:cNvSpPr/>
          <p:nvPr/>
        </p:nvSpPr>
        <p:spPr>
          <a:xfrm rot="17924631">
            <a:off x="8317763" y="4183667"/>
            <a:ext cx="754375" cy="283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0604" y="1262353"/>
            <a:ext cx="3124200" cy="185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552470"/>
              </p:ext>
            </p:extLst>
          </p:nvPr>
        </p:nvGraphicFramePr>
        <p:xfrm>
          <a:off x="376881" y="3099993"/>
          <a:ext cx="4267200" cy="225445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133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249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Jurusan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Segoe UI Bold" pitchFamily="34" charset="0"/>
                        <a:ea typeface="Segoe UI Bold" pitchFamily="34" charset="0"/>
                        <a:cs typeface="Segoe UI Bold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1A8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90520" algn="l"/>
                        </a:tabLs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Jumlah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/>
                          <a:latin typeface="Segoe UI Bold" pitchFamily="34" charset="0"/>
                          <a:ea typeface="Segoe UI Bold" pitchFamily="34" charset="0"/>
                          <a:cs typeface="Segoe UI Bold" pitchFamily="34" charset="0"/>
                        </a:rPr>
                        <a:t> Labor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Segoe UI Bold" pitchFamily="34" charset="0"/>
                        <a:ea typeface="Segoe UI Bold" pitchFamily="34" charset="0"/>
                        <a:cs typeface="Segoe UI Bold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1A89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407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err="1">
                          <a:effectLst/>
                          <a:latin typeface="Segoe UI Semibold" pitchFamily="34" charset="0"/>
                          <a:ea typeface="Segoe UI Bold" pitchFamily="34" charset="0"/>
                          <a:cs typeface="Segoe UI Bold" pitchFamily="34" charset="0"/>
                        </a:rPr>
                        <a:t>Biologi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Segoe UI Semibold" pitchFamily="34" charset="0"/>
                        <a:ea typeface="Segoe UI Bold" pitchFamily="34" charset="0"/>
                        <a:cs typeface="Segoe UI Bold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Segoe UI Semibold" pitchFamily="34" charset="0"/>
                          <a:ea typeface="Segoe UI Bold" pitchFamily="34" charset="0"/>
                          <a:cs typeface="Segoe UI Bold" pitchFamily="34" charset="0"/>
                        </a:rPr>
                        <a:t> 12</a:t>
                      </a:r>
                      <a:endParaRPr lang="en-US" sz="1700" b="1" dirty="0">
                        <a:effectLst/>
                        <a:latin typeface="Segoe UI Semibold" pitchFamily="34" charset="0"/>
                        <a:ea typeface="Segoe UI Bold" pitchFamily="34" charset="0"/>
                        <a:cs typeface="Segoe UI Bold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407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Segoe UI Semibold" pitchFamily="34" charset="0"/>
                          <a:ea typeface="Segoe UI Bold" pitchFamily="34" charset="0"/>
                          <a:cs typeface="Segoe UI Bold" pitchFamily="34" charset="0"/>
                        </a:rPr>
                        <a:t>Kimia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Segoe UI Semibold" pitchFamily="34" charset="0"/>
                        <a:ea typeface="Segoe UI Bold" pitchFamily="34" charset="0"/>
                        <a:cs typeface="Segoe UI Bold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Segoe UI Semibold" pitchFamily="34" charset="0"/>
                          <a:ea typeface="Segoe UI Bold" pitchFamily="34" charset="0"/>
                          <a:cs typeface="Segoe UI Bold" pitchFamily="34" charset="0"/>
                        </a:rPr>
                        <a:t> 14</a:t>
                      </a:r>
                      <a:endParaRPr lang="en-US" sz="1700" b="1" dirty="0">
                        <a:effectLst/>
                        <a:latin typeface="Segoe UI Semibold" pitchFamily="34" charset="0"/>
                        <a:ea typeface="Segoe UI Bold" pitchFamily="34" charset="0"/>
                        <a:cs typeface="Segoe UI Bold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40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kern="1200" dirty="0" err="1">
                          <a:solidFill>
                            <a:schemeClr val="tx1"/>
                          </a:solidFill>
                          <a:effectLst/>
                          <a:latin typeface="Segoe UI Semibold" pitchFamily="34" charset="0"/>
                          <a:ea typeface="Segoe UI Bold" pitchFamily="34" charset="0"/>
                          <a:cs typeface="Segoe UI Bold" pitchFamily="34" charset="0"/>
                        </a:rPr>
                        <a:t>Fisika</a:t>
                      </a:r>
                      <a:endParaRPr lang="en-US" sz="1700" b="1" kern="1200" dirty="0">
                        <a:solidFill>
                          <a:schemeClr val="tx1"/>
                        </a:solidFill>
                        <a:effectLst/>
                        <a:latin typeface="Segoe UI Semibold" pitchFamily="34" charset="0"/>
                        <a:ea typeface="Segoe UI Bold" pitchFamily="34" charset="0"/>
                        <a:cs typeface="Segoe UI Bold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Segoe UI Semibold" pitchFamily="34" charset="0"/>
                          <a:ea typeface="Segoe UI Bold" pitchFamily="34" charset="0"/>
                          <a:cs typeface="Segoe UI Bold" pitchFamily="34" charset="0"/>
                        </a:rPr>
                        <a:t>  6</a:t>
                      </a:r>
                      <a:endParaRPr lang="en-US" sz="1700" b="1" dirty="0">
                        <a:effectLst/>
                        <a:latin typeface="Segoe UI Semibold" pitchFamily="34" charset="0"/>
                        <a:ea typeface="Segoe UI Bold" pitchFamily="34" charset="0"/>
                        <a:cs typeface="Segoe UI Bold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 err="1">
                          <a:effectLst/>
                          <a:latin typeface="Segoe UI Semibold" pitchFamily="34" charset="0"/>
                          <a:ea typeface="Segoe UI Bold" pitchFamily="34" charset="0"/>
                          <a:cs typeface="Segoe UI Bold" pitchFamily="34" charset="0"/>
                        </a:rPr>
                        <a:t>Matematika</a:t>
                      </a:r>
                      <a:endParaRPr lang="en-US" sz="1700" b="1" kern="1200" dirty="0">
                        <a:solidFill>
                          <a:schemeClr val="tx1"/>
                        </a:solidFill>
                        <a:effectLst/>
                        <a:latin typeface="Segoe UI Semibold" pitchFamily="34" charset="0"/>
                        <a:ea typeface="Segoe UI Bold" pitchFamily="34" charset="0"/>
                        <a:cs typeface="Segoe UI Bold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Segoe UI Semibold" pitchFamily="34" charset="0"/>
                          <a:ea typeface="Segoe UI Bold" pitchFamily="34" charset="0"/>
                          <a:cs typeface="Segoe UI Bold" pitchFamily="34" charset="0"/>
                        </a:rPr>
                        <a:t>  1</a:t>
                      </a:r>
                      <a:endParaRPr lang="en-US" sz="1700" b="1" dirty="0">
                        <a:effectLst/>
                        <a:latin typeface="Segoe UI Semibold" pitchFamily="34" charset="0"/>
                        <a:ea typeface="Segoe UI Bold" pitchFamily="34" charset="0"/>
                        <a:cs typeface="Segoe UI Bold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700" dirty="0" err="1">
                          <a:solidFill>
                            <a:schemeClr val="tx1"/>
                          </a:solidFill>
                          <a:effectLst/>
                          <a:latin typeface="Segoe UI Semibold" pitchFamily="34" charset="0"/>
                          <a:ea typeface="Segoe UI Bold" pitchFamily="34" charset="0"/>
                          <a:cs typeface="Segoe UI Bold" pitchFamily="34" charset="0"/>
                        </a:rPr>
                        <a:t>Jumlah</a:t>
                      </a:r>
                      <a:r>
                        <a:rPr lang="en-US" sz="1700" baseline="0" dirty="0">
                          <a:solidFill>
                            <a:schemeClr val="tx1"/>
                          </a:solidFill>
                          <a:effectLst/>
                          <a:latin typeface="Segoe UI Semibold" pitchFamily="34" charset="0"/>
                          <a:ea typeface="Segoe UI Bold" pitchFamily="34" charset="0"/>
                          <a:cs typeface="Segoe UI Bold" pitchFamily="34" charset="0"/>
                        </a:rPr>
                        <a:t> Total</a:t>
                      </a:r>
                      <a:endParaRPr lang="en-US" sz="1700" dirty="0">
                        <a:solidFill>
                          <a:srgbClr val="008000"/>
                        </a:solidFill>
                        <a:effectLst/>
                        <a:latin typeface="Segoe UI Semibold" pitchFamily="34" charset="0"/>
                        <a:ea typeface="Segoe UI Bold" pitchFamily="34" charset="0"/>
                        <a:cs typeface="Segoe UI Bold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Segoe UI Semibold" pitchFamily="34" charset="0"/>
                        <a:ea typeface="Segoe UI Bold" pitchFamily="34" charset="0"/>
                        <a:cs typeface="Segoe UI Bold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Segoe UI Semibold" pitchFamily="34" charset="0"/>
                          <a:ea typeface="Segoe UI Bold" pitchFamily="34" charset="0"/>
                          <a:cs typeface="Segoe UI Bold" pitchFamily="34" charset="0"/>
                        </a:rPr>
                        <a:t>33</a:t>
                      </a:r>
                      <a:endParaRPr lang="en-US" sz="1700" b="1" dirty="0">
                        <a:solidFill>
                          <a:srgbClr val="008000"/>
                        </a:solidFill>
                        <a:effectLst/>
                        <a:latin typeface="Segoe UI Semibold" pitchFamily="34" charset="0"/>
                        <a:ea typeface="Segoe UI Bold" pitchFamily="34" charset="0"/>
                        <a:cs typeface="Segoe UI Bold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Picture 6" descr="Image result for FMIPA UNAND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4"/>
          <a:stretch/>
        </p:blipFill>
        <p:spPr bwMode="auto">
          <a:xfrm>
            <a:off x="4724704" y="984251"/>
            <a:ext cx="29718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5354443"/>
            <a:ext cx="8382000" cy="3810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07222" y="5461000"/>
            <a:ext cx="4345781" cy="17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100" dirty="0" err="1">
                <a:latin typeface="Segoe UI Semibold" pitchFamily="34" charset="0"/>
                <a:cs typeface="Arial" pitchFamily="34" charset="0"/>
              </a:rPr>
              <a:t>Fakultas</a:t>
            </a:r>
            <a:r>
              <a:rPr lang="en-US" sz="1100" dirty="0">
                <a:latin typeface="Segoe UI Semibold" pitchFamily="34" charset="0"/>
                <a:cs typeface="Arial" pitchFamily="34" charset="0"/>
              </a:rPr>
              <a:t> </a:t>
            </a:r>
            <a:r>
              <a:rPr lang="en-US" sz="1100" dirty="0" err="1">
                <a:latin typeface="Segoe UI Semibold" pitchFamily="34" charset="0"/>
                <a:cs typeface="Arial" pitchFamily="34" charset="0"/>
              </a:rPr>
              <a:t>Matematika</a:t>
            </a:r>
            <a:r>
              <a:rPr lang="en-US" sz="1100" dirty="0">
                <a:latin typeface="Segoe UI Semibold" pitchFamily="34" charset="0"/>
                <a:cs typeface="Arial" pitchFamily="34" charset="0"/>
              </a:rPr>
              <a:t> </a:t>
            </a:r>
            <a:r>
              <a:rPr lang="en-US" sz="1100" dirty="0" err="1">
                <a:latin typeface="Segoe UI Semibold" pitchFamily="34" charset="0"/>
                <a:cs typeface="Arial" pitchFamily="34" charset="0"/>
              </a:rPr>
              <a:t>dan</a:t>
            </a:r>
            <a:r>
              <a:rPr lang="en-US" sz="1100" dirty="0">
                <a:latin typeface="Segoe UI Semibold" pitchFamily="34" charset="0"/>
                <a:cs typeface="Arial" pitchFamily="34" charset="0"/>
              </a:rPr>
              <a:t> </a:t>
            </a:r>
            <a:r>
              <a:rPr lang="en-US" sz="1100" dirty="0" err="1">
                <a:latin typeface="Segoe UI Semibold" pitchFamily="34" charset="0"/>
                <a:cs typeface="Arial" pitchFamily="34" charset="0"/>
              </a:rPr>
              <a:t>Ilmu</a:t>
            </a:r>
            <a:r>
              <a:rPr lang="en-US" sz="1100" dirty="0">
                <a:latin typeface="Segoe UI Semibold" pitchFamily="34" charset="0"/>
                <a:cs typeface="Arial" pitchFamily="34" charset="0"/>
              </a:rPr>
              <a:t> </a:t>
            </a:r>
            <a:r>
              <a:rPr lang="en-US" sz="1100" dirty="0" err="1">
                <a:latin typeface="Segoe UI Semibold" pitchFamily="34" charset="0"/>
                <a:cs typeface="Arial" pitchFamily="34" charset="0"/>
              </a:rPr>
              <a:t>Pengetahuan</a:t>
            </a:r>
            <a:r>
              <a:rPr lang="en-US" sz="1100" dirty="0">
                <a:latin typeface="Segoe UI Semibold" pitchFamily="34" charset="0"/>
                <a:cs typeface="Arial" pitchFamily="34" charset="0"/>
              </a:rPr>
              <a:t> </a:t>
            </a:r>
            <a:r>
              <a:rPr lang="en-US" sz="1100" dirty="0" err="1">
                <a:latin typeface="Segoe UI Semibold" pitchFamily="34" charset="0"/>
                <a:cs typeface="Arial" pitchFamily="34" charset="0"/>
              </a:rPr>
              <a:t>Alam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79019" y="5355766"/>
            <a:ext cx="182562" cy="1521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-5131" y="5505256"/>
            <a:ext cx="182562" cy="1521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8407" y="5505256"/>
            <a:ext cx="92075" cy="754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77434" y="5581985"/>
            <a:ext cx="92075" cy="767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450481" y="5464246"/>
            <a:ext cx="46038" cy="383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9" descr="Una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90" y="5276391"/>
            <a:ext cx="392113" cy="46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 rot="16200000">
            <a:off x="8214651" y="5418606"/>
            <a:ext cx="152136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 rot="16200000">
            <a:off x="7934062" y="5503006"/>
            <a:ext cx="76729" cy="904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 rot="16200000">
            <a:off x="8115037" y="5346771"/>
            <a:ext cx="76729" cy="920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 rot="16200000">
            <a:off x="7884187" y="5584764"/>
            <a:ext cx="38366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 rot="16200000">
            <a:off x="8387425" y="5427337"/>
            <a:ext cx="38366" cy="46037"/>
          </a:xfrm>
          <a:prstGeom prst="rect">
            <a:avLst/>
          </a:prstGeom>
          <a:solidFill>
            <a:srgbClr val="00B7A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104041" y="127001"/>
            <a:ext cx="5911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Lucida Sans Unicode" pitchFamily="34" charset="0"/>
                <a:cs typeface="Lucida Sans Unicode" pitchFamily="34" charset="0"/>
              </a:rPr>
              <a:t>Kelengkapan</a:t>
            </a:r>
            <a:r>
              <a:rPr lang="en-US" sz="3200" b="1" dirty="0" smtClean="0">
                <a:solidFill>
                  <a:srgbClr val="FFFF00"/>
                </a:solidFill>
                <a:latin typeface="Lucida Sans Unicode" pitchFamily="34" charset="0"/>
                <a:cs typeface="Lucida Sans Unicode" pitchFamily="34" charset="0"/>
              </a:rPr>
              <a:t> Labor</a:t>
            </a:r>
            <a:endParaRPr lang="en-US" sz="3200" b="1" dirty="0">
              <a:solidFill>
                <a:srgbClr val="FFFF00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 flipV="1">
            <a:off x="1227434" y="650049"/>
            <a:ext cx="4108091" cy="1112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0300" y="1483155"/>
            <a:ext cx="4148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Alat-alat</a:t>
            </a:r>
            <a:r>
              <a:rPr lang="en-US" sz="2000" b="1" dirty="0" smtClean="0"/>
              <a:t>  labor 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praktikum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penelitian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masih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terbatas</a:t>
            </a:r>
            <a:endParaRPr lang="en-GB" sz="2000" b="1" dirty="0"/>
          </a:p>
        </p:txBody>
      </p:sp>
      <p:pic>
        <p:nvPicPr>
          <p:cNvPr id="26" name="Picture 25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6" y="127001"/>
            <a:ext cx="752475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296259" y="2296514"/>
            <a:ext cx="4428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Belum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adanya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IPAL</a:t>
            </a:r>
            <a:r>
              <a:rPr lang="en-US" sz="2000" b="1" dirty="0"/>
              <a:t> (</a:t>
            </a:r>
            <a:r>
              <a:rPr lang="en-US" sz="2000" b="1" dirty="0" err="1"/>
              <a:t>Instalasi</a:t>
            </a:r>
            <a:r>
              <a:rPr lang="en-US" sz="2000" b="1" dirty="0"/>
              <a:t> </a:t>
            </a:r>
            <a:r>
              <a:rPr lang="en-US" sz="2000" b="1" dirty="0" err="1"/>
              <a:t>Pengolahan</a:t>
            </a:r>
            <a:r>
              <a:rPr lang="en-US" sz="2000" b="1" dirty="0"/>
              <a:t> Air </a:t>
            </a:r>
            <a:r>
              <a:rPr lang="en-US" sz="2000" b="1" dirty="0" err="1" smtClean="0"/>
              <a:t>Limbah</a:t>
            </a:r>
            <a:r>
              <a:rPr lang="en-US" sz="2000" b="1" dirty="0" smtClean="0"/>
              <a:t>) yang </a:t>
            </a:r>
            <a:r>
              <a:rPr lang="en-US" sz="2000" b="1" dirty="0" err="1" smtClean="0"/>
              <a:t>memadai</a:t>
            </a:r>
            <a:endParaRPr lang="en-GB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724705" y="3010205"/>
            <a:ext cx="3921625" cy="1231106"/>
          </a:xfrm>
          <a:prstGeom prst="rect">
            <a:avLst/>
          </a:prstGeom>
          <a:noFill/>
          <a:ln>
            <a:solidFill>
              <a:srgbClr val="FF800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FMIPA </a:t>
            </a:r>
            <a:r>
              <a:rPr lang="en-US" sz="2000" b="1" dirty="0" err="1" smtClean="0"/>
              <a:t>adalah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Fakultas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berkontribusi</a:t>
            </a:r>
            <a:r>
              <a:rPr lang="en-US" sz="2000" b="1" dirty="0"/>
              <a:t> </a:t>
            </a:r>
            <a:r>
              <a:rPr lang="en-US" sz="2000" b="1" dirty="0" smtClean="0"/>
              <a:t>No.2 </a:t>
            </a:r>
            <a:r>
              <a:rPr lang="en-US" sz="2000" b="1" dirty="0" err="1" smtClean="0"/>
              <a:t>Terbanyak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publikasi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jurnal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scopus</a:t>
            </a:r>
            <a:r>
              <a:rPr lang="en-US" sz="2000" b="1" dirty="0" smtClean="0"/>
              <a:t> di </a:t>
            </a:r>
            <a:r>
              <a:rPr lang="en-US" sz="2000" b="1" dirty="0" err="1" smtClean="0"/>
              <a:t>Unand</a:t>
            </a:r>
            <a:r>
              <a:rPr lang="en-US" sz="1400" b="1" dirty="0" smtClean="0"/>
              <a:t> (2018-2019)</a:t>
            </a:r>
            <a:endParaRPr lang="en-GB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724704" y="4377450"/>
            <a:ext cx="4428447" cy="923330"/>
          </a:xfrm>
          <a:prstGeom prst="rect">
            <a:avLst/>
          </a:prstGeom>
          <a:noFill/>
          <a:ln>
            <a:solidFill>
              <a:srgbClr val="9400E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FMIPA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ingin</a:t>
            </a:r>
            <a:r>
              <a:rPr lang="en-US" b="1" dirty="0"/>
              <a:t> </a:t>
            </a:r>
            <a:r>
              <a:rPr lang="en-US" b="1" dirty="0" err="1"/>
              <a:t>mengajukan</a:t>
            </a:r>
            <a:r>
              <a:rPr lang="en-US" b="1" dirty="0"/>
              <a:t> </a:t>
            </a:r>
            <a:r>
              <a:rPr lang="en-US" b="1" dirty="0" err="1"/>
              <a:t>akreditasi</a:t>
            </a:r>
            <a:r>
              <a:rPr lang="en-US" b="1" dirty="0"/>
              <a:t> </a:t>
            </a:r>
            <a:r>
              <a:rPr lang="en-US" b="1" dirty="0" smtClean="0"/>
              <a:t>ISO:</a:t>
            </a:r>
          </a:p>
          <a:p>
            <a:pPr marL="457200" indent="-457200">
              <a:buAutoNum type="arabicPeriod"/>
            </a:pPr>
            <a:r>
              <a:rPr lang="en-US" b="1" dirty="0" smtClean="0"/>
              <a:t>Lab </a:t>
            </a:r>
            <a:r>
              <a:rPr lang="en-US" b="1" dirty="0" err="1"/>
              <a:t>Pengukuran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Jasa</a:t>
            </a:r>
            <a:r>
              <a:rPr lang="en-US" b="1" dirty="0"/>
              <a:t>  </a:t>
            </a:r>
            <a:r>
              <a:rPr lang="en-US" b="1" dirty="0" err="1"/>
              <a:t>Analisis</a:t>
            </a:r>
            <a:r>
              <a:rPr lang="en-US" b="1" dirty="0"/>
              <a:t> </a:t>
            </a:r>
            <a:r>
              <a:rPr lang="en-US" b="1" dirty="0" smtClean="0"/>
              <a:t>Kimia</a:t>
            </a:r>
          </a:p>
          <a:p>
            <a:pPr marL="457200" indent="-457200">
              <a:buAutoNum type="arabicPeriod"/>
            </a:pPr>
            <a:r>
              <a:rPr lang="en-US" b="1" dirty="0" smtClean="0"/>
              <a:t>Lab </a:t>
            </a:r>
            <a:r>
              <a:rPr lang="en-US" b="1" dirty="0" err="1"/>
              <a:t>Fisika</a:t>
            </a:r>
            <a:r>
              <a:rPr lang="en-US" b="1" dirty="0"/>
              <a:t> Material </a:t>
            </a:r>
            <a:endParaRPr lang="en-GB" b="1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9" y="2903506"/>
            <a:ext cx="1049337" cy="112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43555" y="2191041"/>
            <a:ext cx="4275741" cy="9718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43555" y="1274811"/>
            <a:ext cx="4275741" cy="971869"/>
          </a:xfrm>
          <a:prstGeom prst="ellipse">
            <a:avLst/>
          </a:prstGeom>
          <a:noFill/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3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US" b="1" dirty="0" smtClean="0">
                <a:solidFill>
                  <a:srgbClr val="FFFF00"/>
                </a:solidFill>
              </a:rPr>
              <a:t>RENSTRA </a:t>
            </a:r>
            <a:r>
              <a:rPr lang="en-US" b="1" dirty="0" err="1" smtClean="0">
                <a:solidFill>
                  <a:srgbClr val="FFFF00"/>
                </a:solidFill>
              </a:rPr>
              <a:t>kedepan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Freeform: Shape 2"/>
          <p:cNvSpPr/>
          <p:nvPr/>
        </p:nvSpPr>
        <p:spPr>
          <a:xfrm flipH="1">
            <a:off x="722309" y="2246680"/>
            <a:ext cx="2017229" cy="3359510"/>
          </a:xfrm>
          <a:custGeom>
            <a:avLst/>
            <a:gdLst>
              <a:gd name="connsiteX0" fmla="*/ 1431131 w 1447800"/>
              <a:gd name="connsiteY0" fmla="*/ 1370171 h 2095500"/>
              <a:gd name="connsiteX1" fmla="*/ 1431131 w 1447800"/>
              <a:gd name="connsiteY1" fmla="*/ 1855946 h 2095500"/>
              <a:gd name="connsiteX2" fmla="*/ 1207294 w 1447800"/>
              <a:gd name="connsiteY2" fmla="*/ 2079784 h 2095500"/>
              <a:gd name="connsiteX3" fmla="*/ 245269 w 1447800"/>
              <a:gd name="connsiteY3" fmla="*/ 2079784 h 2095500"/>
              <a:gd name="connsiteX4" fmla="*/ 21431 w 1447800"/>
              <a:gd name="connsiteY4" fmla="*/ 1854994 h 2095500"/>
              <a:gd name="connsiteX5" fmla="*/ 21431 w 1447800"/>
              <a:gd name="connsiteY5" fmla="*/ 245269 h 2095500"/>
              <a:gd name="connsiteX6" fmla="*/ 245269 w 1447800"/>
              <a:gd name="connsiteY6" fmla="*/ 21431 h 2095500"/>
              <a:gd name="connsiteX7" fmla="*/ 1207294 w 1447800"/>
              <a:gd name="connsiteY7" fmla="*/ 21431 h 2095500"/>
              <a:gd name="connsiteX8" fmla="*/ 1431131 w 1447800"/>
              <a:gd name="connsiteY8" fmla="*/ 245269 h 2095500"/>
              <a:gd name="connsiteX9" fmla="*/ 1431131 w 1447800"/>
              <a:gd name="connsiteY9" fmla="*/ 1050131 h 2095500"/>
              <a:gd name="connsiteX0-1" fmla="*/ 1409700 w 1409700"/>
              <a:gd name="connsiteY0-2" fmla="*/ 1834515 h 2058353"/>
              <a:gd name="connsiteX1-3" fmla="*/ 1185863 w 1409700"/>
              <a:gd name="connsiteY1-4" fmla="*/ 2058353 h 2058353"/>
              <a:gd name="connsiteX2-5" fmla="*/ 223838 w 1409700"/>
              <a:gd name="connsiteY2-6" fmla="*/ 2058353 h 2058353"/>
              <a:gd name="connsiteX3-7" fmla="*/ 0 w 1409700"/>
              <a:gd name="connsiteY3-8" fmla="*/ 1833563 h 2058353"/>
              <a:gd name="connsiteX4-9" fmla="*/ 0 w 1409700"/>
              <a:gd name="connsiteY4-10" fmla="*/ 223838 h 2058353"/>
              <a:gd name="connsiteX5-11" fmla="*/ 223838 w 1409700"/>
              <a:gd name="connsiteY5-12" fmla="*/ 0 h 2058353"/>
              <a:gd name="connsiteX6-13" fmla="*/ 1185863 w 1409700"/>
              <a:gd name="connsiteY6-14" fmla="*/ 0 h 2058353"/>
              <a:gd name="connsiteX7-15" fmla="*/ 1409700 w 1409700"/>
              <a:gd name="connsiteY7-16" fmla="*/ 223838 h 2058353"/>
              <a:gd name="connsiteX8-17" fmla="*/ 1409700 w 1409700"/>
              <a:gd name="connsiteY8-18" fmla="*/ 1028700 h 2058353"/>
              <a:gd name="connsiteX0-19" fmla="*/ 1409700 w 1409700"/>
              <a:gd name="connsiteY0-20" fmla="*/ 1834515 h 2058353"/>
              <a:gd name="connsiteX1-21" fmla="*/ 1185863 w 1409700"/>
              <a:gd name="connsiteY1-22" fmla="*/ 2058353 h 2058353"/>
              <a:gd name="connsiteX2-23" fmla="*/ 223838 w 1409700"/>
              <a:gd name="connsiteY2-24" fmla="*/ 2058353 h 2058353"/>
              <a:gd name="connsiteX3-25" fmla="*/ 0 w 1409700"/>
              <a:gd name="connsiteY3-26" fmla="*/ 1833563 h 2058353"/>
              <a:gd name="connsiteX4-27" fmla="*/ 0 w 1409700"/>
              <a:gd name="connsiteY4-28" fmla="*/ 223838 h 2058353"/>
              <a:gd name="connsiteX5-29" fmla="*/ 223838 w 1409700"/>
              <a:gd name="connsiteY5-30" fmla="*/ 0 h 2058353"/>
              <a:gd name="connsiteX6-31" fmla="*/ 1185863 w 1409700"/>
              <a:gd name="connsiteY6-32" fmla="*/ 0 h 2058353"/>
              <a:gd name="connsiteX7-33" fmla="*/ 1409700 w 1409700"/>
              <a:gd name="connsiteY7-34" fmla="*/ 223838 h 2058353"/>
              <a:gd name="connsiteX8-35" fmla="*/ 1409700 w 1409700"/>
              <a:gd name="connsiteY8-36" fmla="*/ 675325 h 2058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409700" h="2058353">
                <a:moveTo>
                  <a:pt x="1409700" y="1834515"/>
                </a:moveTo>
                <a:cubicBezTo>
                  <a:pt x="1409700" y="1958340"/>
                  <a:pt x="1309688" y="2058353"/>
                  <a:pt x="1185863" y="2058353"/>
                </a:cubicBezTo>
                <a:lnTo>
                  <a:pt x="223838" y="2058353"/>
                </a:lnTo>
                <a:cubicBezTo>
                  <a:pt x="100013" y="2057400"/>
                  <a:pt x="0" y="1957388"/>
                  <a:pt x="0" y="1833563"/>
                </a:cubicBezTo>
                <a:lnTo>
                  <a:pt x="0" y="223838"/>
                </a:lnTo>
                <a:cubicBezTo>
                  <a:pt x="0" y="100013"/>
                  <a:pt x="100013" y="0"/>
                  <a:pt x="223838" y="0"/>
                </a:cubicBezTo>
                <a:lnTo>
                  <a:pt x="1185863" y="0"/>
                </a:lnTo>
                <a:cubicBezTo>
                  <a:pt x="1309688" y="0"/>
                  <a:pt x="1409700" y="100013"/>
                  <a:pt x="1409700" y="223838"/>
                </a:cubicBezTo>
                <a:lnTo>
                  <a:pt x="1409700" y="675325"/>
                </a:lnTo>
              </a:path>
            </a:pathLst>
          </a:custGeom>
          <a:solidFill>
            <a:srgbClr val="FFFFFF"/>
          </a:solidFill>
          <a:ln w="38100" cap="flat">
            <a:solidFill>
              <a:schemeClr val="accent4"/>
            </a:solidFill>
            <a:prstDash val="solid"/>
            <a:miter/>
          </a:ln>
        </p:spPr>
        <p:txBody>
          <a:bodyPr lIns="71323" tIns="35662" rIns="71323" bIns="35662" rtlCol="0" anchor="ctr"/>
          <a:lstStyle/>
          <a:p>
            <a:endParaRPr lang="en-US" dirty="0"/>
          </a:p>
        </p:txBody>
      </p:sp>
      <p:sp>
        <p:nvSpPr>
          <p:cNvPr id="4" name="Freeform: Shape 3"/>
          <p:cNvSpPr>
            <a:spLocks noChangeAspect="1"/>
          </p:cNvSpPr>
          <p:nvPr/>
        </p:nvSpPr>
        <p:spPr>
          <a:xfrm>
            <a:off x="112455" y="3373814"/>
            <a:ext cx="517793" cy="1524000"/>
          </a:xfrm>
          <a:custGeom>
            <a:avLst/>
            <a:gdLst>
              <a:gd name="connsiteX0" fmla="*/ 591978 w 895350"/>
              <a:gd name="connsiteY0" fmla="*/ 2353151 h 2371725"/>
              <a:gd name="connsiteX1" fmla="*/ 591978 w 895350"/>
              <a:gd name="connsiteY1" fmla="*/ 535781 h 2371725"/>
              <a:gd name="connsiteX2" fmla="*/ 321469 w 895350"/>
              <a:gd name="connsiteY2" fmla="*/ 731996 h 2371725"/>
              <a:gd name="connsiteX3" fmla="*/ 21431 w 895350"/>
              <a:gd name="connsiteY3" fmla="*/ 879634 h 2371725"/>
              <a:gd name="connsiteX4" fmla="*/ 21431 w 895350"/>
              <a:gd name="connsiteY4" fmla="*/ 604361 h 2371725"/>
              <a:gd name="connsiteX5" fmla="*/ 439578 w 895350"/>
              <a:gd name="connsiteY5" fmla="*/ 331946 h 2371725"/>
              <a:gd name="connsiteX6" fmla="*/ 692944 w 895350"/>
              <a:gd name="connsiteY6" fmla="*/ 21431 h 2371725"/>
              <a:gd name="connsiteX7" fmla="*/ 876776 w 895350"/>
              <a:gd name="connsiteY7" fmla="*/ 21431 h 2371725"/>
              <a:gd name="connsiteX8" fmla="*/ 876776 w 895350"/>
              <a:gd name="connsiteY8" fmla="*/ 2353151 h 237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350" h="2371725">
                <a:moveTo>
                  <a:pt x="591978" y="2353151"/>
                </a:moveTo>
                <a:lnTo>
                  <a:pt x="591978" y="535781"/>
                </a:lnTo>
                <a:cubicBezTo>
                  <a:pt x="523399" y="601504"/>
                  <a:pt x="432911" y="667226"/>
                  <a:pt x="321469" y="731996"/>
                </a:cubicBezTo>
                <a:cubicBezTo>
                  <a:pt x="210026" y="797719"/>
                  <a:pt x="110014" y="846296"/>
                  <a:pt x="21431" y="879634"/>
                </a:cubicBezTo>
                <a:lnTo>
                  <a:pt x="21431" y="604361"/>
                </a:lnTo>
                <a:cubicBezTo>
                  <a:pt x="180499" y="529114"/>
                  <a:pt x="320516" y="438626"/>
                  <a:pt x="439578" y="331946"/>
                </a:cubicBezTo>
                <a:cubicBezTo>
                  <a:pt x="558641" y="225266"/>
                  <a:pt x="643414" y="121444"/>
                  <a:pt x="692944" y="21431"/>
                </a:cubicBezTo>
                <a:lnTo>
                  <a:pt x="876776" y="21431"/>
                </a:lnTo>
                <a:lnTo>
                  <a:pt x="876776" y="2353151"/>
                </a:ln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lIns="71323" tIns="35662" rIns="71323" bIns="35662" rtlCol="0" anchor="ctr"/>
          <a:lstStyle/>
          <a:p>
            <a:endParaRPr lang="en-US" dirty="0"/>
          </a:p>
        </p:txBody>
      </p:sp>
      <p:sp>
        <p:nvSpPr>
          <p:cNvPr id="5" name="Freeform: Shape 4"/>
          <p:cNvSpPr/>
          <p:nvPr/>
        </p:nvSpPr>
        <p:spPr>
          <a:xfrm flipH="1">
            <a:off x="3715325" y="2246680"/>
            <a:ext cx="1925609" cy="3359510"/>
          </a:xfrm>
          <a:custGeom>
            <a:avLst/>
            <a:gdLst>
              <a:gd name="connsiteX0" fmla="*/ 1431131 w 1447800"/>
              <a:gd name="connsiteY0" fmla="*/ 1370171 h 2095500"/>
              <a:gd name="connsiteX1" fmla="*/ 1431131 w 1447800"/>
              <a:gd name="connsiteY1" fmla="*/ 1855946 h 2095500"/>
              <a:gd name="connsiteX2" fmla="*/ 1207294 w 1447800"/>
              <a:gd name="connsiteY2" fmla="*/ 2079784 h 2095500"/>
              <a:gd name="connsiteX3" fmla="*/ 245269 w 1447800"/>
              <a:gd name="connsiteY3" fmla="*/ 2079784 h 2095500"/>
              <a:gd name="connsiteX4" fmla="*/ 21431 w 1447800"/>
              <a:gd name="connsiteY4" fmla="*/ 1854994 h 2095500"/>
              <a:gd name="connsiteX5" fmla="*/ 21431 w 1447800"/>
              <a:gd name="connsiteY5" fmla="*/ 245269 h 2095500"/>
              <a:gd name="connsiteX6" fmla="*/ 245269 w 1447800"/>
              <a:gd name="connsiteY6" fmla="*/ 21431 h 2095500"/>
              <a:gd name="connsiteX7" fmla="*/ 1207294 w 1447800"/>
              <a:gd name="connsiteY7" fmla="*/ 21431 h 2095500"/>
              <a:gd name="connsiteX8" fmla="*/ 1431131 w 1447800"/>
              <a:gd name="connsiteY8" fmla="*/ 245269 h 2095500"/>
              <a:gd name="connsiteX9" fmla="*/ 1431131 w 1447800"/>
              <a:gd name="connsiteY9" fmla="*/ 1050131 h 2095500"/>
              <a:gd name="connsiteX0-1" fmla="*/ 1409700 w 1409700"/>
              <a:gd name="connsiteY0-2" fmla="*/ 1834515 h 2058353"/>
              <a:gd name="connsiteX1-3" fmla="*/ 1185863 w 1409700"/>
              <a:gd name="connsiteY1-4" fmla="*/ 2058353 h 2058353"/>
              <a:gd name="connsiteX2-5" fmla="*/ 223838 w 1409700"/>
              <a:gd name="connsiteY2-6" fmla="*/ 2058353 h 2058353"/>
              <a:gd name="connsiteX3-7" fmla="*/ 0 w 1409700"/>
              <a:gd name="connsiteY3-8" fmla="*/ 1833563 h 2058353"/>
              <a:gd name="connsiteX4-9" fmla="*/ 0 w 1409700"/>
              <a:gd name="connsiteY4-10" fmla="*/ 223838 h 2058353"/>
              <a:gd name="connsiteX5-11" fmla="*/ 223838 w 1409700"/>
              <a:gd name="connsiteY5-12" fmla="*/ 0 h 2058353"/>
              <a:gd name="connsiteX6-13" fmla="*/ 1185863 w 1409700"/>
              <a:gd name="connsiteY6-14" fmla="*/ 0 h 2058353"/>
              <a:gd name="connsiteX7-15" fmla="*/ 1409700 w 1409700"/>
              <a:gd name="connsiteY7-16" fmla="*/ 223838 h 2058353"/>
              <a:gd name="connsiteX8-17" fmla="*/ 1409700 w 1409700"/>
              <a:gd name="connsiteY8-18" fmla="*/ 1028700 h 2058353"/>
              <a:gd name="connsiteX0-19" fmla="*/ 1409700 w 1409700"/>
              <a:gd name="connsiteY0-20" fmla="*/ 1834515 h 2058353"/>
              <a:gd name="connsiteX1-21" fmla="*/ 1185863 w 1409700"/>
              <a:gd name="connsiteY1-22" fmla="*/ 2058353 h 2058353"/>
              <a:gd name="connsiteX2-23" fmla="*/ 223838 w 1409700"/>
              <a:gd name="connsiteY2-24" fmla="*/ 2058353 h 2058353"/>
              <a:gd name="connsiteX3-25" fmla="*/ 0 w 1409700"/>
              <a:gd name="connsiteY3-26" fmla="*/ 1833563 h 2058353"/>
              <a:gd name="connsiteX4-27" fmla="*/ 0 w 1409700"/>
              <a:gd name="connsiteY4-28" fmla="*/ 223838 h 2058353"/>
              <a:gd name="connsiteX5-29" fmla="*/ 223838 w 1409700"/>
              <a:gd name="connsiteY5-30" fmla="*/ 0 h 2058353"/>
              <a:gd name="connsiteX6-31" fmla="*/ 1185863 w 1409700"/>
              <a:gd name="connsiteY6-32" fmla="*/ 0 h 2058353"/>
              <a:gd name="connsiteX7-33" fmla="*/ 1409700 w 1409700"/>
              <a:gd name="connsiteY7-34" fmla="*/ 223838 h 2058353"/>
              <a:gd name="connsiteX8-35" fmla="*/ 1409700 w 1409700"/>
              <a:gd name="connsiteY8-36" fmla="*/ 675325 h 2058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409700" h="2058353">
                <a:moveTo>
                  <a:pt x="1409700" y="1834515"/>
                </a:moveTo>
                <a:cubicBezTo>
                  <a:pt x="1409700" y="1958340"/>
                  <a:pt x="1309688" y="2058353"/>
                  <a:pt x="1185863" y="2058353"/>
                </a:cubicBezTo>
                <a:lnTo>
                  <a:pt x="223838" y="2058353"/>
                </a:lnTo>
                <a:cubicBezTo>
                  <a:pt x="100013" y="2057400"/>
                  <a:pt x="0" y="1957388"/>
                  <a:pt x="0" y="1833563"/>
                </a:cubicBezTo>
                <a:lnTo>
                  <a:pt x="0" y="223838"/>
                </a:lnTo>
                <a:cubicBezTo>
                  <a:pt x="0" y="100013"/>
                  <a:pt x="100013" y="0"/>
                  <a:pt x="223838" y="0"/>
                </a:cubicBezTo>
                <a:lnTo>
                  <a:pt x="1185863" y="0"/>
                </a:lnTo>
                <a:cubicBezTo>
                  <a:pt x="1309688" y="0"/>
                  <a:pt x="1409700" y="100013"/>
                  <a:pt x="1409700" y="223838"/>
                </a:cubicBezTo>
                <a:lnTo>
                  <a:pt x="1409700" y="675325"/>
                </a:lnTo>
              </a:path>
            </a:pathLst>
          </a:custGeom>
          <a:solidFill>
            <a:srgbClr val="FFFFFF"/>
          </a:solidFill>
          <a:ln w="38100" cap="flat">
            <a:solidFill>
              <a:schemeClr val="accent1"/>
            </a:solidFill>
            <a:prstDash val="solid"/>
            <a:miter/>
          </a:ln>
        </p:spPr>
        <p:txBody>
          <a:bodyPr lIns="71323" tIns="35662" rIns="71323" bIns="35662" rtlCol="0" anchor="ctr"/>
          <a:lstStyle/>
          <a:p>
            <a:endParaRPr lang="en-US" dirty="0"/>
          </a:p>
        </p:txBody>
      </p:sp>
      <p:sp>
        <p:nvSpPr>
          <p:cNvPr id="6" name="Freeform: Shape 5"/>
          <p:cNvSpPr/>
          <p:nvPr/>
        </p:nvSpPr>
        <p:spPr>
          <a:xfrm flipH="1">
            <a:off x="6479353" y="2246680"/>
            <a:ext cx="2368385" cy="3359510"/>
          </a:xfrm>
          <a:custGeom>
            <a:avLst/>
            <a:gdLst>
              <a:gd name="connsiteX0" fmla="*/ 1431131 w 1447800"/>
              <a:gd name="connsiteY0" fmla="*/ 1370171 h 2095500"/>
              <a:gd name="connsiteX1" fmla="*/ 1431131 w 1447800"/>
              <a:gd name="connsiteY1" fmla="*/ 1855946 h 2095500"/>
              <a:gd name="connsiteX2" fmla="*/ 1207294 w 1447800"/>
              <a:gd name="connsiteY2" fmla="*/ 2079784 h 2095500"/>
              <a:gd name="connsiteX3" fmla="*/ 245269 w 1447800"/>
              <a:gd name="connsiteY3" fmla="*/ 2079784 h 2095500"/>
              <a:gd name="connsiteX4" fmla="*/ 21431 w 1447800"/>
              <a:gd name="connsiteY4" fmla="*/ 1854994 h 2095500"/>
              <a:gd name="connsiteX5" fmla="*/ 21431 w 1447800"/>
              <a:gd name="connsiteY5" fmla="*/ 245269 h 2095500"/>
              <a:gd name="connsiteX6" fmla="*/ 245269 w 1447800"/>
              <a:gd name="connsiteY6" fmla="*/ 21431 h 2095500"/>
              <a:gd name="connsiteX7" fmla="*/ 1207294 w 1447800"/>
              <a:gd name="connsiteY7" fmla="*/ 21431 h 2095500"/>
              <a:gd name="connsiteX8" fmla="*/ 1431131 w 1447800"/>
              <a:gd name="connsiteY8" fmla="*/ 245269 h 2095500"/>
              <a:gd name="connsiteX9" fmla="*/ 1431131 w 1447800"/>
              <a:gd name="connsiteY9" fmla="*/ 1050131 h 2095500"/>
              <a:gd name="connsiteX0-1" fmla="*/ 1409700 w 1409700"/>
              <a:gd name="connsiteY0-2" fmla="*/ 1834515 h 2058353"/>
              <a:gd name="connsiteX1-3" fmla="*/ 1185863 w 1409700"/>
              <a:gd name="connsiteY1-4" fmla="*/ 2058353 h 2058353"/>
              <a:gd name="connsiteX2-5" fmla="*/ 223838 w 1409700"/>
              <a:gd name="connsiteY2-6" fmla="*/ 2058353 h 2058353"/>
              <a:gd name="connsiteX3-7" fmla="*/ 0 w 1409700"/>
              <a:gd name="connsiteY3-8" fmla="*/ 1833563 h 2058353"/>
              <a:gd name="connsiteX4-9" fmla="*/ 0 w 1409700"/>
              <a:gd name="connsiteY4-10" fmla="*/ 223838 h 2058353"/>
              <a:gd name="connsiteX5-11" fmla="*/ 223838 w 1409700"/>
              <a:gd name="connsiteY5-12" fmla="*/ 0 h 2058353"/>
              <a:gd name="connsiteX6-13" fmla="*/ 1185863 w 1409700"/>
              <a:gd name="connsiteY6-14" fmla="*/ 0 h 2058353"/>
              <a:gd name="connsiteX7-15" fmla="*/ 1409700 w 1409700"/>
              <a:gd name="connsiteY7-16" fmla="*/ 223838 h 2058353"/>
              <a:gd name="connsiteX8-17" fmla="*/ 1409700 w 1409700"/>
              <a:gd name="connsiteY8-18" fmla="*/ 1028700 h 2058353"/>
              <a:gd name="connsiteX0-19" fmla="*/ 1409700 w 1409700"/>
              <a:gd name="connsiteY0-20" fmla="*/ 1834515 h 2058353"/>
              <a:gd name="connsiteX1-21" fmla="*/ 1185863 w 1409700"/>
              <a:gd name="connsiteY1-22" fmla="*/ 2058353 h 2058353"/>
              <a:gd name="connsiteX2-23" fmla="*/ 223838 w 1409700"/>
              <a:gd name="connsiteY2-24" fmla="*/ 2058353 h 2058353"/>
              <a:gd name="connsiteX3-25" fmla="*/ 0 w 1409700"/>
              <a:gd name="connsiteY3-26" fmla="*/ 1833563 h 2058353"/>
              <a:gd name="connsiteX4-27" fmla="*/ 0 w 1409700"/>
              <a:gd name="connsiteY4-28" fmla="*/ 223838 h 2058353"/>
              <a:gd name="connsiteX5-29" fmla="*/ 223838 w 1409700"/>
              <a:gd name="connsiteY5-30" fmla="*/ 0 h 2058353"/>
              <a:gd name="connsiteX6-31" fmla="*/ 1185863 w 1409700"/>
              <a:gd name="connsiteY6-32" fmla="*/ 0 h 2058353"/>
              <a:gd name="connsiteX7-33" fmla="*/ 1409700 w 1409700"/>
              <a:gd name="connsiteY7-34" fmla="*/ 223838 h 2058353"/>
              <a:gd name="connsiteX8-35" fmla="*/ 1409700 w 1409700"/>
              <a:gd name="connsiteY8-36" fmla="*/ 675325 h 2058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409700" h="2058353">
                <a:moveTo>
                  <a:pt x="1409700" y="1834515"/>
                </a:moveTo>
                <a:cubicBezTo>
                  <a:pt x="1409700" y="1958340"/>
                  <a:pt x="1309688" y="2058353"/>
                  <a:pt x="1185863" y="2058353"/>
                </a:cubicBezTo>
                <a:lnTo>
                  <a:pt x="223838" y="2058353"/>
                </a:lnTo>
                <a:cubicBezTo>
                  <a:pt x="100013" y="2057400"/>
                  <a:pt x="0" y="1957388"/>
                  <a:pt x="0" y="1833563"/>
                </a:cubicBezTo>
                <a:lnTo>
                  <a:pt x="0" y="223838"/>
                </a:lnTo>
                <a:cubicBezTo>
                  <a:pt x="0" y="100013"/>
                  <a:pt x="100013" y="0"/>
                  <a:pt x="223838" y="0"/>
                </a:cubicBezTo>
                <a:lnTo>
                  <a:pt x="1185863" y="0"/>
                </a:lnTo>
                <a:cubicBezTo>
                  <a:pt x="1309688" y="0"/>
                  <a:pt x="1409700" y="100013"/>
                  <a:pt x="1409700" y="223838"/>
                </a:cubicBezTo>
                <a:lnTo>
                  <a:pt x="1409700" y="675325"/>
                </a:lnTo>
              </a:path>
            </a:pathLst>
          </a:custGeom>
          <a:solidFill>
            <a:srgbClr val="FFFFFF"/>
          </a:solidFill>
          <a:ln w="38100" cap="flat">
            <a:solidFill>
              <a:schemeClr val="accent4"/>
            </a:solidFill>
            <a:prstDash val="solid"/>
            <a:miter/>
          </a:ln>
        </p:spPr>
        <p:txBody>
          <a:bodyPr lIns="71323" tIns="35662" rIns="71323" bIns="35662" rtlCol="0" anchor="ctr"/>
          <a:lstStyle/>
          <a:p>
            <a:endParaRPr lang="en-US" dirty="0"/>
          </a:p>
        </p:txBody>
      </p:sp>
      <p:sp>
        <p:nvSpPr>
          <p:cNvPr id="7" name="Freeform: Shape 6"/>
          <p:cNvSpPr>
            <a:spLocks noChangeAspect="1"/>
          </p:cNvSpPr>
          <p:nvPr/>
        </p:nvSpPr>
        <p:spPr>
          <a:xfrm>
            <a:off x="3033075" y="3315615"/>
            <a:ext cx="870493" cy="1453862"/>
          </a:xfrm>
          <a:custGeom>
            <a:avLst/>
            <a:gdLst>
              <a:gd name="connsiteX0" fmla="*/ 1181320 w 1514475"/>
              <a:gd name="connsiteY0" fmla="*/ 2250758 h 2276475"/>
              <a:gd name="connsiteX1" fmla="*/ 28795 w 1514475"/>
              <a:gd name="connsiteY1" fmla="*/ 2250758 h 2276475"/>
              <a:gd name="connsiteX2" fmla="*/ 60227 w 1514475"/>
              <a:gd name="connsiteY2" fmla="*/ 2062163 h 2276475"/>
              <a:gd name="connsiteX3" fmla="*/ 239297 w 1514475"/>
              <a:gd name="connsiteY3" fmla="*/ 1767840 h 2276475"/>
              <a:gd name="connsiteX4" fmla="*/ 595532 w 1514475"/>
              <a:gd name="connsiteY4" fmla="*/ 1432560 h 2276475"/>
              <a:gd name="connsiteX5" fmla="*/ 1083212 w 1514475"/>
              <a:gd name="connsiteY5" fmla="*/ 962978 h 2276475"/>
              <a:gd name="connsiteX6" fmla="*/ 1209895 w 1514475"/>
              <a:gd name="connsiteY6" fmla="*/ 636270 h 2276475"/>
              <a:gd name="connsiteX7" fmla="*/ 1094642 w 1514475"/>
              <a:gd name="connsiteY7" fmla="*/ 363855 h 2276475"/>
              <a:gd name="connsiteX8" fmla="*/ 793652 w 1514475"/>
              <a:gd name="connsiteY8" fmla="*/ 252413 h 2276475"/>
              <a:gd name="connsiteX9" fmla="*/ 479327 w 1514475"/>
              <a:gd name="connsiteY9" fmla="*/ 370522 h 2276475"/>
              <a:gd name="connsiteX10" fmla="*/ 360265 w 1514475"/>
              <a:gd name="connsiteY10" fmla="*/ 697230 h 2276475"/>
              <a:gd name="connsiteX11" fmla="*/ 81182 w 1514475"/>
              <a:gd name="connsiteY11" fmla="*/ 668655 h 2276475"/>
              <a:gd name="connsiteX12" fmla="*/ 297400 w 1514475"/>
              <a:gd name="connsiteY12" fmla="*/ 192405 h 2276475"/>
              <a:gd name="connsiteX13" fmla="*/ 800320 w 1514475"/>
              <a:gd name="connsiteY13" fmla="*/ 28575 h 2276475"/>
              <a:gd name="connsiteX14" fmla="*/ 1305145 w 1514475"/>
              <a:gd name="connsiteY14" fmla="*/ 205740 h 2276475"/>
              <a:gd name="connsiteX15" fmla="*/ 1490882 w 1514475"/>
              <a:gd name="connsiteY15" fmla="*/ 643890 h 2276475"/>
              <a:gd name="connsiteX16" fmla="*/ 1436590 w 1514475"/>
              <a:gd name="connsiteY16" fmla="*/ 904875 h 2276475"/>
              <a:gd name="connsiteX17" fmla="*/ 1255615 w 1514475"/>
              <a:gd name="connsiteY17" fmla="*/ 1175385 h 2276475"/>
              <a:gd name="connsiteX18" fmla="*/ 836515 w 1514475"/>
              <a:gd name="connsiteY18" fmla="*/ 1564957 h 2276475"/>
              <a:gd name="connsiteX19" fmla="*/ 522190 w 1514475"/>
              <a:gd name="connsiteY19" fmla="*/ 1844040 h 2276475"/>
              <a:gd name="connsiteX20" fmla="*/ 406937 w 1514475"/>
              <a:gd name="connsiteY20" fmla="*/ 1991678 h 2276475"/>
              <a:gd name="connsiteX21" fmla="*/ 1493740 w 1514475"/>
              <a:gd name="connsiteY21" fmla="*/ 1991678 h 227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14475" h="2276475">
                <a:moveTo>
                  <a:pt x="1181320" y="2250758"/>
                </a:moveTo>
                <a:lnTo>
                  <a:pt x="28795" y="2250758"/>
                </a:lnTo>
                <a:cubicBezTo>
                  <a:pt x="26890" y="2185035"/>
                  <a:pt x="37367" y="2122170"/>
                  <a:pt x="60227" y="2062163"/>
                </a:cubicBezTo>
                <a:cubicBezTo>
                  <a:pt x="97375" y="1962150"/>
                  <a:pt x="157382" y="1864043"/>
                  <a:pt x="239297" y="1767840"/>
                </a:cubicBezTo>
                <a:cubicBezTo>
                  <a:pt x="321212" y="1670685"/>
                  <a:pt x="440275" y="1559243"/>
                  <a:pt x="595532" y="1432560"/>
                </a:cubicBezTo>
                <a:cubicBezTo>
                  <a:pt x="836515" y="1235393"/>
                  <a:pt x="999392" y="1079182"/>
                  <a:pt x="1083212" y="962978"/>
                </a:cubicBezTo>
                <a:cubicBezTo>
                  <a:pt x="1167985" y="847725"/>
                  <a:pt x="1209895" y="738188"/>
                  <a:pt x="1209895" y="636270"/>
                </a:cubicBezTo>
                <a:cubicBezTo>
                  <a:pt x="1209895" y="528638"/>
                  <a:pt x="1171795" y="437197"/>
                  <a:pt x="1094642" y="363855"/>
                </a:cubicBezTo>
                <a:cubicBezTo>
                  <a:pt x="1017490" y="289560"/>
                  <a:pt x="917477" y="252413"/>
                  <a:pt x="793652" y="252413"/>
                </a:cubicBezTo>
                <a:cubicBezTo>
                  <a:pt x="663160" y="252413"/>
                  <a:pt x="558385" y="291465"/>
                  <a:pt x="479327" y="370522"/>
                </a:cubicBezTo>
                <a:cubicBezTo>
                  <a:pt x="400270" y="449580"/>
                  <a:pt x="361217" y="558165"/>
                  <a:pt x="360265" y="697230"/>
                </a:cubicBezTo>
                <a:lnTo>
                  <a:pt x="81182" y="668655"/>
                </a:lnTo>
                <a:cubicBezTo>
                  <a:pt x="100232" y="460057"/>
                  <a:pt x="172622" y="300990"/>
                  <a:pt x="297400" y="192405"/>
                </a:cubicBezTo>
                <a:cubicBezTo>
                  <a:pt x="422177" y="82867"/>
                  <a:pt x="589817" y="28575"/>
                  <a:pt x="800320" y="28575"/>
                </a:cubicBezTo>
                <a:cubicBezTo>
                  <a:pt x="1012727" y="28575"/>
                  <a:pt x="1181320" y="87630"/>
                  <a:pt x="1305145" y="205740"/>
                </a:cubicBezTo>
                <a:cubicBezTo>
                  <a:pt x="1428970" y="323850"/>
                  <a:pt x="1490882" y="469582"/>
                  <a:pt x="1490882" y="643890"/>
                </a:cubicBezTo>
                <a:cubicBezTo>
                  <a:pt x="1490882" y="732472"/>
                  <a:pt x="1472785" y="820103"/>
                  <a:pt x="1436590" y="904875"/>
                </a:cubicBezTo>
                <a:cubicBezTo>
                  <a:pt x="1400395" y="990600"/>
                  <a:pt x="1340387" y="1081088"/>
                  <a:pt x="1255615" y="1175385"/>
                </a:cubicBezTo>
                <a:cubicBezTo>
                  <a:pt x="1171795" y="1269682"/>
                  <a:pt x="1031777" y="1400175"/>
                  <a:pt x="836515" y="1564957"/>
                </a:cubicBezTo>
                <a:cubicBezTo>
                  <a:pt x="673637" y="1702118"/>
                  <a:pt x="568862" y="1794510"/>
                  <a:pt x="522190" y="1844040"/>
                </a:cubicBezTo>
                <a:cubicBezTo>
                  <a:pt x="475517" y="1892618"/>
                  <a:pt x="437417" y="1942148"/>
                  <a:pt x="406937" y="1991678"/>
                </a:cubicBezTo>
                <a:lnTo>
                  <a:pt x="1493740" y="1991678"/>
                </a:ln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lIns="71323" tIns="35662" rIns="71323" bIns="35662" rtlCol="0" anchor="ctr"/>
          <a:lstStyle/>
          <a:p>
            <a:endParaRPr lang="en-US"/>
          </a:p>
        </p:txBody>
      </p:sp>
      <p:sp>
        <p:nvSpPr>
          <p:cNvPr id="8" name="Freeform: Shape 7"/>
          <p:cNvSpPr>
            <a:spLocks noChangeAspect="1"/>
          </p:cNvSpPr>
          <p:nvPr/>
        </p:nvSpPr>
        <p:spPr>
          <a:xfrm>
            <a:off x="5946345" y="3398005"/>
            <a:ext cx="856343" cy="1493353"/>
          </a:xfrm>
          <a:custGeom>
            <a:avLst/>
            <a:gdLst>
              <a:gd name="connsiteX0" fmla="*/ 573405 w 1171575"/>
              <a:gd name="connsiteY0" fmla="*/ 1779270 h 1800225"/>
              <a:gd name="connsiteX1" fmla="*/ 199073 w 1171575"/>
              <a:gd name="connsiteY1" fmla="*/ 1644968 h 1800225"/>
              <a:gd name="connsiteX2" fmla="*/ 28575 w 1171575"/>
              <a:gd name="connsiteY2" fmla="*/ 1296352 h 1800225"/>
              <a:gd name="connsiteX3" fmla="*/ 239078 w 1171575"/>
              <a:gd name="connsiteY3" fmla="*/ 1268730 h 1800225"/>
              <a:gd name="connsiteX4" fmla="*/ 362903 w 1171575"/>
              <a:gd name="connsiteY4" fmla="*/ 1526858 h 1800225"/>
              <a:gd name="connsiteX5" fmla="*/ 575310 w 1171575"/>
              <a:gd name="connsiteY5" fmla="*/ 1605915 h 1800225"/>
              <a:gd name="connsiteX6" fmla="*/ 825818 w 1171575"/>
              <a:gd name="connsiteY6" fmla="*/ 1503045 h 1800225"/>
              <a:gd name="connsiteX7" fmla="*/ 927735 w 1171575"/>
              <a:gd name="connsiteY7" fmla="*/ 1247775 h 1800225"/>
              <a:gd name="connsiteX8" fmla="*/ 833438 w 1171575"/>
              <a:gd name="connsiteY8" fmla="*/ 1008698 h 1800225"/>
              <a:gd name="connsiteX9" fmla="*/ 592455 w 1171575"/>
              <a:gd name="connsiteY9" fmla="*/ 914400 h 1800225"/>
              <a:gd name="connsiteX10" fmla="*/ 443865 w 1171575"/>
              <a:gd name="connsiteY10" fmla="*/ 938213 h 1800225"/>
              <a:gd name="connsiteX11" fmla="*/ 467678 w 1171575"/>
              <a:gd name="connsiteY11" fmla="*/ 753427 h 1800225"/>
              <a:gd name="connsiteX12" fmla="*/ 501968 w 1171575"/>
              <a:gd name="connsiteY12" fmla="*/ 755333 h 1800225"/>
              <a:gd name="connsiteX13" fmla="*/ 743903 w 1171575"/>
              <a:gd name="connsiteY13" fmla="*/ 684848 h 1800225"/>
              <a:gd name="connsiteX14" fmla="*/ 851535 w 1171575"/>
              <a:gd name="connsiteY14" fmla="*/ 468630 h 1800225"/>
              <a:gd name="connsiteX15" fmla="*/ 773430 w 1171575"/>
              <a:gd name="connsiteY15" fmla="*/ 277178 h 1800225"/>
              <a:gd name="connsiteX16" fmla="*/ 571500 w 1171575"/>
              <a:gd name="connsiteY16" fmla="*/ 200978 h 1800225"/>
              <a:gd name="connsiteX17" fmla="*/ 366713 w 1171575"/>
              <a:gd name="connsiteY17" fmla="*/ 278130 h 1800225"/>
              <a:gd name="connsiteX18" fmla="*/ 261938 w 1171575"/>
              <a:gd name="connsiteY18" fmla="*/ 509588 h 1800225"/>
              <a:gd name="connsiteX19" fmla="*/ 51435 w 1171575"/>
              <a:gd name="connsiteY19" fmla="*/ 472440 h 1800225"/>
              <a:gd name="connsiteX20" fmla="*/ 226695 w 1171575"/>
              <a:gd name="connsiteY20" fmla="*/ 144780 h 1800225"/>
              <a:gd name="connsiteX21" fmla="*/ 566738 w 1171575"/>
              <a:gd name="connsiteY21" fmla="*/ 28575 h 1800225"/>
              <a:gd name="connsiteX22" fmla="*/ 824865 w 1171575"/>
              <a:gd name="connsiteY22" fmla="*/ 88583 h 1800225"/>
              <a:gd name="connsiteX23" fmla="*/ 1005840 w 1171575"/>
              <a:gd name="connsiteY23" fmla="*/ 252413 h 1800225"/>
              <a:gd name="connsiteX24" fmla="*/ 1068705 w 1171575"/>
              <a:gd name="connsiteY24" fmla="*/ 473392 h 1800225"/>
              <a:gd name="connsiteX25" fmla="*/ 1008698 w 1171575"/>
              <a:gd name="connsiteY25" fmla="*/ 675323 h 1800225"/>
              <a:gd name="connsiteX26" fmla="*/ 832485 w 1171575"/>
              <a:gd name="connsiteY26" fmla="*/ 820102 h 1800225"/>
              <a:gd name="connsiteX27" fmla="*/ 1068705 w 1171575"/>
              <a:gd name="connsiteY27" fmla="*/ 965835 h 1800225"/>
              <a:gd name="connsiteX28" fmla="*/ 1152525 w 1171575"/>
              <a:gd name="connsiteY28" fmla="*/ 1242060 h 1800225"/>
              <a:gd name="connsiteX0-1" fmla="*/ 544830 w 1123950"/>
              <a:gd name="connsiteY0-2" fmla="*/ 1750695 h 1764308"/>
              <a:gd name="connsiteX1-3" fmla="*/ 555718 w 1123950"/>
              <a:gd name="connsiteY1-4" fmla="*/ 1755285 h 1764308"/>
              <a:gd name="connsiteX2-5" fmla="*/ 170498 w 1123950"/>
              <a:gd name="connsiteY2-6" fmla="*/ 1616393 h 1764308"/>
              <a:gd name="connsiteX3-7" fmla="*/ 0 w 1123950"/>
              <a:gd name="connsiteY3-8" fmla="*/ 1267777 h 1764308"/>
              <a:gd name="connsiteX4-9" fmla="*/ 210503 w 1123950"/>
              <a:gd name="connsiteY4-10" fmla="*/ 1240155 h 1764308"/>
              <a:gd name="connsiteX5-11" fmla="*/ 334328 w 1123950"/>
              <a:gd name="connsiteY5-12" fmla="*/ 1498283 h 1764308"/>
              <a:gd name="connsiteX6-13" fmla="*/ 546735 w 1123950"/>
              <a:gd name="connsiteY6-14" fmla="*/ 1577340 h 1764308"/>
              <a:gd name="connsiteX7-15" fmla="*/ 797243 w 1123950"/>
              <a:gd name="connsiteY7-16" fmla="*/ 1474470 h 1764308"/>
              <a:gd name="connsiteX8-17" fmla="*/ 899160 w 1123950"/>
              <a:gd name="connsiteY8-18" fmla="*/ 1219200 h 1764308"/>
              <a:gd name="connsiteX9-19" fmla="*/ 804863 w 1123950"/>
              <a:gd name="connsiteY9-20" fmla="*/ 980123 h 1764308"/>
              <a:gd name="connsiteX10-21" fmla="*/ 563880 w 1123950"/>
              <a:gd name="connsiteY10-22" fmla="*/ 885825 h 1764308"/>
              <a:gd name="connsiteX11-23" fmla="*/ 415290 w 1123950"/>
              <a:gd name="connsiteY11-24" fmla="*/ 909638 h 1764308"/>
              <a:gd name="connsiteX12-25" fmla="*/ 439103 w 1123950"/>
              <a:gd name="connsiteY12-26" fmla="*/ 724852 h 1764308"/>
              <a:gd name="connsiteX13-27" fmla="*/ 473393 w 1123950"/>
              <a:gd name="connsiteY13-28" fmla="*/ 726758 h 1764308"/>
              <a:gd name="connsiteX14-29" fmla="*/ 715328 w 1123950"/>
              <a:gd name="connsiteY14-30" fmla="*/ 656273 h 1764308"/>
              <a:gd name="connsiteX15-31" fmla="*/ 822960 w 1123950"/>
              <a:gd name="connsiteY15-32" fmla="*/ 440055 h 1764308"/>
              <a:gd name="connsiteX16-33" fmla="*/ 744855 w 1123950"/>
              <a:gd name="connsiteY16-34" fmla="*/ 248603 h 1764308"/>
              <a:gd name="connsiteX17-35" fmla="*/ 542925 w 1123950"/>
              <a:gd name="connsiteY17-36" fmla="*/ 172403 h 1764308"/>
              <a:gd name="connsiteX18-37" fmla="*/ 338138 w 1123950"/>
              <a:gd name="connsiteY18-38" fmla="*/ 249555 h 1764308"/>
              <a:gd name="connsiteX19-39" fmla="*/ 233363 w 1123950"/>
              <a:gd name="connsiteY19-40" fmla="*/ 481013 h 1764308"/>
              <a:gd name="connsiteX20-41" fmla="*/ 22860 w 1123950"/>
              <a:gd name="connsiteY20-42" fmla="*/ 443865 h 1764308"/>
              <a:gd name="connsiteX21-43" fmla="*/ 198120 w 1123950"/>
              <a:gd name="connsiteY21-44" fmla="*/ 116205 h 1764308"/>
              <a:gd name="connsiteX22-45" fmla="*/ 538163 w 1123950"/>
              <a:gd name="connsiteY22-46" fmla="*/ 0 h 1764308"/>
              <a:gd name="connsiteX23-47" fmla="*/ 796290 w 1123950"/>
              <a:gd name="connsiteY23-48" fmla="*/ 60008 h 1764308"/>
              <a:gd name="connsiteX24-49" fmla="*/ 977265 w 1123950"/>
              <a:gd name="connsiteY24-50" fmla="*/ 223838 h 1764308"/>
              <a:gd name="connsiteX25-51" fmla="*/ 1040130 w 1123950"/>
              <a:gd name="connsiteY25-52" fmla="*/ 444817 h 1764308"/>
              <a:gd name="connsiteX26-53" fmla="*/ 980123 w 1123950"/>
              <a:gd name="connsiteY26-54" fmla="*/ 646748 h 1764308"/>
              <a:gd name="connsiteX27-55" fmla="*/ 803910 w 1123950"/>
              <a:gd name="connsiteY27-56" fmla="*/ 791527 h 1764308"/>
              <a:gd name="connsiteX28-57" fmla="*/ 1040130 w 1123950"/>
              <a:gd name="connsiteY28-58" fmla="*/ 937260 h 1764308"/>
              <a:gd name="connsiteX29" fmla="*/ 1123950 w 1123950"/>
              <a:gd name="connsiteY29" fmla="*/ 1213485 h 1764308"/>
              <a:gd name="connsiteX0-59" fmla="*/ 707957 w 1123950"/>
              <a:gd name="connsiteY0-60" fmla="*/ 1759433 h 1766644"/>
              <a:gd name="connsiteX1-61" fmla="*/ 555718 w 1123950"/>
              <a:gd name="connsiteY1-62" fmla="*/ 1755285 h 1766644"/>
              <a:gd name="connsiteX2-63" fmla="*/ 170498 w 1123950"/>
              <a:gd name="connsiteY2-64" fmla="*/ 1616393 h 1766644"/>
              <a:gd name="connsiteX3-65" fmla="*/ 0 w 1123950"/>
              <a:gd name="connsiteY3-66" fmla="*/ 1267777 h 1766644"/>
              <a:gd name="connsiteX4-67" fmla="*/ 210503 w 1123950"/>
              <a:gd name="connsiteY4-68" fmla="*/ 1240155 h 1766644"/>
              <a:gd name="connsiteX5-69" fmla="*/ 334328 w 1123950"/>
              <a:gd name="connsiteY5-70" fmla="*/ 1498283 h 1766644"/>
              <a:gd name="connsiteX6-71" fmla="*/ 546735 w 1123950"/>
              <a:gd name="connsiteY6-72" fmla="*/ 1577340 h 1766644"/>
              <a:gd name="connsiteX7-73" fmla="*/ 797243 w 1123950"/>
              <a:gd name="connsiteY7-74" fmla="*/ 1474470 h 1766644"/>
              <a:gd name="connsiteX8-75" fmla="*/ 899160 w 1123950"/>
              <a:gd name="connsiteY8-76" fmla="*/ 1219200 h 1766644"/>
              <a:gd name="connsiteX9-77" fmla="*/ 804863 w 1123950"/>
              <a:gd name="connsiteY9-78" fmla="*/ 980123 h 1766644"/>
              <a:gd name="connsiteX10-79" fmla="*/ 563880 w 1123950"/>
              <a:gd name="connsiteY10-80" fmla="*/ 885825 h 1766644"/>
              <a:gd name="connsiteX11-81" fmla="*/ 415290 w 1123950"/>
              <a:gd name="connsiteY11-82" fmla="*/ 909638 h 1766644"/>
              <a:gd name="connsiteX12-83" fmla="*/ 439103 w 1123950"/>
              <a:gd name="connsiteY12-84" fmla="*/ 724852 h 1766644"/>
              <a:gd name="connsiteX13-85" fmla="*/ 473393 w 1123950"/>
              <a:gd name="connsiteY13-86" fmla="*/ 726758 h 1766644"/>
              <a:gd name="connsiteX14-87" fmla="*/ 715328 w 1123950"/>
              <a:gd name="connsiteY14-88" fmla="*/ 656273 h 1766644"/>
              <a:gd name="connsiteX15-89" fmla="*/ 822960 w 1123950"/>
              <a:gd name="connsiteY15-90" fmla="*/ 440055 h 1766644"/>
              <a:gd name="connsiteX16-91" fmla="*/ 744855 w 1123950"/>
              <a:gd name="connsiteY16-92" fmla="*/ 248603 h 1766644"/>
              <a:gd name="connsiteX17-93" fmla="*/ 542925 w 1123950"/>
              <a:gd name="connsiteY17-94" fmla="*/ 172403 h 1766644"/>
              <a:gd name="connsiteX18-95" fmla="*/ 338138 w 1123950"/>
              <a:gd name="connsiteY18-96" fmla="*/ 249555 h 1766644"/>
              <a:gd name="connsiteX19-97" fmla="*/ 233363 w 1123950"/>
              <a:gd name="connsiteY19-98" fmla="*/ 481013 h 1766644"/>
              <a:gd name="connsiteX20-99" fmla="*/ 22860 w 1123950"/>
              <a:gd name="connsiteY20-100" fmla="*/ 443865 h 1766644"/>
              <a:gd name="connsiteX21-101" fmla="*/ 198120 w 1123950"/>
              <a:gd name="connsiteY21-102" fmla="*/ 116205 h 1766644"/>
              <a:gd name="connsiteX22-103" fmla="*/ 538163 w 1123950"/>
              <a:gd name="connsiteY22-104" fmla="*/ 0 h 1766644"/>
              <a:gd name="connsiteX23-105" fmla="*/ 796290 w 1123950"/>
              <a:gd name="connsiteY23-106" fmla="*/ 60008 h 1766644"/>
              <a:gd name="connsiteX24-107" fmla="*/ 977265 w 1123950"/>
              <a:gd name="connsiteY24-108" fmla="*/ 223838 h 1766644"/>
              <a:gd name="connsiteX25-109" fmla="*/ 1040130 w 1123950"/>
              <a:gd name="connsiteY25-110" fmla="*/ 444817 h 1766644"/>
              <a:gd name="connsiteX26-111" fmla="*/ 980123 w 1123950"/>
              <a:gd name="connsiteY26-112" fmla="*/ 646748 h 1766644"/>
              <a:gd name="connsiteX27-113" fmla="*/ 803910 w 1123950"/>
              <a:gd name="connsiteY27-114" fmla="*/ 791527 h 1766644"/>
              <a:gd name="connsiteX28-115" fmla="*/ 1040130 w 1123950"/>
              <a:gd name="connsiteY28-116" fmla="*/ 937260 h 1766644"/>
              <a:gd name="connsiteX29-117" fmla="*/ 1123950 w 1123950"/>
              <a:gd name="connsiteY29-118" fmla="*/ 1213485 h 1766644"/>
              <a:gd name="connsiteX0-119" fmla="*/ 696305 w 1123950"/>
              <a:gd name="connsiteY0-120" fmla="*/ 1759433 h 1766644"/>
              <a:gd name="connsiteX1-121" fmla="*/ 555718 w 1123950"/>
              <a:gd name="connsiteY1-122" fmla="*/ 1755285 h 1766644"/>
              <a:gd name="connsiteX2-123" fmla="*/ 170498 w 1123950"/>
              <a:gd name="connsiteY2-124" fmla="*/ 1616393 h 1766644"/>
              <a:gd name="connsiteX3-125" fmla="*/ 0 w 1123950"/>
              <a:gd name="connsiteY3-126" fmla="*/ 1267777 h 1766644"/>
              <a:gd name="connsiteX4-127" fmla="*/ 210503 w 1123950"/>
              <a:gd name="connsiteY4-128" fmla="*/ 1240155 h 1766644"/>
              <a:gd name="connsiteX5-129" fmla="*/ 334328 w 1123950"/>
              <a:gd name="connsiteY5-130" fmla="*/ 1498283 h 1766644"/>
              <a:gd name="connsiteX6-131" fmla="*/ 546735 w 1123950"/>
              <a:gd name="connsiteY6-132" fmla="*/ 1577340 h 1766644"/>
              <a:gd name="connsiteX7-133" fmla="*/ 797243 w 1123950"/>
              <a:gd name="connsiteY7-134" fmla="*/ 1474470 h 1766644"/>
              <a:gd name="connsiteX8-135" fmla="*/ 899160 w 1123950"/>
              <a:gd name="connsiteY8-136" fmla="*/ 1219200 h 1766644"/>
              <a:gd name="connsiteX9-137" fmla="*/ 804863 w 1123950"/>
              <a:gd name="connsiteY9-138" fmla="*/ 980123 h 1766644"/>
              <a:gd name="connsiteX10-139" fmla="*/ 563880 w 1123950"/>
              <a:gd name="connsiteY10-140" fmla="*/ 885825 h 1766644"/>
              <a:gd name="connsiteX11-141" fmla="*/ 415290 w 1123950"/>
              <a:gd name="connsiteY11-142" fmla="*/ 909638 h 1766644"/>
              <a:gd name="connsiteX12-143" fmla="*/ 439103 w 1123950"/>
              <a:gd name="connsiteY12-144" fmla="*/ 724852 h 1766644"/>
              <a:gd name="connsiteX13-145" fmla="*/ 473393 w 1123950"/>
              <a:gd name="connsiteY13-146" fmla="*/ 726758 h 1766644"/>
              <a:gd name="connsiteX14-147" fmla="*/ 715328 w 1123950"/>
              <a:gd name="connsiteY14-148" fmla="*/ 656273 h 1766644"/>
              <a:gd name="connsiteX15-149" fmla="*/ 822960 w 1123950"/>
              <a:gd name="connsiteY15-150" fmla="*/ 440055 h 1766644"/>
              <a:gd name="connsiteX16-151" fmla="*/ 744855 w 1123950"/>
              <a:gd name="connsiteY16-152" fmla="*/ 248603 h 1766644"/>
              <a:gd name="connsiteX17-153" fmla="*/ 542925 w 1123950"/>
              <a:gd name="connsiteY17-154" fmla="*/ 172403 h 1766644"/>
              <a:gd name="connsiteX18-155" fmla="*/ 338138 w 1123950"/>
              <a:gd name="connsiteY18-156" fmla="*/ 249555 h 1766644"/>
              <a:gd name="connsiteX19-157" fmla="*/ 233363 w 1123950"/>
              <a:gd name="connsiteY19-158" fmla="*/ 481013 h 1766644"/>
              <a:gd name="connsiteX20-159" fmla="*/ 22860 w 1123950"/>
              <a:gd name="connsiteY20-160" fmla="*/ 443865 h 1766644"/>
              <a:gd name="connsiteX21-161" fmla="*/ 198120 w 1123950"/>
              <a:gd name="connsiteY21-162" fmla="*/ 116205 h 1766644"/>
              <a:gd name="connsiteX22-163" fmla="*/ 538163 w 1123950"/>
              <a:gd name="connsiteY22-164" fmla="*/ 0 h 1766644"/>
              <a:gd name="connsiteX23-165" fmla="*/ 796290 w 1123950"/>
              <a:gd name="connsiteY23-166" fmla="*/ 60008 h 1766644"/>
              <a:gd name="connsiteX24-167" fmla="*/ 977265 w 1123950"/>
              <a:gd name="connsiteY24-168" fmla="*/ 223838 h 1766644"/>
              <a:gd name="connsiteX25-169" fmla="*/ 1040130 w 1123950"/>
              <a:gd name="connsiteY25-170" fmla="*/ 444817 h 1766644"/>
              <a:gd name="connsiteX26-171" fmla="*/ 980123 w 1123950"/>
              <a:gd name="connsiteY26-172" fmla="*/ 646748 h 1766644"/>
              <a:gd name="connsiteX27-173" fmla="*/ 803910 w 1123950"/>
              <a:gd name="connsiteY27-174" fmla="*/ 791527 h 1766644"/>
              <a:gd name="connsiteX28-175" fmla="*/ 1040130 w 1123950"/>
              <a:gd name="connsiteY28-176" fmla="*/ 937260 h 1766644"/>
              <a:gd name="connsiteX29-177" fmla="*/ 1123950 w 1123950"/>
              <a:gd name="connsiteY29-178" fmla="*/ 1213485 h 1766644"/>
              <a:gd name="connsiteX0-179" fmla="*/ 696305 w 1123950"/>
              <a:gd name="connsiteY0-180" fmla="*/ 1759433 h 1766644"/>
              <a:gd name="connsiteX1-181" fmla="*/ 555718 w 1123950"/>
              <a:gd name="connsiteY1-182" fmla="*/ 1755285 h 1766644"/>
              <a:gd name="connsiteX2-183" fmla="*/ 170498 w 1123950"/>
              <a:gd name="connsiteY2-184" fmla="*/ 1616393 h 1766644"/>
              <a:gd name="connsiteX3-185" fmla="*/ 0 w 1123950"/>
              <a:gd name="connsiteY3-186" fmla="*/ 1267777 h 1766644"/>
              <a:gd name="connsiteX4-187" fmla="*/ 210503 w 1123950"/>
              <a:gd name="connsiteY4-188" fmla="*/ 1240155 h 1766644"/>
              <a:gd name="connsiteX5-189" fmla="*/ 334328 w 1123950"/>
              <a:gd name="connsiteY5-190" fmla="*/ 1498283 h 1766644"/>
              <a:gd name="connsiteX6-191" fmla="*/ 546735 w 1123950"/>
              <a:gd name="connsiteY6-192" fmla="*/ 1577340 h 1766644"/>
              <a:gd name="connsiteX7-193" fmla="*/ 797243 w 1123950"/>
              <a:gd name="connsiteY7-194" fmla="*/ 1474470 h 1766644"/>
              <a:gd name="connsiteX8-195" fmla="*/ 899160 w 1123950"/>
              <a:gd name="connsiteY8-196" fmla="*/ 1219200 h 1766644"/>
              <a:gd name="connsiteX9-197" fmla="*/ 804863 w 1123950"/>
              <a:gd name="connsiteY9-198" fmla="*/ 980123 h 1766644"/>
              <a:gd name="connsiteX10-199" fmla="*/ 563880 w 1123950"/>
              <a:gd name="connsiteY10-200" fmla="*/ 885825 h 1766644"/>
              <a:gd name="connsiteX11-201" fmla="*/ 415290 w 1123950"/>
              <a:gd name="connsiteY11-202" fmla="*/ 909638 h 1766644"/>
              <a:gd name="connsiteX12-203" fmla="*/ 439103 w 1123950"/>
              <a:gd name="connsiteY12-204" fmla="*/ 724852 h 1766644"/>
              <a:gd name="connsiteX13-205" fmla="*/ 473393 w 1123950"/>
              <a:gd name="connsiteY13-206" fmla="*/ 726758 h 1766644"/>
              <a:gd name="connsiteX14-207" fmla="*/ 715328 w 1123950"/>
              <a:gd name="connsiteY14-208" fmla="*/ 656273 h 1766644"/>
              <a:gd name="connsiteX15-209" fmla="*/ 822960 w 1123950"/>
              <a:gd name="connsiteY15-210" fmla="*/ 440055 h 1766644"/>
              <a:gd name="connsiteX16-211" fmla="*/ 744855 w 1123950"/>
              <a:gd name="connsiteY16-212" fmla="*/ 248603 h 1766644"/>
              <a:gd name="connsiteX17-213" fmla="*/ 542925 w 1123950"/>
              <a:gd name="connsiteY17-214" fmla="*/ 172403 h 1766644"/>
              <a:gd name="connsiteX18-215" fmla="*/ 338138 w 1123950"/>
              <a:gd name="connsiteY18-216" fmla="*/ 249555 h 1766644"/>
              <a:gd name="connsiteX19-217" fmla="*/ 233363 w 1123950"/>
              <a:gd name="connsiteY19-218" fmla="*/ 481013 h 1766644"/>
              <a:gd name="connsiteX20-219" fmla="*/ 22860 w 1123950"/>
              <a:gd name="connsiteY20-220" fmla="*/ 443865 h 1766644"/>
              <a:gd name="connsiteX21-221" fmla="*/ 198120 w 1123950"/>
              <a:gd name="connsiteY21-222" fmla="*/ 116205 h 1766644"/>
              <a:gd name="connsiteX22-223" fmla="*/ 538163 w 1123950"/>
              <a:gd name="connsiteY22-224" fmla="*/ 0 h 1766644"/>
              <a:gd name="connsiteX23-225" fmla="*/ 796290 w 1123950"/>
              <a:gd name="connsiteY23-226" fmla="*/ 60008 h 1766644"/>
              <a:gd name="connsiteX24-227" fmla="*/ 977265 w 1123950"/>
              <a:gd name="connsiteY24-228" fmla="*/ 223838 h 1766644"/>
              <a:gd name="connsiteX25-229" fmla="*/ 1040130 w 1123950"/>
              <a:gd name="connsiteY25-230" fmla="*/ 444817 h 1766644"/>
              <a:gd name="connsiteX26-231" fmla="*/ 980123 w 1123950"/>
              <a:gd name="connsiteY26-232" fmla="*/ 646748 h 1766644"/>
              <a:gd name="connsiteX27-233" fmla="*/ 803910 w 1123950"/>
              <a:gd name="connsiteY27-234" fmla="*/ 791527 h 1766644"/>
              <a:gd name="connsiteX28-235" fmla="*/ 1040130 w 1123950"/>
              <a:gd name="connsiteY28-236" fmla="*/ 937260 h 1766644"/>
              <a:gd name="connsiteX29-237" fmla="*/ 1123950 w 1123950"/>
              <a:gd name="connsiteY29-238" fmla="*/ 1213485 h 1766644"/>
              <a:gd name="connsiteX0-239" fmla="*/ 696305 w 1123950"/>
              <a:gd name="connsiteY0-240" fmla="*/ 1759433 h 1762887"/>
              <a:gd name="connsiteX1-241" fmla="*/ 555718 w 1123950"/>
              <a:gd name="connsiteY1-242" fmla="*/ 1755285 h 1762887"/>
              <a:gd name="connsiteX2-243" fmla="*/ 170498 w 1123950"/>
              <a:gd name="connsiteY2-244" fmla="*/ 1616393 h 1762887"/>
              <a:gd name="connsiteX3-245" fmla="*/ 0 w 1123950"/>
              <a:gd name="connsiteY3-246" fmla="*/ 1267777 h 1762887"/>
              <a:gd name="connsiteX4-247" fmla="*/ 210503 w 1123950"/>
              <a:gd name="connsiteY4-248" fmla="*/ 1240155 h 1762887"/>
              <a:gd name="connsiteX5-249" fmla="*/ 334328 w 1123950"/>
              <a:gd name="connsiteY5-250" fmla="*/ 1498283 h 1762887"/>
              <a:gd name="connsiteX6-251" fmla="*/ 546735 w 1123950"/>
              <a:gd name="connsiteY6-252" fmla="*/ 1577340 h 1762887"/>
              <a:gd name="connsiteX7-253" fmla="*/ 797243 w 1123950"/>
              <a:gd name="connsiteY7-254" fmla="*/ 1474470 h 1762887"/>
              <a:gd name="connsiteX8-255" fmla="*/ 899160 w 1123950"/>
              <a:gd name="connsiteY8-256" fmla="*/ 1219200 h 1762887"/>
              <a:gd name="connsiteX9-257" fmla="*/ 804863 w 1123950"/>
              <a:gd name="connsiteY9-258" fmla="*/ 980123 h 1762887"/>
              <a:gd name="connsiteX10-259" fmla="*/ 563880 w 1123950"/>
              <a:gd name="connsiteY10-260" fmla="*/ 885825 h 1762887"/>
              <a:gd name="connsiteX11-261" fmla="*/ 415290 w 1123950"/>
              <a:gd name="connsiteY11-262" fmla="*/ 909638 h 1762887"/>
              <a:gd name="connsiteX12-263" fmla="*/ 439103 w 1123950"/>
              <a:gd name="connsiteY12-264" fmla="*/ 724852 h 1762887"/>
              <a:gd name="connsiteX13-265" fmla="*/ 473393 w 1123950"/>
              <a:gd name="connsiteY13-266" fmla="*/ 726758 h 1762887"/>
              <a:gd name="connsiteX14-267" fmla="*/ 715328 w 1123950"/>
              <a:gd name="connsiteY14-268" fmla="*/ 656273 h 1762887"/>
              <a:gd name="connsiteX15-269" fmla="*/ 822960 w 1123950"/>
              <a:gd name="connsiteY15-270" fmla="*/ 440055 h 1762887"/>
              <a:gd name="connsiteX16-271" fmla="*/ 744855 w 1123950"/>
              <a:gd name="connsiteY16-272" fmla="*/ 248603 h 1762887"/>
              <a:gd name="connsiteX17-273" fmla="*/ 542925 w 1123950"/>
              <a:gd name="connsiteY17-274" fmla="*/ 172403 h 1762887"/>
              <a:gd name="connsiteX18-275" fmla="*/ 338138 w 1123950"/>
              <a:gd name="connsiteY18-276" fmla="*/ 249555 h 1762887"/>
              <a:gd name="connsiteX19-277" fmla="*/ 233363 w 1123950"/>
              <a:gd name="connsiteY19-278" fmla="*/ 481013 h 1762887"/>
              <a:gd name="connsiteX20-279" fmla="*/ 22860 w 1123950"/>
              <a:gd name="connsiteY20-280" fmla="*/ 443865 h 1762887"/>
              <a:gd name="connsiteX21-281" fmla="*/ 198120 w 1123950"/>
              <a:gd name="connsiteY21-282" fmla="*/ 116205 h 1762887"/>
              <a:gd name="connsiteX22-283" fmla="*/ 538163 w 1123950"/>
              <a:gd name="connsiteY22-284" fmla="*/ 0 h 1762887"/>
              <a:gd name="connsiteX23-285" fmla="*/ 796290 w 1123950"/>
              <a:gd name="connsiteY23-286" fmla="*/ 60008 h 1762887"/>
              <a:gd name="connsiteX24-287" fmla="*/ 977265 w 1123950"/>
              <a:gd name="connsiteY24-288" fmla="*/ 223838 h 1762887"/>
              <a:gd name="connsiteX25-289" fmla="*/ 1040130 w 1123950"/>
              <a:gd name="connsiteY25-290" fmla="*/ 444817 h 1762887"/>
              <a:gd name="connsiteX26-291" fmla="*/ 980123 w 1123950"/>
              <a:gd name="connsiteY26-292" fmla="*/ 646748 h 1762887"/>
              <a:gd name="connsiteX27-293" fmla="*/ 803910 w 1123950"/>
              <a:gd name="connsiteY27-294" fmla="*/ 791527 h 1762887"/>
              <a:gd name="connsiteX28-295" fmla="*/ 1040130 w 1123950"/>
              <a:gd name="connsiteY28-296" fmla="*/ 937260 h 1762887"/>
              <a:gd name="connsiteX29-297" fmla="*/ 1123950 w 1123950"/>
              <a:gd name="connsiteY29-298" fmla="*/ 1213485 h 1762887"/>
              <a:gd name="connsiteX0-299" fmla="*/ 696305 w 1123950"/>
              <a:gd name="connsiteY0-300" fmla="*/ 1759433 h 1769216"/>
              <a:gd name="connsiteX1-301" fmla="*/ 558631 w 1123950"/>
              <a:gd name="connsiteY1-302" fmla="*/ 1764023 h 1769216"/>
              <a:gd name="connsiteX2-303" fmla="*/ 170498 w 1123950"/>
              <a:gd name="connsiteY2-304" fmla="*/ 1616393 h 1769216"/>
              <a:gd name="connsiteX3-305" fmla="*/ 0 w 1123950"/>
              <a:gd name="connsiteY3-306" fmla="*/ 1267777 h 1769216"/>
              <a:gd name="connsiteX4-307" fmla="*/ 210503 w 1123950"/>
              <a:gd name="connsiteY4-308" fmla="*/ 1240155 h 1769216"/>
              <a:gd name="connsiteX5-309" fmla="*/ 334328 w 1123950"/>
              <a:gd name="connsiteY5-310" fmla="*/ 1498283 h 1769216"/>
              <a:gd name="connsiteX6-311" fmla="*/ 546735 w 1123950"/>
              <a:gd name="connsiteY6-312" fmla="*/ 1577340 h 1769216"/>
              <a:gd name="connsiteX7-313" fmla="*/ 797243 w 1123950"/>
              <a:gd name="connsiteY7-314" fmla="*/ 1474470 h 1769216"/>
              <a:gd name="connsiteX8-315" fmla="*/ 899160 w 1123950"/>
              <a:gd name="connsiteY8-316" fmla="*/ 1219200 h 1769216"/>
              <a:gd name="connsiteX9-317" fmla="*/ 804863 w 1123950"/>
              <a:gd name="connsiteY9-318" fmla="*/ 980123 h 1769216"/>
              <a:gd name="connsiteX10-319" fmla="*/ 563880 w 1123950"/>
              <a:gd name="connsiteY10-320" fmla="*/ 885825 h 1769216"/>
              <a:gd name="connsiteX11-321" fmla="*/ 415290 w 1123950"/>
              <a:gd name="connsiteY11-322" fmla="*/ 909638 h 1769216"/>
              <a:gd name="connsiteX12-323" fmla="*/ 439103 w 1123950"/>
              <a:gd name="connsiteY12-324" fmla="*/ 724852 h 1769216"/>
              <a:gd name="connsiteX13-325" fmla="*/ 473393 w 1123950"/>
              <a:gd name="connsiteY13-326" fmla="*/ 726758 h 1769216"/>
              <a:gd name="connsiteX14-327" fmla="*/ 715328 w 1123950"/>
              <a:gd name="connsiteY14-328" fmla="*/ 656273 h 1769216"/>
              <a:gd name="connsiteX15-329" fmla="*/ 822960 w 1123950"/>
              <a:gd name="connsiteY15-330" fmla="*/ 440055 h 1769216"/>
              <a:gd name="connsiteX16-331" fmla="*/ 744855 w 1123950"/>
              <a:gd name="connsiteY16-332" fmla="*/ 248603 h 1769216"/>
              <a:gd name="connsiteX17-333" fmla="*/ 542925 w 1123950"/>
              <a:gd name="connsiteY17-334" fmla="*/ 172403 h 1769216"/>
              <a:gd name="connsiteX18-335" fmla="*/ 338138 w 1123950"/>
              <a:gd name="connsiteY18-336" fmla="*/ 249555 h 1769216"/>
              <a:gd name="connsiteX19-337" fmla="*/ 233363 w 1123950"/>
              <a:gd name="connsiteY19-338" fmla="*/ 481013 h 1769216"/>
              <a:gd name="connsiteX20-339" fmla="*/ 22860 w 1123950"/>
              <a:gd name="connsiteY20-340" fmla="*/ 443865 h 1769216"/>
              <a:gd name="connsiteX21-341" fmla="*/ 198120 w 1123950"/>
              <a:gd name="connsiteY21-342" fmla="*/ 116205 h 1769216"/>
              <a:gd name="connsiteX22-343" fmla="*/ 538163 w 1123950"/>
              <a:gd name="connsiteY22-344" fmla="*/ 0 h 1769216"/>
              <a:gd name="connsiteX23-345" fmla="*/ 796290 w 1123950"/>
              <a:gd name="connsiteY23-346" fmla="*/ 60008 h 1769216"/>
              <a:gd name="connsiteX24-347" fmla="*/ 977265 w 1123950"/>
              <a:gd name="connsiteY24-348" fmla="*/ 223838 h 1769216"/>
              <a:gd name="connsiteX25-349" fmla="*/ 1040130 w 1123950"/>
              <a:gd name="connsiteY25-350" fmla="*/ 444817 h 1769216"/>
              <a:gd name="connsiteX26-351" fmla="*/ 980123 w 1123950"/>
              <a:gd name="connsiteY26-352" fmla="*/ 646748 h 1769216"/>
              <a:gd name="connsiteX27-353" fmla="*/ 803910 w 1123950"/>
              <a:gd name="connsiteY27-354" fmla="*/ 791527 h 1769216"/>
              <a:gd name="connsiteX28-355" fmla="*/ 1040130 w 1123950"/>
              <a:gd name="connsiteY28-356" fmla="*/ 937260 h 1769216"/>
              <a:gd name="connsiteX29-357" fmla="*/ 1123950 w 1123950"/>
              <a:gd name="connsiteY29-358" fmla="*/ 1213485 h 1769216"/>
              <a:gd name="connsiteX0-359" fmla="*/ 696305 w 1123950"/>
              <a:gd name="connsiteY0-360" fmla="*/ 1759433 h 1769216"/>
              <a:gd name="connsiteX1-361" fmla="*/ 558631 w 1123950"/>
              <a:gd name="connsiteY1-362" fmla="*/ 1764023 h 1769216"/>
              <a:gd name="connsiteX2-363" fmla="*/ 170498 w 1123950"/>
              <a:gd name="connsiteY2-364" fmla="*/ 1616393 h 1769216"/>
              <a:gd name="connsiteX3-365" fmla="*/ 0 w 1123950"/>
              <a:gd name="connsiteY3-366" fmla="*/ 1267777 h 1769216"/>
              <a:gd name="connsiteX4-367" fmla="*/ 210503 w 1123950"/>
              <a:gd name="connsiteY4-368" fmla="*/ 1240155 h 1769216"/>
              <a:gd name="connsiteX5-369" fmla="*/ 334328 w 1123950"/>
              <a:gd name="connsiteY5-370" fmla="*/ 1498283 h 1769216"/>
              <a:gd name="connsiteX6-371" fmla="*/ 546735 w 1123950"/>
              <a:gd name="connsiteY6-372" fmla="*/ 1577340 h 1769216"/>
              <a:gd name="connsiteX7-373" fmla="*/ 797243 w 1123950"/>
              <a:gd name="connsiteY7-374" fmla="*/ 1474470 h 1769216"/>
              <a:gd name="connsiteX8-375" fmla="*/ 899160 w 1123950"/>
              <a:gd name="connsiteY8-376" fmla="*/ 1219200 h 1769216"/>
              <a:gd name="connsiteX9-377" fmla="*/ 804863 w 1123950"/>
              <a:gd name="connsiteY9-378" fmla="*/ 980123 h 1769216"/>
              <a:gd name="connsiteX10-379" fmla="*/ 563880 w 1123950"/>
              <a:gd name="connsiteY10-380" fmla="*/ 885825 h 1769216"/>
              <a:gd name="connsiteX11-381" fmla="*/ 415290 w 1123950"/>
              <a:gd name="connsiteY11-382" fmla="*/ 909638 h 1769216"/>
              <a:gd name="connsiteX12-383" fmla="*/ 439103 w 1123950"/>
              <a:gd name="connsiteY12-384" fmla="*/ 724852 h 1769216"/>
              <a:gd name="connsiteX13-385" fmla="*/ 473393 w 1123950"/>
              <a:gd name="connsiteY13-386" fmla="*/ 726758 h 1769216"/>
              <a:gd name="connsiteX14-387" fmla="*/ 715328 w 1123950"/>
              <a:gd name="connsiteY14-388" fmla="*/ 656273 h 1769216"/>
              <a:gd name="connsiteX15-389" fmla="*/ 822960 w 1123950"/>
              <a:gd name="connsiteY15-390" fmla="*/ 440055 h 1769216"/>
              <a:gd name="connsiteX16-391" fmla="*/ 744855 w 1123950"/>
              <a:gd name="connsiteY16-392" fmla="*/ 248603 h 1769216"/>
              <a:gd name="connsiteX17-393" fmla="*/ 542925 w 1123950"/>
              <a:gd name="connsiteY17-394" fmla="*/ 172403 h 1769216"/>
              <a:gd name="connsiteX18-395" fmla="*/ 338138 w 1123950"/>
              <a:gd name="connsiteY18-396" fmla="*/ 249555 h 1769216"/>
              <a:gd name="connsiteX19-397" fmla="*/ 233363 w 1123950"/>
              <a:gd name="connsiteY19-398" fmla="*/ 481013 h 1769216"/>
              <a:gd name="connsiteX20-399" fmla="*/ 22860 w 1123950"/>
              <a:gd name="connsiteY20-400" fmla="*/ 443865 h 1769216"/>
              <a:gd name="connsiteX21-401" fmla="*/ 198120 w 1123950"/>
              <a:gd name="connsiteY21-402" fmla="*/ 116205 h 1769216"/>
              <a:gd name="connsiteX22-403" fmla="*/ 538163 w 1123950"/>
              <a:gd name="connsiteY22-404" fmla="*/ 0 h 1769216"/>
              <a:gd name="connsiteX23-405" fmla="*/ 796290 w 1123950"/>
              <a:gd name="connsiteY23-406" fmla="*/ 60008 h 1769216"/>
              <a:gd name="connsiteX24-407" fmla="*/ 977265 w 1123950"/>
              <a:gd name="connsiteY24-408" fmla="*/ 223838 h 1769216"/>
              <a:gd name="connsiteX25-409" fmla="*/ 1040130 w 1123950"/>
              <a:gd name="connsiteY25-410" fmla="*/ 444817 h 1769216"/>
              <a:gd name="connsiteX26-411" fmla="*/ 980123 w 1123950"/>
              <a:gd name="connsiteY26-412" fmla="*/ 646748 h 1769216"/>
              <a:gd name="connsiteX27-413" fmla="*/ 803910 w 1123950"/>
              <a:gd name="connsiteY27-414" fmla="*/ 791527 h 1769216"/>
              <a:gd name="connsiteX28-415" fmla="*/ 1040130 w 1123950"/>
              <a:gd name="connsiteY28-416" fmla="*/ 937260 h 1769216"/>
              <a:gd name="connsiteX29-417" fmla="*/ 1123950 w 1123950"/>
              <a:gd name="connsiteY29-418" fmla="*/ 1213485 h 1769216"/>
              <a:gd name="connsiteX0-419" fmla="*/ 696305 w 1123950"/>
              <a:gd name="connsiteY0-420" fmla="*/ 1759433 h 1764023"/>
              <a:gd name="connsiteX1-421" fmla="*/ 558631 w 1123950"/>
              <a:gd name="connsiteY1-422" fmla="*/ 1764023 h 1764023"/>
              <a:gd name="connsiteX2-423" fmla="*/ 170498 w 1123950"/>
              <a:gd name="connsiteY2-424" fmla="*/ 1616393 h 1764023"/>
              <a:gd name="connsiteX3-425" fmla="*/ 0 w 1123950"/>
              <a:gd name="connsiteY3-426" fmla="*/ 1267777 h 1764023"/>
              <a:gd name="connsiteX4-427" fmla="*/ 210503 w 1123950"/>
              <a:gd name="connsiteY4-428" fmla="*/ 1240155 h 1764023"/>
              <a:gd name="connsiteX5-429" fmla="*/ 334328 w 1123950"/>
              <a:gd name="connsiteY5-430" fmla="*/ 1498283 h 1764023"/>
              <a:gd name="connsiteX6-431" fmla="*/ 546735 w 1123950"/>
              <a:gd name="connsiteY6-432" fmla="*/ 1577340 h 1764023"/>
              <a:gd name="connsiteX7-433" fmla="*/ 797243 w 1123950"/>
              <a:gd name="connsiteY7-434" fmla="*/ 1474470 h 1764023"/>
              <a:gd name="connsiteX8-435" fmla="*/ 899160 w 1123950"/>
              <a:gd name="connsiteY8-436" fmla="*/ 1219200 h 1764023"/>
              <a:gd name="connsiteX9-437" fmla="*/ 804863 w 1123950"/>
              <a:gd name="connsiteY9-438" fmla="*/ 980123 h 1764023"/>
              <a:gd name="connsiteX10-439" fmla="*/ 563880 w 1123950"/>
              <a:gd name="connsiteY10-440" fmla="*/ 885825 h 1764023"/>
              <a:gd name="connsiteX11-441" fmla="*/ 415290 w 1123950"/>
              <a:gd name="connsiteY11-442" fmla="*/ 909638 h 1764023"/>
              <a:gd name="connsiteX12-443" fmla="*/ 439103 w 1123950"/>
              <a:gd name="connsiteY12-444" fmla="*/ 724852 h 1764023"/>
              <a:gd name="connsiteX13-445" fmla="*/ 473393 w 1123950"/>
              <a:gd name="connsiteY13-446" fmla="*/ 726758 h 1764023"/>
              <a:gd name="connsiteX14-447" fmla="*/ 715328 w 1123950"/>
              <a:gd name="connsiteY14-448" fmla="*/ 656273 h 1764023"/>
              <a:gd name="connsiteX15-449" fmla="*/ 822960 w 1123950"/>
              <a:gd name="connsiteY15-450" fmla="*/ 440055 h 1764023"/>
              <a:gd name="connsiteX16-451" fmla="*/ 744855 w 1123950"/>
              <a:gd name="connsiteY16-452" fmla="*/ 248603 h 1764023"/>
              <a:gd name="connsiteX17-453" fmla="*/ 542925 w 1123950"/>
              <a:gd name="connsiteY17-454" fmla="*/ 172403 h 1764023"/>
              <a:gd name="connsiteX18-455" fmla="*/ 338138 w 1123950"/>
              <a:gd name="connsiteY18-456" fmla="*/ 249555 h 1764023"/>
              <a:gd name="connsiteX19-457" fmla="*/ 233363 w 1123950"/>
              <a:gd name="connsiteY19-458" fmla="*/ 481013 h 1764023"/>
              <a:gd name="connsiteX20-459" fmla="*/ 22860 w 1123950"/>
              <a:gd name="connsiteY20-460" fmla="*/ 443865 h 1764023"/>
              <a:gd name="connsiteX21-461" fmla="*/ 198120 w 1123950"/>
              <a:gd name="connsiteY21-462" fmla="*/ 116205 h 1764023"/>
              <a:gd name="connsiteX22-463" fmla="*/ 538163 w 1123950"/>
              <a:gd name="connsiteY22-464" fmla="*/ 0 h 1764023"/>
              <a:gd name="connsiteX23-465" fmla="*/ 796290 w 1123950"/>
              <a:gd name="connsiteY23-466" fmla="*/ 60008 h 1764023"/>
              <a:gd name="connsiteX24-467" fmla="*/ 977265 w 1123950"/>
              <a:gd name="connsiteY24-468" fmla="*/ 223838 h 1764023"/>
              <a:gd name="connsiteX25-469" fmla="*/ 1040130 w 1123950"/>
              <a:gd name="connsiteY25-470" fmla="*/ 444817 h 1764023"/>
              <a:gd name="connsiteX26-471" fmla="*/ 980123 w 1123950"/>
              <a:gd name="connsiteY26-472" fmla="*/ 646748 h 1764023"/>
              <a:gd name="connsiteX27-473" fmla="*/ 803910 w 1123950"/>
              <a:gd name="connsiteY27-474" fmla="*/ 791527 h 1764023"/>
              <a:gd name="connsiteX28-475" fmla="*/ 1040130 w 1123950"/>
              <a:gd name="connsiteY28-476" fmla="*/ 937260 h 1764023"/>
              <a:gd name="connsiteX29-477" fmla="*/ 1123950 w 1123950"/>
              <a:gd name="connsiteY29-478" fmla="*/ 1213485 h 1764023"/>
              <a:gd name="connsiteX0-479" fmla="*/ 696305 w 1123950"/>
              <a:gd name="connsiteY0-480" fmla="*/ 1759433 h 1764023"/>
              <a:gd name="connsiteX1-481" fmla="*/ 558631 w 1123950"/>
              <a:gd name="connsiteY1-482" fmla="*/ 1764023 h 1764023"/>
              <a:gd name="connsiteX2-483" fmla="*/ 170498 w 1123950"/>
              <a:gd name="connsiteY2-484" fmla="*/ 1616393 h 1764023"/>
              <a:gd name="connsiteX3-485" fmla="*/ 0 w 1123950"/>
              <a:gd name="connsiteY3-486" fmla="*/ 1267777 h 1764023"/>
              <a:gd name="connsiteX4-487" fmla="*/ 210503 w 1123950"/>
              <a:gd name="connsiteY4-488" fmla="*/ 1240155 h 1764023"/>
              <a:gd name="connsiteX5-489" fmla="*/ 334328 w 1123950"/>
              <a:gd name="connsiteY5-490" fmla="*/ 1498283 h 1764023"/>
              <a:gd name="connsiteX6-491" fmla="*/ 546735 w 1123950"/>
              <a:gd name="connsiteY6-492" fmla="*/ 1577340 h 1764023"/>
              <a:gd name="connsiteX7-493" fmla="*/ 797243 w 1123950"/>
              <a:gd name="connsiteY7-494" fmla="*/ 1474470 h 1764023"/>
              <a:gd name="connsiteX8-495" fmla="*/ 899160 w 1123950"/>
              <a:gd name="connsiteY8-496" fmla="*/ 1219200 h 1764023"/>
              <a:gd name="connsiteX9-497" fmla="*/ 804863 w 1123950"/>
              <a:gd name="connsiteY9-498" fmla="*/ 980123 h 1764023"/>
              <a:gd name="connsiteX10-499" fmla="*/ 563880 w 1123950"/>
              <a:gd name="connsiteY10-500" fmla="*/ 885825 h 1764023"/>
              <a:gd name="connsiteX11-501" fmla="*/ 415290 w 1123950"/>
              <a:gd name="connsiteY11-502" fmla="*/ 909638 h 1764023"/>
              <a:gd name="connsiteX12-503" fmla="*/ 439103 w 1123950"/>
              <a:gd name="connsiteY12-504" fmla="*/ 724852 h 1764023"/>
              <a:gd name="connsiteX13-505" fmla="*/ 473393 w 1123950"/>
              <a:gd name="connsiteY13-506" fmla="*/ 726758 h 1764023"/>
              <a:gd name="connsiteX14-507" fmla="*/ 715328 w 1123950"/>
              <a:gd name="connsiteY14-508" fmla="*/ 656273 h 1764023"/>
              <a:gd name="connsiteX15-509" fmla="*/ 822960 w 1123950"/>
              <a:gd name="connsiteY15-510" fmla="*/ 440055 h 1764023"/>
              <a:gd name="connsiteX16-511" fmla="*/ 744855 w 1123950"/>
              <a:gd name="connsiteY16-512" fmla="*/ 248603 h 1764023"/>
              <a:gd name="connsiteX17-513" fmla="*/ 542925 w 1123950"/>
              <a:gd name="connsiteY17-514" fmla="*/ 172403 h 1764023"/>
              <a:gd name="connsiteX18-515" fmla="*/ 338138 w 1123950"/>
              <a:gd name="connsiteY18-516" fmla="*/ 249555 h 1764023"/>
              <a:gd name="connsiteX19-517" fmla="*/ 233363 w 1123950"/>
              <a:gd name="connsiteY19-518" fmla="*/ 481013 h 1764023"/>
              <a:gd name="connsiteX20-519" fmla="*/ 22860 w 1123950"/>
              <a:gd name="connsiteY20-520" fmla="*/ 443865 h 1764023"/>
              <a:gd name="connsiteX21-521" fmla="*/ 198120 w 1123950"/>
              <a:gd name="connsiteY21-522" fmla="*/ 116205 h 1764023"/>
              <a:gd name="connsiteX22-523" fmla="*/ 538163 w 1123950"/>
              <a:gd name="connsiteY22-524" fmla="*/ 0 h 1764023"/>
              <a:gd name="connsiteX23-525" fmla="*/ 796290 w 1123950"/>
              <a:gd name="connsiteY23-526" fmla="*/ 60008 h 1764023"/>
              <a:gd name="connsiteX24-527" fmla="*/ 977265 w 1123950"/>
              <a:gd name="connsiteY24-528" fmla="*/ 223838 h 1764023"/>
              <a:gd name="connsiteX25-529" fmla="*/ 1040130 w 1123950"/>
              <a:gd name="connsiteY25-530" fmla="*/ 444817 h 1764023"/>
              <a:gd name="connsiteX26-531" fmla="*/ 980123 w 1123950"/>
              <a:gd name="connsiteY26-532" fmla="*/ 646748 h 1764023"/>
              <a:gd name="connsiteX27-533" fmla="*/ 803910 w 1123950"/>
              <a:gd name="connsiteY27-534" fmla="*/ 791527 h 1764023"/>
              <a:gd name="connsiteX28-535" fmla="*/ 1040130 w 1123950"/>
              <a:gd name="connsiteY28-536" fmla="*/ 937260 h 1764023"/>
              <a:gd name="connsiteX29-537" fmla="*/ 1123950 w 1123950"/>
              <a:gd name="connsiteY29-538" fmla="*/ 1213485 h 17640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117" y="connsiteY29-118"/>
              </a:cxn>
            </a:cxnLst>
            <a:rect l="l" t="t" r="r" b="b"/>
            <a:pathLst>
              <a:path w="1123950" h="1764023">
                <a:moveTo>
                  <a:pt x="696305" y="1759433"/>
                </a:moveTo>
                <a:cubicBezTo>
                  <a:pt x="698120" y="1760198"/>
                  <a:pt x="641412" y="1763104"/>
                  <a:pt x="558631" y="1764023"/>
                </a:cubicBezTo>
                <a:cubicBezTo>
                  <a:pt x="470025" y="1762030"/>
                  <a:pt x="289820" y="1736970"/>
                  <a:pt x="170498" y="1616393"/>
                </a:cubicBezTo>
                <a:cubicBezTo>
                  <a:pt x="51176" y="1495816"/>
                  <a:pt x="14288" y="1410652"/>
                  <a:pt x="0" y="1267777"/>
                </a:cubicBezTo>
                <a:lnTo>
                  <a:pt x="210503" y="1240155"/>
                </a:lnTo>
                <a:cubicBezTo>
                  <a:pt x="234315" y="1359218"/>
                  <a:pt x="276225" y="1444943"/>
                  <a:pt x="334328" y="1498283"/>
                </a:cubicBezTo>
                <a:cubicBezTo>
                  <a:pt x="392430" y="1550670"/>
                  <a:pt x="462915" y="1577340"/>
                  <a:pt x="546735" y="1577340"/>
                </a:cubicBezTo>
                <a:cubicBezTo>
                  <a:pt x="645795" y="1577340"/>
                  <a:pt x="729615" y="1543050"/>
                  <a:pt x="797243" y="1474470"/>
                </a:cubicBezTo>
                <a:cubicBezTo>
                  <a:pt x="865823" y="1405890"/>
                  <a:pt x="899160" y="1321118"/>
                  <a:pt x="899160" y="1219200"/>
                </a:cubicBezTo>
                <a:cubicBezTo>
                  <a:pt x="899160" y="1122998"/>
                  <a:pt x="867728" y="1042988"/>
                  <a:pt x="804863" y="980123"/>
                </a:cubicBezTo>
                <a:cubicBezTo>
                  <a:pt x="741998" y="917258"/>
                  <a:pt x="661035" y="885825"/>
                  <a:pt x="563880" y="885825"/>
                </a:cubicBezTo>
                <a:cubicBezTo>
                  <a:pt x="523875" y="885825"/>
                  <a:pt x="474345" y="893445"/>
                  <a:pt x="415290" y="909638"/>
                </a:cubicBezTo>
                <a:lnTo>
                  <a:pt x="439103" y="724852"/>
                </a:lnTo>
                <a:cubicBezTo>
                  <a:pt x="453390" y="726758"/>
                  <a:pt x="464820" y="726758"/>
                  <a:pt x="473393" y="726758"/>
                </a:cubicBezTo>
                <a:cubicBezTo>
                  <a:pt x="562928" y="726758"/>
                  <a:pt x="643890" y="702945"/>
                  <a:pt x="715328" y="656273"/>
                </a:cubicBezTo>
                <a:cubicBezTo>
                  <a:pt x="786765" y="609600"/>
                  <a:pt x="822960" y="537210"/>
                  <a:pt x="822960" y="440055"/>
                </a:cubicBezTo>
                <a:cubicBezTo>
                  <a:pt x="822960" y="362903"/>
                  <a:pt x="797243" y="299085"/>
                  <a:pt x="744855" y="248603"/>
                </a:cubicBezTo>
                <a:cubicBezTo>
                  <a:pt x="692468" y="198120"/>
                  <a:pt x="624840" y="172403"/>
                  <a:pt x="542925" y="172403"/>
                </a:cubicBezTo>
                <a:cubicBezTo>
                  <a:pt x="461010" y="172403"/>
                  <a:pt x="392430" y="198120"/>
                  <a:pt x="338138" y="249555"/>
                </a:cubicBezTo>
                <a:cubicBezTo>
                  <a:pt x="283845" y="300990"/>
                  <a:pt x="248603" y="378142"/>
                  <a:pt x="233363" y="481013"/>
                </a:cubicBezTo>
                <a:lnTo>
                  <a:pt x="22860" y="443865"/>
                </a:lnTo>
                <a:cubicBezTo>
                  <a:pt x="48578" y="302895"/>
                  <a:pt x="106680" y="193358"/>
                  <a:pt x="198120" y="116205"/>
                </a:cubicBezTo>
                <a:cubicBezTo>
                  <a:pt x="289560" y="39053"/>
                  <a:pt x="402908" y="0"/>
                  <a:pt x="538163" y="0"/>
                </a:cubicBezTo>
                <a:cubicBezTo>
                  <a:pt x="631508" y="0"/>
                  <a:pt x="718185" y="20003"/>
                  <a:pt x="796290" y="60008"/>
                </a:cubicBezTo>
                <a:cubicBezTo>
                  <a:pt x="875348" y="100013"/>
                  <a:pt x="935355" y="155258"/>
                  <a:pt x="977265" y="223838"/>
                </a:cubicBezTo>
                <a:cubicBezTo>
                  <a:pt x="1019175" y="293370"/>
                  <a:pt x="1040130" y="366713"/>
                  <a:pt x="1040130" y="444817"/>
                </a:cubicBezTo>
                <a:cubicBezTo>
                  <a:pt x="1040130" y="519113"/>
                  <a:pt x="1020128" y="586740"/>
                  <a:pt x="980123" y="646748"/>
                </a:cubicBezTo>
                <a:cubicBezTo>
                  <a:pt x="940118" y="707708"/>
                  <a:pt x="881063" y="756285"/>
                  <a:pt x="803910" y="791527"/>
                </a:cubicBezTo>
                <a:cubicBezTo>
                  <a:pt x="904875" y="815340"/>
                  <a:pt x="983933" y="863918"/>
                  <a:pt x="1040130" y="937260"/>
                </a:cubicBezTo>
                <a:cubicBezTo>
                  <a:pt x="1096328" y="1010602"/>
                  <a:pt x="1123950" y="1102995"/>
                  <a:pt x="1123950" y="121348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lIns="71323" tIns="35662" rIns="71323" bIns="35662" rtlCol="0" anchor="ctr"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837332" y="2246680"/>
            <a:ext cx="1803603" cy="3566658"/>
            <a:chOff x="852873" y="2759547"/>
            <a:chExt cx="1441527" cy="4279994"/>
          </a:xfrm>
        </p:grpSpPr>
        <p:sp>
          <p:nvSpPr>
            <p:cNvPr id="10" name="TextBox 9"/>
            <p:cNvSpPr txBox="1"/>
            <p:nvPr/>
          </p:nvSpPr>
          <p:spPr>
            <a:xfrm>
              <a:off x="852873" y="3309286"/>
              <a:ext cx="1441527" cy="3730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Pengembangan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SDM (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jumlah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Dr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dan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GB)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Peningkatan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Sarana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dan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Prasarana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Akademik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(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Jurnal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,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Ruang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Pascasarjana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dan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Laboratorium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Pendampingan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Dosen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untuk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Penelitian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,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Publikasi</a:t>
              </a:r>
              <a:endPara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SDM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Humas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dan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Tim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Kreatif</a:t>
              </a:r>
              <a:endPara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52873" y="2759547"/>
              <a:ext cx="1441527" cy="62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SDM /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Keuangan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/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Sarpras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09870" y="2246680"/>
            <a:ext cx="1985163" cy="3288476"/>
            <a:chOff x="705855" y="2759544"/>
            <a:chExt cx="1588545" cy="3946172"/>
          </a:xfrm>
        </p:grpSpPr>
        <p:sp>
          <p:nvSpPr>
            <p:cNvPr id="13" name="TextBox 12"/>
            <p:cNvSpPr txBox="1"/>
            <p:nvPr/>
          </p:nvSpPr>
          <p:spPr>
            <a:xfrm>
              <a:off x="852873" y="3492528"/>
              <a:ext cx="1441527" cy="3213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Pengembangan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Karakter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Mhs</a:t>
              </a:r>
              <a:endPara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FMIPA Expo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Peningkatan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Pembinaan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Prestasi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Mahasiswa</a:t>
              </a:r>
              <a:endPara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Pengalaman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Internasional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Mhs</a:t>
              </a:r>
              <a:endPara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Peningkatan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Peran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dan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Kontribusi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Alumni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5855" y="2759544"/>
              <a:ext cx="1441527" cy="62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Kemahasiswaan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/ Alumni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30"/>
          <p:cNvGrpSpPr/>
          <p:nvPr/>
        </p:nvGrpSpPr>
        <p:grpSpPr>
          <a:xfrm>
            <a:off x="789999" y="2246680"/>
            <a:ext cx="1949542" cy="3629397"/>
            <a:chOff x="852873" y="2877476"/>
            <a:chExt cx="1441529" cy="4516537"/>
          </a:xfrm>
        </p:grpSpPr>
        <p:sp>
          <p:nvSpPr>
            <p:cNvPr id="16" name="TextBox 15"/>
            <p:cNvSpPr txBox="1"/>
            <p:nvPr/>
          </p:nvSpPr>
          <p:spPr>
            <a:xfrm>
              <a:off x="852873" y="3257538"/>
              <a:ext cx="1441527" cy="4136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Implementasi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OBE, OBC,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dan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penyempurnaan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Kurikulum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- MBKM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Publikasi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Internasional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Bereputasi</a:t>
              </a:r>
              <a:endPara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Jejaring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Kerjasama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Nasional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dan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Internasional</a:t>
              </a:r>
              <a:endPara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Tatakelola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Akademik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Terintegrasi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(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Pengembangan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myFMIPA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52875" y="2877476"/>
              <a:ext cx="1441527" cy="428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Akademik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8" name="Rounded Rectangle 1032"/>
          <p:cNvSpPr/>
          <p:nvPr/>
        </p:nvSpPr>
        <p:spPr>
          <a:xfrm>
            <a:off x="907080" y="1347370"/>
            <a:ext cx="7827392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ounded Rectangle 1032"/>
          <p:cNvSpPr/>
          <p:nvPr/>
        </p:nvSpPr>
        <p:spPr>
          <a:xfrm>
            <a:off x="112455" y="1177745"/>
            <a:ext cx="1346628" cy="106893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2455" y="1177745"/>
            <a:ext cx="1240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Mulai</a:t>
            </a:r>
            <a:r>
              <a:rPr lang="en-US" altLang="ko-KR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lang="ko-KR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70359" y="1396480"/>
            <a:ext cx="666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Sinergi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ko-K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Kolaborasi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ko-K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untuk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Reputasi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Internasional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Aplikasi</a:t>
            </a:r>
            <a:r>
              <a:rPr lang="en-US" dirty="0" smtClean="0">
                <a:solidFill>
                  <a:schemeClr val="bg1"/>
                </a:solidFill>
              </a:rPr>
              <a:t> “</a:t>
            </a:r>
            <a:r>
              <a:rPr lang="en-US" b="1" dirty="0" err="1" smtClean="0">
                <a:solidFill>
                  <a:schemeClr val="bg1"/>
                </a:solidFill>
              </a:rPr>
              <a:t>myFMIPA</a:t>
            </a:r>
            <a:r>
              <a:rPr lang="en-US" b="1" dirty="0" smtClean="0">
                <a:solidFill>
                  <a:schemeClr val="bg1"/>
                </a:solidFill>
              </a:rPr>
              <a:t>”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" y="1024820"/>
            <a:ext cx="5039265" cy="2756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5525" y="1483155"/>
            <a:ext cx="35122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Pengembangan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data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administrasi</a:t>
            </a:r>
            <a:r>
              <a:rPr lang="en-US" b="1" dirty="0"/>
              <a:t> </a:t>
            </a:r>
            <a:r>
              <a:rPr lang="en-US" b="1" dirty="0" err="1"/>
              <a:t>akademik</a:t>
            </a:r>
            <a:r>
              <a:rPr lang="en-US" b="1" dirty="0"/>
              <a:t> </a:t>
            </a:r>
            <a:r>
              <a:rPr lang="en-US" b="1" dirty="0" err="1"/>
              <a:t>terintegrasi</a:t>
            </a:r>
            <a:r>
              <a:rPr lang="en-US" b="1" dirty="0"/>
              <a:t> </a:t>
            </a:r>
            <a:r>
              <a:rPr lang="en-US" b="1" dirty="0" err="1"/>
              <a:t>berbasiskan</a:t>
            </a:r>
            <a:r>
              <a:rPr lang="en-US" b="1" dirty="0"/>
              <a:t> Single Sign On (SSO)</a:t>
            </a:r>
          </a:p>
        </p:txBody>
      </p:sp>
      <p:sp>
        <p:nvSpPr>
          <p:cNvPr id="4" name="Rectangle 3"/>
          <p:cNvSpPr/>
          <p:nvPr/>
        </p:nvSpPr>
        <p:spPr>
          <a:xfrm>
            <a:off x="296260" y="3926435"/>
            <a:ext cx="8704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Isi : </a:t>
            </a:r>
            <a:r>
              <a:rPr lang="en-US" b="1" dirty="0" err="1" smtClean="0"/>
              <a:t>Kehadiran</a:t>
            </a:r>
            <a:r>
              <a:rPr lang="en-US" b="1" dirty="0" smtClean="0"/>
              <a:t>, Log book, </a:t>
            </a:r>
            <a:r>
              <a:rPr lang="en-US" b="1" dirty="0" err="1" smtClean="0"/>
              <a:t>konsultasi</a:t>
            </a:r>
            <a:r>
              <a:rPr lang="en-US" b="1" dirty="0" smtClean="0"/>
              <a:t>/</a:t>
            </a:r>
            <a:r>
              <a:rPr lang="en-US" b="1" dirty="0" err="1" smtClean="0"/>
              <a:t>bimbingan</a:t>
            </a:r>
            <a:r>
              <a:rPr lang="en-US" b="1" dirty="0" smtClean="0"/>
              <a:t> </a:t>
            </a:r>
            <a:r>
              <a:rPr lang="en-US" b="1" dirty="0" err="1" smtClean="0"/>
              <a:t>akademik</a:t>
            </a:r>
            <a:r>
              <a:rPr lang="en-US" b="1" dirty="0" smtClean="0"/>
              <a:t>, </a:t>
            </a:r>
            <a:r>
              <a:rPr lang="en-US" b="1" dirty="0" err="1" smtClean="0"/>
              <a:t>Verifikasi</a:t>
            </a:r>
            <a:r>
              <a:rPr lang="en-US" b="1" dirty="0" smtClean="0"/>
              <a:t> </a:t>
            </a:r>
            <a:r>
              <a:rPr lang="en-US" b="1" dirty="0" err="1" smtClean="0"/>
              <a:t>soal</a:t>
            </a:r>
            <a:r>
              <a:rPr lang="en-US" b="1" dirty="0" smtClean="0"/>
              <a:t>, </a:t>
            </a:r>
            <a:r>
              <a:rPr lang="en-US" b="1" dirty="0" err="1" smtClean="0"/>
              <a:t>Berita</a:t>
            </a:r>
            <a:r>
              <a:rPr lang="en-US" b="1" dirty="0" smtClean="0"/>
              <a:t> </a:t>
            </a:r>
            <a:r>
              <a:rPr lang="en-US" b="1" dirty="0" err="1" smtClean="0"/>
              <a:t>Acara</a:t>
            </a:r>
            <a:r>
              <a:rPr lang="en-US" b="1" dirty="0" smtClean="0"/>
              <a:t> UTS/UAS,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2060"/>
                </a:solidFill>
              </a:rPr>
              <a:t>data </a:t>
            </a:r>
            <a:r>
              <a:rPr lang="en-US" dirty="0">
                <a:solidFill>
                  <a:srgbClr val="002060"/>
                </a:solidFill>
              </a:rPr>
              <a:t>base </a:t>
            </a: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err="1" smtClean="0">
                <a:solidFill>
                  <a:srgbClr val="002060"/>
                </a:solidFill>
              </a:rPr>
              <a:t>beasiswa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wisuda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prestasi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mahasiswa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Publikasi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PkM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dll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3433" y="4995370"/>
            <a:ext cx="710078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err="1"/>
              <a:t>Luaran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myFMIPA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depannya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data </a:t>
            </a:r>
            <a:r>
              <a:rPr lang="en-US" dirty="0" err="1"/>
              <a:t>siap</a:t>
            </a:r>
            <a:r>
              <a:rPr lang="en-US" dirty="0"/>
              <a:t> </a:t>
            </a:r>
            <a:r>
              <a:rPr lang="en-US" dirty="0" err="1"/>
              <a:t>pakai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Akreditasi</a:t>
            </a:r>
            <a:r>
              <a:rPr lang="en-US" dirty="0"/>
              <a:t> BAN PT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akreditasi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5525" y="2704795"/>
            <a:ext cx="3664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Applikasi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tercover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SIA </a:t>
            </a:r>
            <a:r>
              <a:rPr lang="en-US" dirty="0" err="1"/>
              <a:t>dan</a:t>
            </a:r>
            <a:r>
              <a:rPr lang="en-US" dirty="0"/>
              <a:t> Portal </a:t>
            </a:r>
            <a:r>
              <a:rPr lang="en-US" dirty="0" err="1"/>
              <a:t>Akademik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.</a:t>
            </a:r>
          </a:p>
        </p:txBody>
      </p:sp>
      <p:sp>
        <p:nvSpPr>
          <p:cNvPr id="7" name="Down Arrow 6"/>
          <p:cNvSpPr/>
          <p:nvPr/>
        </p:nvSpPr>
        <p:spPr>
          <a:xfrm>
            <a:off x="6803200" y="2399385"/>
            <a:ext cx="152705" cy="2983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802895" y="3631894"/>
            <a:ext cx="152705" cy="2983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113885" y="4572880"/>
            <a:ext cx="152705" cy="2983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131" y="3781049"/>
            <a:ext cx="1049337" cy="112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45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1055</Words>
  <Application>Microsoft Office PowerPoint</Application>
  <PresentationFormat>On-screen Show (16:10)</PresentationFormat>
  <Paragraphs>263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맑은 고딕</vt:lpstr>
      <vt:lpstr>Arial</vt:lpstr>
      <vt:lpstr>Bodoni MT Black</vt:lpstr>
      <vt:lpstr>Calibri</vt:lpstr>
      <vt:lpstr>Lucida Sans Unicode</vt:lpstr>
      <vt:lpstr>MS Mincho</vt:lpstr>
      <vt:lpstr>Segoe UI Bold</vt:lpstr>
      <vt:lpstr>Segoe UI Semibold</vt:lpstr>
      <vt:lpstr>Symbol</vt:lpstr>
      <vt:lpstr>Times New Roman</vt:lpstr>
      <vt:lpstr>Office Theme</vt:lpstr>
      <vt:lpstr>Kenerja Tahun 2020  dan Rencana Kerja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IKU2. Jumlah mahasiswa terdaftar (student body) = 1.800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ASUS</cp:lastModifiedBy>
  <cp:revision>227</cp:revision>
  <dcterms:created xsi:type="dcterms:W3CDTF">2013-08-21T19:17:00Z</dcterms:created>
  <dcterms:modified xsi:type="dcterms:W3CDTF">2020-10-22T12:12:50Z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