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74" r:id="rId2"/>
    <p:sldId id="257" r:id="rId3"/>
    <p:sldId id="304" r:id="rId4"/>
    <p:sldId id="307" r:id="rId5"/>
    <p:sldId id="312" r:id="rId6"/>
    <p:sldId id="259" r:id="rId7"/>
    <p:sldId id="318" r:id="rId8"/>
    <p:sldId id="326" r:id="rId9"/>
    <p:sldId id="327" r:id="rId10"/>
    <p:sldId id="325" r:id="rId11"/>
    <p:sldId id="311" r:id="rId12"/>
    <p:sldId id="324" r:id="rId13"/>
    <p:sldId id="263" r:id="rId14"/>
    <p:sldId id="264" r:id="rId15"/>
    <p:sldId id="313" r:id="rId16"/>
    <p:sldId id="275" r:id="rId17"/>
    <p:sldId id="276" r:id="rId18"/>
    <p:sldId id="277" r:id="rId19"/>
    <p:sldId id="291" r:id="rId20"/>
    <p:sldId id="292" r:id="rId21"/>
    <p:sldId id="293" r:id="rId22"/>
    <p:sldId id="317" r:id="rId23"/>
    <p:sldId id="294" r:id="rId24"/>
    <p:sldId id="323" r:id="rId25"/>
    <p:sldId id="297" r:id="rId26"/>
    <p:sldId id="279" r:id="rId27"/>
    <p:sldId id="283" r:id="rId28"/>
    <p:sldId id="280" r:id="rId29"/>
    <p:sldId id="315" r:id="rId30"/>
    <p:sldId id="265" r:id="rId31"/>
    <p:sldId id="266" r:id="rId32"/>
    <p:sldId id="319" r:id="rId33"/>
    <p:sldId id="320" r:id="rId34"/>
    <p:sldId id="321" r:id="rId35"/>
    <p:sldId id="322" r:id="rId36"/>
    <p:sldId id="267" r:id="rId37"/>
    <p:sldId id="268" r:id="rId38"/>
    <p:sldId id="269" r:id="rId39"/>
    <p:sldId id="299" r:id="rId40"/>
    <p:sldId id="289" r:id="rId41"/>
    <p:sldId id="290" r:id="rId42"/>
    <p:sldId id="273" r:id="rId43"/>
  </p:sldIdLst>
  <p:sldSz cx="18288000" cy="10287000"/>
  <p:notesSz cx="6858000" cy="9144000"/>
  <p:embeddedFontLst>
    <p:embeddedFont>
      <p:font typeface="MS PGothic" pitchFamily="34" charset="-128"/>
      <p:regular r:id="rId45"/>
    </p:embeddedFont>
    <p:embeddedFont>
      <p:font typeface="Malgun Gothic" pitchFamily="34" charset="-127"/>
      <p:regular r:id="rId46"/>
      <p:bold r:id="rId47"/>
    </p:embeddedFont>
    <p:embeddedFont>
      <p:font typeface="Franklin Gothic Demi Cond" pitchFamily="34" charset="0"/>
      <p:regular r:id="rId48"/>
    </p:embeddedFont>
    <p:embeddedFont>
      <p:font typeface="Berlin Sans FB Demi" pitchFamily="34" charset="0"/>
      <p:bold r:id="rId49"/>
    </p:embeddedFont>
    <p:embeddedFont>
      <p:font typeface="Comic Sans MS" pitchFamily="66" charset="0"/>
      <p:regular r:id="rId50"/>
      <p:bold r:id="rId51"/>
      <p:italic r:id="rId52"/>
      <p:boldItalic r:id="rId53"/>
    </p:embeddedFont>
    <p:embeddedFont>
      <p:font typeface="Arimo" charset="0"/>
      <p:regular r:id="rId54"/>
    </p:embeddedFont>
    <p:embeddedFont>
      <p:font typeface="Berlin Sans FB" pitchFamily="34" charset="0"/>
      <p:regular r:id="rId55"/>
      <p:bold r:id="rId56"/>
    </p:embeddedFont>
    <p:embeddedFont>
      <p:font typeface="Vesper Libre Regular" charset="0"/>
      <p:regular r:id="rId57"/>
    </p:embeddedFont>
    <p:embeddedFont>
      <p:font typeface="Cambria" pitchFamily="18" charset="0"/>
      <p:regular r:id="rId58"/>
      <p:bold r:id="rId59"/>
      <p:italic r:id="rId60"/>
      <p:boldItalic r:id="rId61"/>
    </p:embeddedFont>
    <p:embeddedFont>
      <p:font typeface="Trebuchet MS" pitchFamily="34" charset="0"/>
      <p:regular r:id="rId62"/>
      <p:bold r:id="rId63"/>
      <p:italic r:id="rId64"/>
      <p:boldItalic r:id="rId65"/>
    </p:embeddedFont>
    <p:embeddedFont>
      <p:font typeface="Assistant Regular" charset="-79"/>
      <p:regular r:id="rId66"/>
    </p:embeddedFont>
    <p:embeddedFont>
      <p:font typeface="Tw Cen MT Condensed Extra Bold" pitchFamily="34" charset="0"/>
      <p:regular r:id="rId67"/>
    </p:embeddedFont>
    <p:embeddedFont>
      <p:font typeface="Forte" pitchFamily="66" charset="0"/>
      <p:regular r:id="rId68"/>
    </p:embeddedFont>
    <p:embeddedFont>
      <p:font typeface="Aharoni" charset="-79"/>
      <p:bold r:id="rId69"/>
    </p:embeddedFont>
    <p:embeddedFont>
      <p:font typeface="Stencil" pitchFamily="82" charset="0"/>
      <p:regular r:id="rId70"/>
    </p:embeddedFont>
    <p:embeddedFont>
      <p:font typeface="Playfair Display Bold" charset="0"/>
      <p:regular r:id="rId71"/>
    </p:embeddedFont>
    <p:embeddedFont>
      <p:font typeface="Open Sans" charset="0"/>
      <p:regular r:id="rId72"/>
    </p:embeddedFont>
    <p:embeddedFont>
      <p:font typeface="Elephant" pitchFamily="18" charset="0"/>
      <p:regular r:id="rId73"/>
      <p:italic r:id="rId74"/>
    </p:embeddedFont>
    <p:embeddedFont>
      <p:font typeface="Arial Narrow" pitchFamily="34" charset="0"/>
      <p:regular r:id="rId75"/>
      <p:bold r:id="rId76"/>
      <p:italic r:id="rId77"/>
      <p:boldItalic r:id="rId78"/>
    </p:embeddedFont>
    <p:embeddedFont>
      <p:font typeface="Vesper Libre Regular Bold" charset="0"/>
      <p:regular r:id="rId79"/>
    </p:embeddedFont>
    <p:embeddedFont>
      <p:font typeface="Calibri" pitchFamily="34" charset="0"/>
      <p:regular r:id="rId80"/>
      <p:bold r:id="rId81"/>
      <p:italic r:id="rId82"/>
      <p:boldItalic r:id="rId83"/>
    </p:embeddedFont>
    <p:embeddedFont>
      <p:font typeface="HK Grotesk Medium" charset="0"/>
      <p:regular r:id="rId84"/>
    </p:embeddedFont>
    <p:embeddedFont>
      <p:font typeface="Rockwell Extra Bold" pitchFamily="18" charset="0"/>
      <p:bold r:id="rId85"/>
    </p:embeddedFont>
    <p:embeddedFont>
      <p:font typeface="Tahoma" pitchFamily="34" charset="0"/>
      <p:regular r:id="rId86"/>
      <p:bold r:id="rId87"/>
    </p:embeddedFont>
    <p:embeddedFont>
      <p:font typeface="Arial Black" pitchFamily="34" charset="0"/>
      <p:bold r:id="rId88"/>
    </p:embeddedFont>
    <p:embeddedFont>
      <p:font typeface="Bahnschrift SemiBold" pitchFamily="34" charset="0"/>
      <p:bold r:id="rId89"/>
    </p:embeddedFont>
    <p:embeddedFont>
      <p:font typeface="Open Sans Light" charset="0"/>
      <p:regular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7" d="100"/>
          <a:sy n="37" d="100"/>
        </p:scale>
        <p:origin x="-1152"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openxmlformats.org/officeDocument/2006/relationships/font" Target="fonts/font32.fntdata"/><Relationship Id="rId84" Type="http://schemas.openxmlformats.org/officeDocument/2006/relationships/font" Target="fonts/font40.fntdata"/><Relationship Id="rId89" Type="http://schemas.openxmlformats.org/officeDocument/2006/relationships/font" Target="fonts/font45.fntdata"/><Relationship Id="rId7" Type="http://schemas.openxmlformats.org/officeDocument/2006/relationships/slide" Target="slides/slide6.xml"/><Relationship Id="rId71" Type="http://schemas.openxmlformats.org/officeDocument/2006/relationships/font" Target="fonts/font27.fntdata"/><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font" Target="fonts/font35.fntdata"/><Relationship Id="rId87" Type="http://schemas.openxmlformats.org/officeDocument/2006/relationships/font" Target="fonts/font43.fntdata"/><Relationship Id="rId5" Type="http://schemas.openxmlformats.org/officeDocument/2006/relationships/slide" Target="slides/slide4.xml"/><Relationship Id="rId61" Type="http://schemas.openxmlformats.org/officeDocument/2006/relationships/font" Target="fonts/font17.fntdata"/><Relationship Id="rId82" Type="http://schemas.openxmlformats.org/officeDocument/2006/relationships/font" Target="fonts/font38.fntdata"/><Relationship Id="rId90" Type="http://schemas.openxmlformats.org/officeDocument/2006/relationships/font" Target="fonts/font4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 Target="slides/slide7.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font" Target="fonts/font36.fntdata"/><Relationship Id="rId85" Type="http://schemas.openxmlformats.org/officeDocument/2006/relationships/font" Target="fonts/font41.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font" Target="fonts/font4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font" Target="fonts/font42.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Document4!_1597264912" TargetMode="External"/><Relationship Id="rId1" Type="http://schemas.openxmlformats.org/officeDocument/2006/relationships/image" Target="../media/image34.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823529411764705E-2"/>
          <c:y val="0.125"/>
          <c:w val="0.75798884514435694"/>
          <c:h val="0.70540354330708666"/>
        </c:manualLayout>
      </c:layout>
      <c:barChart>
        <c:barDir val="col"/>
        <c:grouping val="clustered"/>
        <c:varyColors val="0"/>
        <c:ser>
          <c:idx val="0"/>
          <c:order val="0"/>
          <c:tx>
            <c:strRef>
              <c:f>'[Worksheet in Document4 2]Sheet1'!$D$3</c:f>
              <c:strCache>
                <c:ptCount val="1"/>
                <c:pt idx="0">
                  <c:v>Dadih</c:v>
                </c:pt>
              </c:strCache>
            </c:strRef>
          </c:tx>
          <c:spPr>
            <a:solidFill>
              <a:schemeClr val="accent5">
                <a:lumMod val="75000"/>
              </a:schemeClr>
            </a:solidFill>
          </c:spPr>
          <c:invertIfNegative val="0"/>
          <c:dLbls>
            <c:txPr>
              <a:bodyPr/>
              <a:lstStyle/>
              <a:p>
                <a:pPr>
                  <a:defRPr lang="en-US" sz="3200" b="1">
                    <a:latin typeface="Bahnschrift Light" pitchFamily="34" charset="0"/>
                  </a:defRPr>
                </a:pPr>
                <a:endParaRPr lang="en-US"/>
              </a:p>
            </c:txPr>
            <c:dLblPos val="outEnd"/>
            <c:showLegendKey val="0"/>
            <c:showVal val="1"/>
            <c:showCatName val="0"/>
            <c:showSerName val="0"/>
            <c:showPercent val="0"/>
            <c:showBubbleSize val="0"/>
            <c:showLeaderLines val="0"/>
          </c:dLbls>
          <c:cat>
            <c:strRef>
              <c:f>'[Worksheet in Document4 2]Sheet1'!$C$4:$C$6</c:f>
              <c:strCache>
                <c:ptCount val="3"/>
                <c:pt idx="0">
                  <c:v>&lt;48</c:v>
                </c:pt>
                <c:pt idx="1">
                  <c:v>48-50</c:v>
                </c:pt>
                <c:pt idx="2">
                  <c:v>&gt;50</c:v>
                </c:pt>
              </c:strCache>
            </c:strRef>
          </c:cat>
          <c:val>
            <c:numRef>
              <c:f>'[Worksheet in Document4 2]Sheet1'!$D$4:$D$6</c:f>
              <c:numCache>
                <c:formatCode>0.0</c:formatCode>
                <c:ptCount val="3"/>
                <c:pt idx="0">
                  <c:v>3.3</c:v>
                </c:pt>
                <c:pt idx="1">
                  <c:v>36.700000000000003</c:v>
                </c:pt>
                <c:pt idx="2">
                  <c:v>60</c:v>
                </c:pt>
              </c:numCache>
            </c:numRef>
          </c:val>
        </c:ser>
        <c:ser>
          <c:idx val="1"/>
          <c:order val="1"/>
          <c:tx>
            <c:strRef>
              <c:f>'[Worksheet in Document4 2]Sheet1'!$E$3</c:f>
              <c:strCache>
                <c:ptCount val="1"/>
                <c:pt idx="0">
                  <c:v>Kontrol</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invertIfNegative val="0"/>
          <c:dLbls>
            <c:txPr>
              <a:bodyPr/>
              <a:lstStyle/>
              <a:p>
                <a:pPr>
                  <a:defRPr lang="en-US" sz="3200" b="1">
                    <a:latin typeface="Bahnschrift Light SemiCondensed" pitchFamily="34" charset="0"/>
                  </a:defRPr>
                </a:pPr>
                <a:endParaRPr lang="en-US"/>
              </a:p>
            </c:txPr>
            <c:dLblPos val="outEnd"/>
            <c:showLegendKey val="0"/>
            <c:showVal val="1"/>
            <c:showCatName val="0"/>
            <c:showSerName val="0"/>
            <c:showPercent val="0"/>
            <c:showBubbleSize val="0"/>
            <c:showLeaderLines val="0"/>
          </c:dLbls>
          <c:cat>
            <c:strRef>
              <c:f>'[Worksheet in Document4 2]Sheet1'!$C$4:$C$6</c:f>
              <c:strCache>
                <c:ptCount val="3"/>
                <c:pt idx="0">
                  <c:v>&lt;48</c:v>
                </c:pt>
                <c:pt idx="1">
                  <c:v>48-50</c:v>
                </c:pt>
                <c:pt idx="2">
                  <c:v>&gt;50</c:v>
                </c:pt>
              </c:strCache>
            </c:strRef>
          </c:cat>
          <c:val>
            <c:numRef>
              <c:f>'[Worksheet in Document4 2]Sheet1'!$E$4:$E$6</c:f>
              <c:numCache>
                <c:formatCode>0.0</c:formatCode>
                <c:ptCount val="3"/>
                <c:pt idx="0">
                  <c:v>17.899999999999999</c:v>
                </c:pt>
                <c:pt idx="1">
                  <c:v>64.3</c:v>
                </c:pt>
                <c:pt idx="2">
                  <c:v>17.899999999999999</c:v>
                </c:pt>
              </c:numCache>
            </c:numRef>
          </c:val>
        </c:ser>
        <c:dLbls>
          <c:showLegendKey val="0"/>
          <c:showVal val="1"/>
          <c:showCatName val="0"/>
          <c:showSerName val="0"/>
          <c:showPercent val="0"/>
          <c:showBubbleSize val="0"/>
        </c:dLbls>
        <c:gapWidth val="150"/>
        <c:axId val="180051328"/>
        <c:axId val="180069504"/>
      </c:barChart>
      <c:catAx>
        <c:axId val="180051328"/>
        <c:scaling>
          <c:orientation val="minMax"/>
        </c:scaling>
        <c:delete val="0"/>
        <c:axPos val="b"/>
        <c:majorTickMark val="out"/>
        <c:minorTickMark val="none"/>
        <c:tickLblPos val="nextTo"/>
        <c:txPr>
          <a:bodyPr/>
          <a:lstStyle/>
          <a:p>
            <a:pPr>
              <a:defRPr lang="en-US" sz="2400">
                <a:latin typeface="Britannic Bold" pitchFamily="34" charset="0"/>
              </a:defRPr>
            </a:pPr>
            <a:endParaRPr lang="en-US"/>
          </a:p>
        </c:txPr>
        <c:crossAx val="180069504"/>
        <c:crosses val="autoZero"/>
        <c:auto val="1"/>
        <c:lblAlgn val="ctr"/>
        <c:lblOffset val="100"/>
        <c:noMultiLvlLbl val="0"/>
      </c:catAx>
      <c:valAx>
        <c:axId val="180069504"/>
        <c:scaling>
          <c:orientation val="minMax"/>
        </c:scaling>
        <c:delete val="1"/>
        <c:axPos val="l"/>
        <c:numFmt formatCode="0.0" sourceLinked="1"/>
        <c:majorTickMark val="out"/>
        <c:minorTickMark val="none"/>
        <c:tickLblPos val="nextTo"/>
        <c:crossAx val="180051328"/>
        <c:crosses val="autoZero"/>
        <c:crossBetween val="between"/>
      </c:valAx>
    </c:plotArea>
    <c:legend>
      <c:legendPos val="r"/>
      <c:overlay val="0"/>
      <c:txPr>
        <a:bodyPr/>
        <a:lstStyle/>
        <a:p>
          <a:pPr>
            <a:defRPr lang="en-US" sz="3200">
              <a:latin typeface="Britannic Bold" pitchFamily="34" charset="0"/>
            </a:defRPr>
          </a:pPr>
          <a:endParaRPr lang="en-US"/>
        </a:p>
      </c:txPr>
    </c:legend>
    <c:plotVisOnly val="1"/>
    <c:dispBlanksAs val="gap"/>
    <c:showDLblsOverMax val="0"/>
  </c:chart>
  <c:spPr>
    <a:blipFill>
      <a:blip xmlns:r="http://schemas.openxmlformats.org/officeDocument/2006/relationships" r:embed="rId1"/>
      <a:tile tx="0" ty="0" sx="100000" sy="100000" flip="none" algn="tl"/>
    </a:blipFill>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0F645-11D1-413C-9395-321D84CDD3F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id-ID"/>
        </a:p>
      </dgm:t>
    </dgm:pt>
    <dgm:pt modelId="{8FFFC0D6-1836-4682-A6A3-814E08F019DA}">
      <dgm:prSet phldrT="[Text]"/>
      <dgm:spPr/>
      <dgm:t>
        <a:bodyPr/>
        <a:lstStyle/>
        <a:p>
          <a:r>
            <a:rPr lang="id-ID" dirty="0" smtClean="0"/>
            <a:t>Stunting</a:t>
          </a:r>
          <a:endParaRPr lang="id-ID" dirty="0"/>
        </a:p>
      </dgm:t>
    </dgm:pt>
    <dgm:pt modelId="{4FC4DF78-7130-4F0F-A695-957AE8BA81CB}" type="parTrans" cxnId="{E820E7EB-45DD-4F0A-A626-162F0EC47272}">
      <dgm:prSet/>
      <dgm:spPr/>
      <dgm:t>
        <a:bodyPr/>
        <a:lstStyle/>
        <a:p>
          <a:endParaRPr lang="id-ID"/>
        </a:p>
      </dgm:t>
    </dgm:pt>
    <dgm:pt modelId="{076D1CA6-CFB5-4367-A778-9991CC97B2C1}" type="sibTrans" cxnId="{E820E7EB-45DD-4F0A-A626-162F0EC47272}">
      <dgm:prSet/>
      <dgm:spPr/>
      <dgm:t>
        <a:bodyPr/>
        <a:lstStyle/>
        <a:p>
          <a:endParaRPr lang="id-ID"/>
        </a:p>
      </dgm:t>
    </dgm:pt>
    <dgm:pt modelId="{496DD3E2-5CDB-4B1D-B4F0-82720901CF33}">
      <dgm:prSet phldrT="[Text]"/>
      <dgm:spPr/>
      <dgm:t>
        <a:bodyPr/>
        <a:lstStyle/>
        <a:p>
          <a:r>
            <a:rPr lang="id-ID" dirty="0" smtClean="0"/>
            <a:t>1000 HPK</a:t>
          </a:r>
          <a:endParaRPr lang="id-ID" dirty="0"/>
        </a:p>
      </dgm:t>
    </dgm:pt>
    <dgm:pt modelId="{E6918D43-056F-4E86-A012-C0B2E70C09DA}" type="parTrans" cxnId="{1739EDE3-D3C5-486D-985A-63A6AFFB2ED8}">
      <dgm:prSet/>
      <dgm:spPr/>
      <dgm:t>
        <a:bodyPr/>
        <a:lstStyle/>
        <a:p>
          <a:endParaRPr lang="id-ID"/>
        </a:p>
      </dgm:t>
    </dgm:pt>
    <dgm:pt modelId="{51C723CD-59CA-4117-B47E-036B8DF4A7E9}" type="sibTrans" cxnId="{1739EDE3-D3C5-486D-985A-63A6AFFB2ED8}">
      <dgm:prSet/>
      <dgm:spPr/>
      <dgm:t>
        <a:bodyPr/>
        <a:lstStyle/>
        <a:p>
          <a:endParaRPr lang="id-ID"/>
        </a:p>
      </dgm:t>
    </dgm:pt>
    <dgm:pt modelId="{93E242D6-22EC-45B4-96BE-6B19CAE0A960}">
      <dgm:prSet phldrT="[Text]"/>
      <dgm:spPr/>
      <dgm:t>
        <a:bodyPr/>
        <a:lstStyle/>
        <a:p>
          <a:r>
            <a:rPr lang="id-ID" dirty="0" smtClean="0"/>
            <a:t>Rekomendasi Gizi</a:t>
          </a:r>
          <a:endParaRPr lang="id-ID" dirty="0"/>
        </a:p>
      </dgm:t>
    </dgm:pt>
    <dgm:pt modelId="{5EF7692B-8F65-48BB-AD4A-3888A4338A52}" type="parTrans" cxnId="{32CFD42D-9FD0-4EE1-9096-5863A3B57352}">
      <dgm:prSet/>
      <dgm:spPr/>
      <dgm:t>
        <a:bodyPr/>
        <a:lstStyle/>
        <a:p>
          <a:endParaRPr lang="id-ID"/>
        </a:p>
      </dgm:t>
    </dgm:pt>
    <dgm:pt modelId="{93DFEC89-C230-43E2-B00D-C47A2F213ADA}" type="sibTrans" cxnId="{32CFD42D-9FD0-4EE1-9096-5863A3B57352}">
      <dgm:prSet/>
      <dgm:spPr/>
      <dgm:t>
        <a:bodyPr/>
        <a:lstStyle/>
        <a:p>
          <a:endParaRPr lang="id-ID"/>
        </a:p>
      </dgm:t>
    </dgm:pt>
    <dgm:pt modelId="{7BCF4F7A-2CD0-415A-A81D-B4B832F0787C}" type="pres">
      <dgm:prSet presAssocID="{2670F645-11D1-413C-9395-321D84CDD3FD}" presName="outerComposite" presStyleCnt="0">
        <dgm:presLayoutVars>
          <dgm:chMax val="5"/>
          <dgm:dir/>
          <dgm:resizeHandles val="exact"/>
        </dgm:presLayoutVars>
      </dgm:prSet>
      <dgm:spPr/>
      <dgm:t>
        <a:bodyPr/>
        <a:lstStyle/>
        <a:p>
          <a:endParaRPr lang="en-US"/>
        </a:p>
      </dgm:t>
    </dgm:pt>
    <dgm:pt modelId="{36758D97-8EDA-4758-9BD5-75B7222B5DD4}" type="pres">
      <dgm:prSet presAssocID="{2670F645-11D1-413C-9395-321D84CDD3FD}" presName="dummyMaxCanvas" presStyleCnt="0">
        <dgm:presLayoutVars/>
      </dgm:prSet>
      <dgm:spPr/>
    </dgm:pt>
    <dgm:pt modelId="{BA19141A-0DBA-4590-86EE-D7CA2EDCD2C8}" type="pres">
      <dgm:prSet presAssocID="{2670F645-11D1-413C-9395-321D84CDD3FD}" presName="ThreeNodes_1" presStyleLbl="node1" presStyleIdx="0" presStyleCnt="3">
        <dgm:presLayoutVars>
          <dgm:bulletEnabled val="1"/>
        </dgm:presLayoutVars>
      </dgm:prSet>
      <dgm:spPr/>
      <dgm:t>
        <a:bodyPr/>
        <a:lstStyle/>
        <a:p>
          <a:endParaRPr lang="en-US"/>
        </a:p>
      </dgm:t>
    </dgm:pt>
    <dgm:pt modelId="{FB3BBF2A-8391-40B2-8378-6A45FCA42366}" type="pres">
      <dgm:prSet presAssocID="{2670F645-11D1-413C-9395-321D84CDD3FD}" presName="ThreeNodes_2" presStyleLbl="node1" presStyleIdx="1" presStyleCnt="3">
        <dgm:presLayoutVars>
          <dgm:bulletEnabled val="1"/>
        </dgm:presLayoutVars>
      </dgm:prSet>
      <dgm:spPr/>
      <dgm:t>
        <a:bodyPr/>
        <a:lstStyle/>
        <a:p>
          <a:endParaRPr lang="id-ID"/>
        </a:p>
      </dgm:t>
    </dgm:pt>
    <dgm:pt modelId="{F955EF0E-622F-48E0-93C3-485A6BB300F1}" type="pres">
      <dgm:prSet presAssocID="{2670F645-11D1-413C-9395-321D84CDD3FD}" presName="ThreeNodes_3" presStyleLbl="node1" presStyleIdx="2" presStyleCnt="3">
        <dgm:presLayoutVars>
          <dgm:bulletEnabled val="1"/>
        </dgm:presLayoutVars>
      </dgm:prSet>
      <dgm:spPr/>
      <dgm:t>
        <a:bodyPr/>
        <a:lstStyle/>
        <a:p>
          <a:endParaRPr lang="id-ID"/>
        </a:p>
      </dgm:t>
    </dgm:pt>
    <dgm:pt modelId="{88D8ED02-0DEC-4ED4-BD06-7818C1BADA73}" type="pres">
      <dgm:prSet presAssocID="{2670F645-11D1-413C-9395-321D84CDD3FD}" presName="ThreeConn_1-2" presStyleLbl="fgAccFollowNode1" presStyleIdx="0" presStyleCnt="2">
        <dgm:presLayoutVars>
          <dgm:bulletEnabled val="1"/>
        </dgm:presLayoutVars>
      </dgm:prSet>
      <dgm:spPr/>
      <dgm:t>
        <a:bodyPr/>
        <a:lstStyle/>
        <a:p>
          <a:endParaRPr lang="en-US"/>
        </a:p>
      </dgm:t>
    </dgm:pt>
    <dgm:pt modelId="{0AA3E300-74CD-4E5C-BFC5-ED90CBC3746E}" type="pres">
      <dgm:prSet presAssocID="{2670F645-11D1-413C-9395-321D84CDD3FD}" presName="ThreeConn_2-3" presStyleLbl="fgAccFollowNode1" presStyleIdx="1" presStyleCnt="2">
        <dgm:presLayoutVars>
          <dgm:bulletEnabled val="1"/>
        </dgm:presLayoutVars>
      </dgm:prSet>
      <dgm:spPr/>
      <dgm:t>
        <a:bodyPr/>
        <a:lstStyle/>
        <a:p>
          <a:endParaRPr lang="en-US"/>
        </a:p>
      </dgm:t>
    </dgm:pt>
    <dgm:pt modelId="{0974423E-9C4B-445D-A644-5C86FA9F68F5}" type="pres">
      <dgm:prSet presAssocID="{2670F645-11D1-413C-9395-321D84CDD3FD}" presName="ThreeNodes_1_text" presStyleLbl="node1" presStyleIdx="2" presStyleCnt="3">
        <dgm:presLayoutVars>
          <dgm:bulletEnabled val="1"/>
        </dgm:presLayoutVars>
      </dgm:prSet>
      <dgm:spPr/>
      <dgm:t>
        <a:bodyPr/>
        <a:lstStyle/>
        <a:p>
          <a:endParaRPr lang="en-US"/>
        </a:p>
      </dgm:t>
    </dgm:pt>
    <dgm:pt modelId="{42F8274B-F6E9-448F-A7E5-A8E544147A92}" type="pres">
      <dgm:prSet presAssocID="{2670F645-11D1-413C-9395-321D84CDD3FD}" presName="ThreeNodes_2_text" presStyleLbl="node1" presStyleIdx="2" presStyleCnt="3">
        <dgm:presLayoutVars>
          <dgm:bulletEnabled val="1"/>
        </dgm:presLayoutVars>
      </dgm:prSet>
      <dgm:spPr/>
      <dgm:t>
        <a:bodyPr/>
        <a:lstStyle/>
        <a:p>
          <a:endParaRPr lang="id-ID"/>
        </a:p>
      </dgm:t>
    </dgm:pt>
    <dgm:pt modelId="{D7942E50-F921-4D86-9A7C-491D3F159EE0}" type="pres">
      <dgm:prSet presAssocID="{2670F645-11D1-413C-9395-321D84CDD3FD}" presName="ThreeNodes_3_text" presStyleLbl="node1" presStyleIdx="2" presStyleCnt="3">
        <dgm:presLayoutVars>
          <dgm:bulletEnabled val="1"/>
        </dgm:presLayoutVars>
      </dgm:prSet>
      <dgm:spPr/>
      <dgm:t>
        <a:bodyPr/>
        <a:lstStyle/>
        <a:p>
          <a:endParaRPr lang="id-ID"/>
        </a:p>
      </dgm:t>
    </dgm:pt>
  </dgm:ptLst>
  <dgm:cxnLst>
    <dgm:cxn modelId="{F0A89684-9D86-4A5E-8A04-9B13D5A5F39A}" type="presOf" srcId="{8FFFC0D6-1836-4682-A6A3-814E08F019DA}" destId="{BA19141A-0DBA-4590-86EE-D7CA2EDCD2C8}" srcOrd="0" destOrd="0" presId="urn:microsoft.com/office/officeart/2005/8/layout/vProcess5"/>
    <dgm:cxn modelId="{32CFD42D-9FD0-4EE1-9096-5863A3B57352}" srcId="{2670F645-11D1-413C-9395-321D84CDD3FD}" destId="{93E242D6-22EC-45B4-96BE-6B19CAE0A960}" srcOrd="2" destOrd="0" parTransId="{5EF7692B-8F65-48BB-AD4A-3888A4338A52}" sibTransId="{93DFEC89-C230-43E2-B00D-C47A2F213ADA}"/>
    <dgm:cxn modelId="{42B45CAC-AA81-40E9-AB5B-DD828A663F05}" type="presOf" srcId="{496DD3E2-5CDB-4B1D-B4F0-82720901CF33}" destId="{FB3BBF2A-8391-40B2-8378-6A45FCA42366}" srcOrd="0" destOrd="0" presId="urn:microsoft.com/office/officeart/2005/8/layout/vProcess5"/>
    <dgm:cxn modelId="{4BD9C154-1B3C-443C-8A4E-F21E1104CAF5}" type="presOf" srcId="{8FFFC0D6-1836-4682-A6A3-814E08F019DA}" destId="{0974423E-9C4B-445D-A644-5C86FA9F68F5}" srcOrd="1" destOrd="0" presId="urn:microsoft.com/office/officeart/2005/8/layout/vProcess5"/>
    <dgm:cxn modelId="{1739EDE3-D3C5-486D-985A-63A6AFFB2ED8}" srcId="{2670F645-11D1-413C-9395-321D84CDD3FD}" destId="{496DD3E2-5CDB-4B1D-B4F0-82720901CF33}" srcOrd="1" destOrd="0" parTransId="{E6918D43-056F-4E86-A012-C0B2E70C09DA}" sibTransId="{51C723CD-59CA-4117-B47E-036B8DF4A7E9}"/>
    <dgm:cxn modelId="{12BE4CC3-A1A4-487B-9A47-97FBF555AFBC}" type="presOf" srcId="{2670F645-11D1-413C-9395-321D84CDD3FD}" destId="{7BCF4F7A-2CD0-415A-A81D-B4B832F0787C}" srcOrd="0" destOrd="0" presId="urn:microsoft.com/office/officeart/2005/8/layout/vProcess5"/>
    <dgm:cxn modelId="{D3619747-2595-40A1-B4F8-211F17D6DF76}" type="presOf" srcId="{93E242D6-22EC-45B4-96BE-6B19CAE0A960}" destId="{F955EF0E-622F-48E0-93C3-485A6BB300F1}" srcOrd="0" destOrd="0" presId="urn:microsoft.com/office/officeart/2005/8/layout/vProcess5"/>
    <dgm:cxn modelId="{10708303-896D-4748-B885-51B5F76CA23F}" type="presOf" srcId="{496DD3E2-5CDB-4B1D-B4F0-82720901CF33}" destId="{42F8274B-F6E9-448F-A7E5-A8E544147A92}" srcOrd="1" destOrd="0" presId="urn:microsoft.com/office/officeart/2005/8/layout/vProcess5"/>
    <dgm:cxn modelId="{E820E7EB-45DD-4F0A-A626-162F0EC47272}" srcId="{2670F645-11D1-413C-9395-321D84CDD3FD}" destId="{8FFFC0D6-1836-4682-A6A3-814E08F019DA}" srcOrd="0" destOrd="0" parTransId="{4FC4DF78-7130-4F0F-A695-957AE8BA81CB}" sibTransId="{076D1CA6-CFB5-4367-A778-9991CC97B2C1}"/>
    <dgm:cxn modelId="{B851CDA3-BFB6-4ACA-809F-A5BFC202F4BC}" type="presOf" srcId="{93E242D6-22EC-45B4-96BE-6B19CAE0A960}" destId="{D7942E50-F921-4D86-9A7C-491D3F159EE0}" srcOrd="1" destOrd="0" presId="urn:microsoft.com/office/officeart/2005/8/layout/vProcess5"/>
    <dgm:cxn modelId="{2571D6D8-8FAC-4CBC-9EBF-3367B8106071}" type="presOf" srcId="{076D1CA6-CFB5-4367-A778-9991CC97B2C1}" destId="{88D8ED02-0DEC-4ED4-BD06-7818C1BADA73}" srcOrd="0" destOrd="0" presId="urn:microsoft.com/office/officeart/2005/8/layout/vProcess5"/>
    <dgm:cxn modelId="{521C8BD4-C807-4DA0-8E87-87784414D974}" type="presOf" srcId="{51C723CD-59CA-4117-B47E-036B8DF4A7E9}" destId="{0AA3E300-74CD-4E5C-BFC5-ED90CBC3746E}" srcOrd="0" destOrd="0" presId="urn:microsoft.com/office/officeart/2005/8/layout/vProcess5"/>
    <dgm:cxn modelId="{BFC6231A-CAB6-45FF-9697-8BCD073F3890}" type="presParOf" srcId="{7BCF4F7A-2CD0-415A-A81D-B4B832F0787C}" destId="{36758D97-8EDA-4758-9BD5-75B7222B5DD4}" srcOrd="0" destOrd="0" presId="urn:microsoft.com/office/officeart/2005/8/layout/vProcess5"/>
    <dgm:cxn modelId="{3C344EB3-C3FC-45F2-A92A-E256DD37915F}" type="presParOf" srcId="{7BCF4F7A-2CD0-415A-A81D-B4B832F0787C}" destId="{BA19141A-0DBA-4590-86EE-D7CA2EDCD2C8}" srcOrd="1" destOrd="0" presId="urn:microsoft.com/office/officeart/2005/8/layout/vProcess5"/>
    <dgm:cxn modelId="{3386DAE4-F240-4F94-BD27-1C71EF4F3C50}" type="presParOf" srcId="{7BCF4F7A-2CD0-415A-A81D-B4B832F0787C}" destId="{FB3BBF2A-8391-40B2-8378-6A45FCA42366}" srcOrd="2" destOrd="0" presId="urn:microsoft.com/office/officeart/2005/8/layout/vProcess5"/>
    <dgm:cxn modelId="{00D3D954-0289-48DD-A11D-37ADA05762D4}" type="presParOf" srcId="{7BCF4F7A-2CD0-415A-A81D-B4B832F0787C}" destId="{F955EF0E-622F-48E0-93C3-485A6BB300F1}" srcOrd="3" destOrd="0" presId="urn:microsoft.com/office/officeart/2005/8/layout/vProcess5"/>
    <dgm:cxn modelId="{09CDCFF3-3C85-4D63-84F6-3A8691452654}" type="presParOf" srcId="{7BCF4F7A-2CD0-415A-A81D-B4B832F0787C}" destId="{88D8ED02-0DEC-4ED4-BD06-7818C1BADA73}" srcOrd="4" destOrd="0" presId="urn:microsoft.com/office/officeart/2005/8/layout/vProcess5"/>
    <dgm:cxn modelId="{365DD47F-A1F0-4A0B-B115-A88C2545359C}" type="presParOf" srcId="{7BCF4F7A-2CD0-415A-A81D-B4B832F0787C}" destId="{0AA3E300-74CD-4E5C-BFC5-ED90CBC3746E}" srcOrd="5" destOrd="0" presId="urn:microsoft.com/office/officeart/2005/8/layout/vProcess5"/>
    <dgm:cxn modelId="{35AB19E0-F2CC-459D-8650-89E72F3D3712}" type="presParOf" srcId="{7BCF4F7A-2CD0-415A-A81D-B4B832F0787C}" destId="{0974423E-9C4B-445D-A644-5C86FA9F68F5}" srcOrd="6" destOrd="0" presId="urn:microsoft.com/office/officeart/2005/8/layout/vProcess5"/>
    <dgm:cxn modelId="{614F31E5-41E2-4D2A-9852-088BBEC89935}" type="presParOf" srcId="{7BCF4F7A-2CD0-415A-A81D-B4B832F0787C}" destId="{42F8274B-F6E9-448F-A7E5-A8E544147A92}" srcOrd="7" destOrd="0" presId="urn:microsoft.com/office/officeart/2005/8/layout/vProcess5"/>
    <dgm:cxn modelId="{6C30BC1B-AC49-4B12-8353-85578D9B7531}" type="presParOf" srcId="{7BCF4F7A-2CD0-415A-A81D-B4B832F0787C}" destId="{D7942E50-F921-4D86-9A7C-491D3F159EE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A8F306-7363-4C3C-BF4F-C2BDF5B70887}" type="doc">
      <dgm:prSet loTypeId="urn:microsoft.com/office/officeart/2005/8/layout/cycle6" loCatId="cycle" qsTypeId="urn:microsoft.com/office/officeart/2005/8/quickstyle/3d3" qsCatId="3D" csTypeId="urn:microsoft.com/office/officeart/2005/8/colors/accent0_3" csCatId="mainScheme" phldr="1"/>
      <dgm:spPr/>
      <dgm:t>
        <a:bodyPr/>
        <a:lstStyle/>
        <a:p>
          <a:endParaRPr lang="id-ID"/>
        </a:p>
      </dgm:t>
    </dgm:pt>
    <dgm:pt modelId="{872EBE11-3894-47EC-9044-CDF781F45B26}">
      <dgm:prSet phldrT="[Text]"/>
      <dgm:spPr/>
      <dgm:t>
        <a:bodyPr/>
        <a:lstStyle/>
        <a:p>
          <a:r>
            <a:rPr lang="id-ID" dirty="0" smtClean="0"/>
            <a:t>Panjang Badan Lahir</a:t>
          </a:r>
          <a:endParaRPr lang="id-ID" dirty="0"/>
        </a:p>
      </dgm:t>
    </dgm:pt>
    <dgm:pt modelId="{2E306A5E-E38D-46ED-90CD-E5B377256E7B}" type="parTrans" cxnId="{216EDB8D-4C0D-427C-8424-2AD582E80AD5}">
      <dgm:prSet/>
      <dgm:spPr/>
      <dgm:t>
        <a:bodyPr/>
        <a:lstStyle/>
        <a:p>
          <a:endParaRPr lang="id-ID"/>
        </a:p>
      </dgm:t>
    </dgm:pt>
    <dgm:pt modelId="{D752F981-6AA7-42ED-A596-83EDCB0DF7F3}" type="sibTrans" cxnId="{216EDB8D-4C0D-427C-8424-2AD582E80AD5}">
      <dgm:prSet/>
      <dgm:spPr/>
      <dgm:t>
        <a:bodyPr/>
        <a:lstStyle/>
        <a:p>
          <a:endParaRPr lang="id-ID"/>
        </a:p>
      </dgm:t>
    </dgm:pt>
    <dgm:pt modelId="{913DDC93-C242-4753-9F12-1AC2EE65B2B7}">
      <dgm:prSet phldrT="[Text]"/>
      <dgm:spPr/>
      <dgm:t>
        <a:bodyPr/>
        <a:lstStyle/>
        <a:p>
          <a:r>
            <a:rPr lang="id-ID" dirty="0" smtClean="0"/>
            <a:t>Pola Asuh Psikososial</a:t>
          </a:r>
          <a:endParaRPr lang="id-ID" dirty="0"/>
        </a:p>
      </dgm:t>
    </dgm:pt>
    <dgm:pt modelId="{EB6823C2-3C01-4FAB-8CA7-C7059CE5696B}" type="parTrans" cxnId="{3924395E-AAB1-4CD5-8716-A1932F1EC067}">
      <dgm:prSet/>
      <dgm:spPr/>
      <dgm:t>
        <a:bodyPr/>
        <a:lstStyle/>
        <a:p>
          <a:endParaRPr lang="id-ID"/>
        </a:p>
      </dgm:t>
    </dgm:pt>
    <dgm:pt modelId="{0793B77D-9460-44E0-9B7C-9CA8794EECB2}" type="sibTrans" cxnId="{3924395E-AAB1-4CD5-8716-A1932F1EC067}">
      <dgm:prSet/>
      <dgm:spPr/>
      <dgm:t>
        <a:bodyPr/>
        <a:lstStyle/>
        <a:p>
          <a:endParaRPr lang="id-ID"/>
        </a:p>
      </dgm:t>
    </dgm:pt>
    <dgm:pt modelId="{6EB84AA5-62A4-49AE-9C4E-DEC64A58D130}">
      <dgm:prSet phldrT="[Text]"/>
      <dgm:spPr/>
      <dgm:t>
        <a:bodyPr/>
        <a:lstStyle/>
        <a:p>
          <a:r>
            <a:rPr lang="id-ID" dirty="0" smtClean="0"/>
            <a:t>Asupan Zink</a:t>
          </a:r>
          <a:endParaRPr lang="id-ID" dirty="0"/>
        </a:p>
      </dgm:t>
    </dgm:pt>
    <dgm:pt modelId="{A9B88BF7-CB71-4725-AA28-AF9B15F25B52}" type="parTrans" cxnId="{D4F1A516-ED12-4828-833B-496B2B726AE1}">
      <dgm:prSet/>
      <dgm:spPr/>
      <dgm:t>
        <a:bodyPr/>
        <a:lstStyle/>
        <a:p>
          <a:endParaRPr lang="id-ID"/>
        </a:p>
      </dgm:t>
    </dgm:pt>
    <dgm:pt modelId="{0249EC7C-03E6-44BA-885C-08561C673449}" type="sibTrans" cxnId="{D4F1A516-ED12-4828-833B-496B2B726AE1}">
      <dgm:prSet/>
      <dgm:spPr/>
      <dgm:t>
        <a:bodyPr/>
        <a:lstStyle/>
        <a:p>
          <a:endParaRPr lang="id-ID"/>
        </a:p>
      </dgm:t>
    </dgm:pt>
    <dgm:pt modelId="{C365855A-6FA8-4CA2-83DC-2083FB2E3820}">
      <dgm:prSet phldrT="[Text]"/>
      <dgm:spPr/>
      <dgm:t>
        <a:bodyPr/>
        <a:lstStyle/>
        <a:p>
          <a:r>
            <a:rPr lang="id-ID" dirty="0" smtClean="0"/>
            <a:t>Usia Sapih</a:t>
          </a:r>
          <a:endParaRPr lang="id-ID" dirty="0"/>
        </a:p>
      </dgm:t>
    </dgm:pt>
    <dgm:pt modelId="{D5007D1D-DAFB-4AA4-BF22-F73931A55367}" type="parTrans" cxnId="{139C7EA8-8D37-4BEB-BC12-FD8066CD025C}">
      <dgm:prSet/>
      <dgm:spPr/>
      <dgm:t>
        <a:bodyPr/>
        <a:lstStyle/>
        <a:p>
          <a:endParaRPr lang="id-ID"/>
        </a:p>
      </dgm:t>
    </dgm:pt>
    <dgm:pt modelId="{ADEB76A5-F7B5-43CB-AB12-CD7BAF8A5969}" type="sibTrans" cxnId="{139C7EA8-8D37-4BEB-BC12-FD8066CD025C}">
      <dgm:prSet/>
      <dgm:spPr/>
      <dgm:t>
        <a:bodyPr/>
        <a:lstStyle/>
        <a:p>
          <a:endParaRPr lang="id-ID"/>
        </a:p>
      </dgm:t>
    </dgm:pt>
    <dgm:pt modelId="{48BF3F71-9033-4A6E-8233-8FF47863DDF8}" type="pres">
      <dgm:prSet presAssocID="{43A8F306-7363-4C3C-BF4F-C2BDF5B70887}" presName="cycle" presStyleCnt="0">
        <dgm:presLayoutVars>
          <dgm:dir/>
          <dgm:resizeHandles val="exact"/>
        </dgm:presLayoutVars>
      </dgm:prSet>
      <dgm:spPr/>
      <dgm:t>
        <a:bodyPr/>
        <a:lstStyle/>
        <a:p>
          <a:endParaRPr lang="en-US"/>
        </a:p>
      </dgm:t>
    </dgm:pt>
    <dgm:pt modelId="{97989693-199A-4CB4-86C7-5A8ABF172D27}" type="pres">
      <dgm:prSet presAssocID="{872EBE11-3894-47EC-9044-CDF781F45B26}" presName="node" presStyleLbl="node1" presStyleIdx="0" presStyleCnt="4">
        <dgm:presLayoutVars>
          <dgm:bulletEnabled val="1"/>
        </dgm:presLayoutVars>
      </dgm:prSet>
      <dgm:spPr/>
      <dgm:t>
        <a:bodyPr/>
        <a:lstStyle/>
        <a:p>
          <a:endParaRPr lang="id-ID"/>
        </a:p>
      </dgm:t>
    </dgm:pt>
    <dgm:pt modelId="{B7B3E5E3-E463-4B3C-82D2-F17643EC62BE}" type="pres">
      <dgm:prSet presAssocID="{872EBE11-3894-47EC-9044-CDF781F45B26}" presName="spNode" presStyleCnt="0"/>
      <dgm:spPr/>
    </dgm:pt>
    <dgm:pt modelId="{E4F13B3F-B362-4EF6-9F82-CC89BBBE4D9B}" type="pres">
      <dgm:prSet presAssocID="{D752F981-6AA7-42ED-A596-83EDCB0DF7F3}" presName="sibTrans" presStyleLbl="sibTrans1D1" presStyleIdx="0" presStyleCnt="4"/>
      <dgm:spPr/>
      <dgm:t>
        <a:bodyPr/>
        <a:lstStyle/>
        <a:p>
          <a:endParaRPr lang="en-US"/>
        </a:p>
      </dgm:t>
    </dgm:pt>
    <dgm:pt modelId="{69B33549-2714-4652-83E2-9586700CF38F}" type="pres">
      <dgm:prSet presAssocID="{913DDC93-C242-4753-9F12-1AC2EE65B2B7}" presName="node" presStyleLbl="node1" presStyleIdx="1" presStyleCnt="4">
        <dgm:presLayoutVars>
          <dgm:bulletEnabled val="1"/>
        </dgm:presLayoutVars>
      </dgm:prSet>
      <dgm:spPr/>
      <dgm:t>
        <a:bodyPr/>
        <a:lstStyle/>
        <a:p>
          <a:endParaRPr lang="en-US"/>
        </a:p>
      </dgm:t>
    </dgm:pt>
    <dgm:pt modelId="{50F8BB5A-546B-436E-804F-450153CDF2A7}" type="pres">
      <dgm:prSet presAssocID="{913DDC93-C242-4753-9F12-1AC2EE65B2B7}" presName="spNode" presStyleCnt="0"/>
      <dgm:spPr/>
    </dgm:pt>
    <dgm:pt modelId="{1D3C92C6-9A57-4F45-A812-DE9C19CF9725}" type="pres">
      <dgm:prSet presAssocID="{0793B77D-9460-44E0-9B7C-9CA8794EECB2}" presName="sibTrans" presStyleLbl="sibTrans1D1" presStyleIdx="1" presStyleCnt="4"/>
      <dgm:spPr/>
      <dgm:t>
        <a:bodyPr/>
        <a:lstStyle/>
        <a:p>
          <a:endParaRPr lang="en-US"/>
        </a:p>
      </dgm:t>
    </dgm:pt>
    <dgm:pt modelId="{A3341B73-1780-4EA3-AF8B-DC83DB47B5D6}" type="pres">
      <dgm:prSet presAssocID="{6EB84AA5-62A4-49AE-9C4E-DEC64A58D130}" presName="node" presStyleLbl="node1" presStyleIdx="2" presStyleCnt="4">
        <dgm:presLayoutVars>
          <dgm:bulletEnabled val="1"/>
        </dgm:presLayoutVars>
      </dgm:prSet>
      <dgm:spPr/>
      <dgm:t>
        <a:bodyPr/>
        <a:lstStyle/>
        <a:p>
          <a:endParaRPr lang="en-US"/>
        </a:p>
      </dgm:t>
    </dgm:pt>
    <dgm:pt modelId="{45E2B7C2-B356-4FA5-A6EE-697D9E390375}" type="pres">
      <dgm:prSet presAssocID="{6EB84AA5-62A4-49AE-9C4E-DEC64A58D130}" presName="spNode" presStyleCnt="0"/>
      <dgm:spPr/>
    </dgm:pt>
    <dgm:pt modelId="{491247D9-AA12-45E4-82E6-8B74E9E6D65A}" type="pres">
      <dgm:prSet presAssocID="{0249EC7C-03E6-44BA-885C-08561C673449}" presName="sibTrans" presStyleLbl="sibTrans1D1" presStyleIdx="2" presStyleCnt="4"/>
      <dgm:spPr/>
      <dgm:t>
        <a:bodyPr/>
        <a:lstStyle/>
        <a:p>
          <a:endParaRPr lang="en-US"/>
        </a:p>
      </dgm:t>
    </dgm:pt>
    <dgm:pt modelId="{D5DFA998-C51A-481F-871C-DB37372251DA}" type="pres">
      <dgm:prSet presAssocID="{C365855A-6FA8-4CA2-83DC-2083FB2E3820}" presName="node" presStyleLbl="node1" presStyleIdx="3" presStyleCnt="4">
        <dgm:presLayoutVars>
          <dgm:bulletEnabled val="1"/>
        </dgm:presLayoutVars>
      </dgm:prSet>
      <dgm:spPr/>
      <dgm:t>
        <a:bodyPr/>
        <a:lstStyle/>
        <a:p>
          <a:endParaRPr lang="en-US"/>
        </a:p>
      </dgm:t>
    </dgm:pt>
    <dgm:pt modelId="{607F1BC8-A251-4473-9D18-BA72C2D4BC04}" type="pres">
      <dgm:prSet presAssocID="{C365855A-6FA8-4CA2-83DC-2083FB2E3820}" presName="spNode" presStyleCnt="0"/>
      <dgm:spPr/>
    </dgm:pt>
    <dgm:pt modelId="{0D130B1D-988C-4F06-BBA2-5D90205DE31D}" type="pres">
      <dgm:prSet presAssocID="{ADEB76A5-F7B5-43CB-AB12-CD7BAF8A5969}" presName="sibTrans" presStyleLbl="sibTrans1D1" presStyleIdx="3" presStyleCnt="4"/>
      <dgm:spPr/>
      <dgm:t>
        <a:bodyPr/>
        <a:lstStyle/>
        <a:p>
          <a:endParaRPr lang="en-US"/>
        </a:p>
      </dgm:t>
    </dgm:pt>
  </dgm:ptLst>
  <dgm:cxnLst>
    <dgm:cxn modelId="{139C7EA8-8D37-4BEB-BC12-FD8066CD025C}" srcId="{43A8F306-7363-4C3C-BF4F-C2BDF5B70887}" destId="{C365855A-6FA8-4CA2-83DC-2083FB2E3820}" srcOrd="3" destOrd="0" parTransId="{D5007D1D-DAFB-4AA4-BF22-F73931A55367}" sibTransId="{ADEB76A5-F7B5-43CB-AB12-CD7BAF8A5969}"/>
    <dgm:cxn modelId="{216EDB8D-4C0D-427C-8424-2AD582E80AD5}" srcId="{43A8F306-7363-4C3C-BF4F-C2BDF5B70887}" destId="{872EBE11-3894-47EC-9044-CDF781F45B26}" srcOrd="0" destOrd="0" parTransId="{2E306A5E-E38D-46ED-90CD-E5B377256E7B}" sibTransId="{D752F981-6AA7-42ED-A596-83EDCB0DF7F3}"/>
    <dgm:cxn modelId="{4C51B9BF-D005-48E4-AE65-52488D897BAD}" type="presOf" srcId="{0793B77D-9460-44E0-9B7C-9CA8794EECB2}" destId="{1D3C92C6-9A57-4F45-A812-DE9C19CF9725}" srcOrd="0" destOrd="0" presId="urn:microsoft.com/office/officeart/2005/8/layout/cycle6"/>
    <dgm:cxn modelId="{5634AB10-FDB6-4688-BDCD-FB83BE8FE595}" type="presOf" srcId="{C365855A-6FA8-4CA2-83DC-2083FB2E3820}" destId="{D5DFA998-C51A-481F-871C-DB37372251DA}" srcOrd="0" destOrd="0" presId="urn:microsoft.com/office/officeart/2005/8/layout/cycle6"/>
    <dgm:cxn modelId="{3924395E-AAB1-4CD5-8716-A1932F1EC067}" srcId="{43A8F306-7363-4C3C-BF4F-C2BDF5B70887}" destId="{913DDC93-C242-4753-9F12-1AC2EE65B2B7}" srcOrd="1" destOrd="0" parTransId="{EB6823C2-3C01-4FAB-8CA7-C7059CE5696B}" sibTransId="{0793B77D-9460-44E0-9B7C-9CA8794EECB2}"/>
    <dgm:cxn modelId="{F1971F19-EEBE-44FC-9B7D-3EB729941B83}" type="presOf" srcId="{43A8F306-7363-4C3C-BF4F-C2BDF5B70887}" destId="{48BF3F71-9033-4A6E-8233-8FF47863DDF8}" srcOrd="0" destOrd="0" presId="urn:microsoft.com/office/officeart/2005/8/layout/cycle6"/>
    <dgm:cxn modelId="{C5F3E358-DE4C-4F88-B2ED-A59D83E2D4E3}" type="presOf" srcId="{6EB84AA5-62A4-49AE-9C4E-DEC64A58D130}" destId="{A3341B73-1780-4EA3-AF8B-DC83DB47B5D6}" srcOrd="0" destOrd="0" presId="urn:microsoft.com/office/officeart/2005/8/layout/cycle6"/>
    <dgm:cxn modelId="{E21D41CF-9E88-4D79-8720-74B62C0C8EF6}" type="presOf" srcId="{D752F981-6AA7-42ED-A596-83EDCB0DF7F3}" destId="{E4F13B3F-B362-4EF6-9F82-CC89BBBE4D9B}" srcOrd="0" destOrd="0" presId="urn:microsoft.com/office/officeart/2005/8/layout/cycle6"/>
    <dgm:cxn modelId="{07DFE678-ADFE-4254-8BCB-24A53E08D17D}" type="presOf" srcId="{913DDC93-C242-4753-9F12-1AC2EE65B2B7}" destId="{69B33549-2714-4652-83E2-9586700CF38F}" srcOrd="0" destOrd="0" presId="urn:microsoft.com/office/officeart/2005/8/layout/cycle6"/>
    <dgm:cxn modelId="{B4FB8428-4D79-4D79-BB35-BFC170B4C71C}" type="presOf" srcId="{872EBE11-3894-47EC-9044-CDF781F45B26}" destId="{97989693-199A-4CB4-86C7-5A8ABF172D27}" srcOrd="0" destOrd="0" presId="urn:microsoft.com/office/officeart/2005/8/layout/cycle6"/>
    <dgm:cxn modelId="{2C526400-EB43-40E5-857F-8A2322144474}" type="presOf" srcId="{ADEB76A5-F7B5-43CB-AB12-CD7BAF8A5969}" destId="{0D130B1D-988C-4F06-BBA2-5D90205DE31D}" srcOrd="0" destOrd="0" presId="urn:microsoft.com/office/officeart/2005/8/layout/cycle6"/>
    <dgm:cxn modelId="{D4F1A516-ED12-4828-833B-496B2B726AE1}" srcId="{43A8F306-7363-4C3C-BF4F-C2BDF5B70887}" destId="{6EB84AA5-62A4-49AE-9C4E-DEC64A58D130}" srcOrd="2" destOrd="0" parTransId="{A9B88BF7-CB71-4725-AA28-AF9B15F25B52}" sibTransId="{0249EC7C-03E6-44BA-885C-08561C673449}"/>
    <dgm:cxn modelId="{E15AC5EB-97D5-4A24-814D-750BD364ABB2}" type="presOf" srcId="{0249EC7C-03E6-44BA-885C-08561C673449}" destId="{491247D9-AA12-45E4-82E6-8B74E9E6D65A}" srcOrd="0" destOrd="0" presId="urn:microsoft.com/office/officeart/2005/8/layout/cycle6"/>
    <dgm:cxn modelId="{1C04C784-449D-4572-B6B2-5EC2DD58741A}" type="presParOf" srcId="{48BF3F71-9033-4A6E-8233-8FF47863DDF8}" destId="{97989693-199A-4CB4-86C7-5A8ABF172D27}" srcOrd="0" destOrd="0" presId="urn:microsoft.com/office/officeart/2005/8/layout/cycle6"/>
    <dgm:cxn modelId="{9F3D38F8-5250-42DA-A011-4DDB33B837E2}" type="presParOf" srcId="{48BF3F71-9033-4A6E-8233-8FF47863DDF8}" destId="{B7B3E5E3-E463-4B3C-82D2-F17643EC62BE}" srcOrd="1" destOrd="0" presId="urn:microsoft.com/office/officeart/2005/8/layout/cycle6"/>
    <dgm:cxn modelId="{1FB08F39-048C-4812-849C-5D0C840C2508}" type="presParOf" srcId="{48BF3F71-9033-4A6E-8233-8FF47863DDF8}" destId="{E4F13B3F-B362-4EF6-9F82-CC89BBBE4D9B}" srcOrd="2" destOrd="0" presId="urn:microsoft.com/office/officeart/2005/8/layout/cycle6"/>
    <dgm:cxn modelId="{F65FDBE6-57E9-4B33-AC56-738766C239AB}" type="presParOf" srcId="{48BF3F71-9033-4A6E-8233-8FF47863DDF8}" destId="{69B33549-2714-4652-83E2-9586700CF38F}" srcOrd="3" destOrd="0" presId="urn:microsoft.com/office/officeart/2005/8/layout/cycle6"/>
    <dgm:cxn modelId="{0696E394-7365-44ED-8501-19775403973D}" type="presParOf" srcId="{48BF3F71-9033-4A6E-8233-8FF47863DDF8}" destId="{50F8BB5A-546B-436E-804F-450153CDF2A7}" srcOrd="4" destOrd="0" presId="urn:microsoft.com/office/officeart/2005/8/layout/cycle6"/>
    <dgm:cxn modelId="{86B7440F-D6E1-4001-99B3-9D1CDE89CB37}" type="presParOf" srcId="{48BF3F71-9033-4A6E-8233-8FF47863DDF8}" destId="{1D3C92C6-9A57-4F45-A812-DE9C19CF9725}" srcOrd="5" destOrd="0" presId="urn:microsoft.com/office/officeart/2005/8/layout/cycle6"/>
    <dgm:cxn modelId="{591519FB-4F6D-4BA2-8D9A-200B715F7290}" type="presParOf" srcId="{48BF3F71-9033-4A6E-8233-8FF47863DDF8}" destId="{A3341B73-1780-4EA3-AF8B-DC83DB47B5D6}" srcOrd="6" destOrd="0" presId="urn:microsoft.com/office/officeart/2005/8/layout/cycle6"/>
    <dgm:cxn modelId="{67D9DAF9-03AC-403D-B623-51B4F8BA6FA1}" type="presParOf" srcId="{48BF3F71-9033-4A6E-8233-8FF47863DDF8}" destId="{45E2B7C2-B356-4FA5-A6EE-697D9E390375}" srcOrd="7" destOrd="0" presId="urn:microsoft.com/office/officeart/2005/8/layout/cycle6"/>
    <dgm:cxn modelId="{CB1A71E6-DCE5-4E98-8BCB-07F487C15AF9}" type="presParOf" srcId="{48BF3F71-9033-4A6E-8233-8FF47863DDF8}" destId="{491247D9-AA12-45E4-82E6-8B74E9E6D65A}" srcOrd="8" destOrd="0" presId="urn:microsoft.com/office/officeart/2005/8/layout/cycle6"/>
    <dgm:cxn modelId="{B1ABB24B-D3B3-4344-90B8-A456C5C7E8F4}" type="presParOf" srcId="{48BF3F71-9033-4A6E-8233-8FF47863DDF8}" destId="{D5DFA998-C51A-481F-871C-DB37372251DA}" srcOrd="9" destOrd="0" presId="urn:microsoft.com/office/officeart/2005/8/layout/cycle6"/>
    <dgm:cxn modelId="{F9521DA4-59EB-4FF0-BC20-A86787A5C501}" type="presParOf" srcId="{48BF3F71-9033-4A6E-8233-8FF47863DDF8}" destId="{607F1BC8-A251-4473-9D18-BA72C2D4BC04}" srcOrd="10" destOrd="0" presId="urn:microsoft.com/office/officeart/2005/8/layout/cycle6"/>
    <dgm:cxn modelId="{4C196A18-F3F0-4464-A462-1926A786337B}" type="presParOf" srcId="{48BF3F71-9033-4A6E-8233-8FF47863DDF8}" destId="{0D130B1D-988C-4F06-BBA2-5D90205DE31D}"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9141A-0DBA-4590-86EE-D7CA2EDCD2C8}">
      <dsp:nvSpPr>
        <dsp:cNvPr id="0" name=""/>
        <dsp:cNvSpPr/>
      </dsp:nvSpPr>
      <dsp:spPr>
        <a:xfrm>
          <a:off x="0" y="0"/>
          <a:ext cx="10363200" cy="18407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id-ID" sz="6500" kern="1200" dirty="0" smtClean="0"/>
            <a:t>Stunting</a:t>
          </a:r>
          <a:endParaRPr lang="id-ID" sz="6500" kern="1200" dirty="0"/>
        </a:p>
      </dsp:txBody>
      <dsp:txXfrm>
        <a:off x="53913" y="53913"/>
        <a:ext cx="8376928" cy="1732884"/>
      </dsp:txXfrm>
    </dsp:sp>
    <dsp:sp modelId="{FB3BBF2A-8391-40B2-8378-6A45FCA42366}">
      <dsp:nvSpPr>
        <dsp:cNvPr id="0" name=""/>
        <dsp:cNvSpPr/>
      </dsp:nvSpPr>
      <dsp:spPr>
        <a:xfrm>
          <a:off x="914399" y="2147495"/>
          <a:ext cx="10363200" cy="18407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id-ID" sz="6500" kern="1200" dirty="0" smtClean="0"/>
            <a:t>1000 HPK</a:t>
          </a:r>
          <a:endParaRPr lang="id-ID" sz="6500" kern="1200" dirty="0"/>
        </a:p>
      </dsp:txBody>
      <dsp:txXfrm>
        <a:off x="968312" y="2201408"/>
        <a:ext cx="8144512" cy="1732884"/>
      </dsp:txXfrm>
    </dsp:sp>
    <dsp:sp modelId="{F955EF0E-622F-48E0-93C3-485A6BB300F1}">
      <dsp:nvSpPr>
        <dsp:cNvPr id="0" name=""/>
        <dsp:cNvSpPr/>
      </dsp:nvSpPr>
      <dsp:spPr>
        <a:xfrm>
          <a:off x="1828799" y="4294991"/>
          <a:ext cx="10363200" cy="18407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id-ID" sz="6500" kern="1200" dirty="0" smtClean="0"/>
            <a:t>Rekomendasi Gizi</a:t>
          </a:r>
          <a:endParaRPr lang="id-ID" sz="6500" kern="1200" dirty="0"/>
        </a:p>
      </dsp:txBody>
      <dsp:txXfrm>
        <a:off x="1882712" y="4348904"/>
        <a:ext cx="8144512" cy="1732884"/>
      </dsp:txXfrm>
    </dsp:sp>
    <dsp:sp modelId="{88D8ED02-0DEC-4ED4-BD06-7818C1BADA73}">
      <dsp:nvSpPr>
        <dsp:cNvPr id="0" name=""/>
        <dsp:cNvSpPr/>
      </dsp:nvSpPr>
      <dsp:spPr>
        <a:xfrm>
          <a:off x="9166738" y="1395872"/>
          <a:ext cx="1196461" cy="119646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d-ID" sz="3600" kern="1200"/>
        </a:p>
      </dsp:txBody>
      <dsp:txXfrm>
        <a:off x="9435942" y="1395872"/>
        <a:ext cx="658053" cy="900337"/>
      </dsp:txXfrm>
    </dsp:sp>
    <dsp:sp modelId="{0AA3E300-74CD-4E5C-BFC5-ED90CBC3746E}">
      <dsp:nvSpPr>
        <dsp:cNvPr id="0" name=""/>
        <dsp:cNvSpPr/>
      </dsp:nvSpPr>
      <dsp:spPr>
        <a:xfrm>
          <a:off x="10081138" y="3531096"/>
          <a:ext cx="1196461" cy="119646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d-ID" sz="3600" kern="1200"/>
        </a:p>
      </dsp:txBody>
      <dsp:txXfrm>
        <a:off x="10350342" y="3531096"/>
        <a:ext cx="658053" cy="900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89693-199A-4CB4-86C7-5A8ABF172D27}">
      <dsp:nvSpPr>
        <dsp:cNvPr id="0" name=""/>
        <dsp:cNvSpPr/>
      </dsp:nvSpPr>
      <dsp:spPr>
        <a:xfrm>
          <a:off x="4593502" y="3261"/>
          <a:ext cx="2624034" cy="1705622"/>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id-ID" sz="3500" kern="1200" dirty="0" smtClean="0"/>
            <a:t>Panjang Badan Lahir</a:t>
          </a:r>
          <a:endParaRPr lang="id-ID" sz="3500" kern="1200" dirty="0"/>
        </a:p>
      </dsp:txBody>
      <dsp:txXfrm>
        <a:off x="4676764" y="86523"/>
        <a:ext cx="2457510" cy="1539098"/>
      </dsp:txXfrm>
    </dsp:sp>
    <dsp:sp modelId="{E4F13B3F-B362-4EF6-9F82-CC89BBBE4D9B}">
      <dsp:nvSpPr>
        <dsp:cNvPr id="0" name=""/>
        <dsp:cNvSpPr/>
      </dsp:nvSpPr>
      <dsp:spPr>
        <a:xfrm>
          <a:off x="3086518" y="856072"/>
          <a:ext cx="5638002" cy="5638002"/>
        </a:xfrm>
        <a:custGeom>
          <a:avLst/>
          <a:gdLst/>
          <a:ahLst/>
          <a:cxnLst/>
          <a:rect l="0" t="0" r="0" b="0"/>
          <a:pathLst>
            <a:path>
              <a:moveTo>
                <a:pt x="4149937" y="333970"/>
              </a:moveTo>
              <a:arcTo wR="2819001" hR="2819001" stAng="17890361" swAng="2626970"/>
            </a:path>
          </a:pathLst>
        </a:custGeom>
        <a:no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69B33549-2714-4652-83E2-9586700CF38F}">
      <dsp:nvSpPr>
        <dsp:cNvPr id="0" name=""/>
        <dsp:cNvSpPr/>
      </dsp:nvSpPr>
      <dsp:spPr>
        <a:xfrm>
          <a:off x="7412503" y="2822262"/>
          <a:ext cx="2624034" cy="1705622"/>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id-ID" sz="3500" kern="1200" dirty="0" smtClean="0"/>
            <a:t>Pola Asuh Psikososial</a:t>
          </a:r>
          <a:endParaRPr lang="id-ID" sz="3500" kern="1200" dirty="0"/>
        </a:p>
      </dsp:txBody>
      <dsp:txXfrm>
        <a:off x="7495765" y="2905524"/>
        <a:ext cx="2457510" cy="1539098"/>
      </dsp:txXfrm>
    </dsp:sp>
    <dsp:sp modelId="{1D3C92C6-9A57-4F45-A812-DE9C19CF9725}">
      <dsp:nvSpPr>
        <dsp:cNvPr id="0" name=""/>
        <dsp:cNvSpPr/>
      </dsp:nvSpPr>
      <dsp:spPr>
        <a:xfrm>
          <a:off x="3086518" y="856072"/>
          <a:ext cx="5638002" cy="5638002"/>
        </a:xfrm>
        <a:custGeom>
          <a:avLst/>
          <a:gdLst/>
          <a:ahLst/>
          <a:cxnLst/>
          <a:rect l="0" t="0" r="0" b="0"/>
          <a:pathLst>
            <a:path>
              <a:moveTo>
                <a:pt x="5499353" y="3692202"/>
              </a:moveTo>
              <a:arcTo wR="2819001" hR="2819001" stAng="1082670" swAng="2626970"/>
            </a:path>
          </a:pathLst>
        </a:custGeom>
        <a:no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A3341B73-1780-4EA3-AF8B-DC83DB47B5D6}">
      <dsp:nvSpPr>
        <dsp:cNvPr id="0" name=""/>
        <dsp:cNvSpPr/>
      </dsp:nvSpPr>
      <dsp:spPr>
        <a:xfrm>
          <a:off x="4593502" y="5641263"/>
          <a:ext cx="2624034" cy="1705622"/>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id-ID" sz="3500" kern="1200" dirty="0" smtClean="0"/>
            <a:t>Asupan Zink</a:t>
          </a:r>
          <a:endParaRPr lang="id-ID" sz="3500" kern="1200" dirty="0"/>
        </a:p>
      </dsp:txBody>
      <dsp:txXfrm>
        <a:off x="4676764" y="5724525"/>
        <a:ext cx="2457510" cy="1539098"/>
      </dsp:txXfrm>
    </dsp:sp>
    <dsp:sp modelId="{491247D9-AA12-45E4-82E6-8B74E9E6D65A}">
      <dsp:nvSpPr>
        <dsp:cNvPr id="0" name=""/>
        <dsp:cNvSpPr/>
      </dsp:nvSpPr>
      <dsp:spPr>
        <a:xfrm>
          <a:off x="3086518" y="856072"/>
          <a:ext cx="5638002" cy="5638002"/>
        </a:xfrm>
        <a:custGeom>
          <a:avLst/>
          <a:gdLst/>
          <a:ahLst/>
          <a:cxnLst/>
          <a:rect l="0" t="0" r="0" b="0"/>
          <a:pathLst>
            <a:path>
              <a:moveTo>
                <a:pt x="1488064" y="5304031"/>
              </a:moveTo>
              <a:arcTo wR="2819001" hR="2819001" stAng="7090361" swAng="2626970"/>
            </a:path>
          </a:pathLst>
        </a:custGeom>
        <a:no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D5DFA998-C51A-481F-871C-DB37372251DA}">
      <dsp:nvSpPr>
        <dsp:cNvPr id="0" name=""/>
        <dsp:cNvSpPr/>
      </dsp:nvSpPr>
      <dsp:spPr>
        <a:xfrm>
          <a:off x="1774501" y="2822262"/>
          <a:ext cx="2624034" cy="1705622"/>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id-ID" sz="3500" kern="1200" dirty="0" smtClean="0"/>
            <a:t>Usia Sapih</a:t>
          </a:r>
          <a:endParaRPr lang="id-ID" sz="3500" kern="1200" dirty="0"/>
        </a:p>
      </dsp:txBody>
      <dsp:txXfrm>
        <a:off x="1857763" y="2905524"/>
        <a:ext cx="2457510" cy="1539098"/>
      </dsp:txXfrm>
    </dsp:sp>
    <dsp:sp modelId="{0D130B1D-988C-4F06-BBA2-5D90205DE31D}">
      <dsp:nvSpPr>
        <dsp:cNvPr id="0" name=""/>
        <dsp:cNvSpPr/>
      </dsp:nvSpPr>
      <dsp:spPr>
        <a:xfrm>
          <a:off x="3086518" y="856072"/>
          <a:ext cx="5638002" cy="5638002"/>
        </a:xfrm>
        <a:custGeom>
          <a:avLst/>
          <a:gdLst/>
          <a:ahLst/>
          <a:cxnLst/>
          <a:rect l="0" t="0" r="0" b="0"/>
          <a:pathLst>
            <a:path>
              <a:moveTo>
                <a:pt x="138649" y="1945800"/>
              </a:moveTo>
              <a:arcTo wR="2819001" hR="2819001" stAng="11882670" swAng="2626970"/>
            </a:path>
          </a:pathLst>
        </a:custGeom>
        <a:no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6CC0F4-E7F7-4ADB-A872-12D26769AC3E}" type="datetimeFigureOut">
              <a:rPr lang="en-US" smtClean="0"/>
              <a:pPr/>
              <a:t>6/18/2020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A2AB16-4A65-4B8A-9756-BADE5DB0F364}" type="slidenum">
              <a:rPr lang="en-US" smtClean="0"/>
              <a:pPr/>
              <a:t>‹#›</a:t>
            </a:fld>
            <a:endParaRPr lang="en-US"/>
          </a:p>
        </p:txBody>
      </p:sp>
    </p:spTree>
    <p:extLst>
      <p:ext uri="{BB962C8B-B14F-4D97-AF65-F5344CB8AC3E}">
        <p14:creationId xmlns:p14="http://schemas.microsoft.com/office/powerpoint/2010/main" val="151492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C50A64-A9B8-4646-AB91-6CBCC861A891}" type="slidenum">
              <a:rPr lang="pt-PT" altLang="id-ID" smtClean="0">
                <a:solidFill>
                  <a:srgbClr val="000000"/>
                </a:solidFill>
                <a:ea typeface="MS PGothic" panose="020B0600070205080204" pitchFamily="34" charset="-128"/>
              </a:rPr>
              <a:t>12</a:t>
            </a:fld>
            <a:endParaRPr lang="pt-PT" altLang="id-ID">
              <a:solidFill>
                <a:srgbClr val="000000"/>
              </a:solidFill>
              <a:ea typeface="MS PGothic" panose="020B0600070205080204" pitchFamily="34" charset="-128"/>
            </a:endParaRPr>
          </a:p>
        </p:txBody>
      </p:sp>
      <p:sp>
        <p:nvSpPr>
          <p:cNvPr id="23552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24" name="Rectangle 3"/>
          <p:cNvSpPr>
            <a:spLocks noGrp="1" noChangeArrowheads="1"/>
          </p:cNvSpPr>
          <p:nvPr>
            <p:ph type="body" idx="1"/>
          </p:nvPr>
        </p:nvSpPr>
        <p:spPr bwMode="auto">
          <a:xfrm>
            <a:off x="1249363" y="3316288"/>
            <a:ext cx="7172325" cy="337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id-ID"/>
              <a:t>This slide comes from The Report of the Commission for Nutrition in the first decade of the millennium prepared for the ACC/SCN. The commission was chaired by Prof P James. </a:t>
            </a:r>
          </a:p>
          <a:p>
            <a:pPr>
              <a:spcBef>
                <a:spcPct val="0"/>
              </a:spcBef>
            </a:pPr>
            <a:r>
              <a:rPr lang="en-US" altLang="id-ID"/>
              <a:t>It shows how inadequate fetal and infant growth can lead to four main areas of negative consequences. </a:t>
            </a:r>
          </a:p>
          <a:p>
            <a:pPr>
              <a:spcBef>
                <a:spcPct val="0"/>
              </a:spcBef>
            </a:pPr>
            <a:r>
              <a:rPr lang="en-US" altLang="id-ID"/>
              <a:t>One is death, since one half of child deaths have under nutrition as an underlying cause,, i.e. they would not have died from the infection if they had been better nourished. </a:t>
            </a:r>
          </a:p>
          <a:p>
            <a:pPr>
              <a:spcBef>
                <a:spcPct val="0"/>
              </a:spcBef>
            </a:pPr>
            <a:r>
              <a:rPr lang="en-US" altLang="id-ID"/>
              <a:t>The second is that brain development is affected, leading to long tern damage to cognitive and educational performance (increased school repetition rates etc). </a:t>
            </a:r>
          </a:p>
          <a:p>
            <a:pPr>
              <a:spcBef>
                <a:spcPct val="0"/>
              </a:spcBef>
            </a:pPr>
            <a:r>
              <a:rPr lang="en-US" altLang="id-ID"/>
              <a:t>The third is that the size of the body is compromised (stunting) and tissue development impaired such that work capacity is reduced as is immune capacity. </a:t>
            </a:r>
          </a:p>
          <a:p>
            <a:pPr>
              <a:spcBef>
                <a:spcPct val="0"/>
              </a:spcBef>
            </a:pPr>
            <a:r>
              <a:rPr lang="en-US" altLang="id-ID"/>
              <a:t>The fourth area of consequence is that of metabolic programming to cope with a resource scarce environment, (the thrifty phenotype) which leads to all the chronic degenerative disease of adulthood, including obesity. </a:t>
            </a:r>
          </a:p>
          <a:p>
            <a:pPr>
              <a:spcBef>
                <a:spcPct val="0"/>
              </a:spcBef>
            </a:pPr>
            <a:r>
              <a:rPr lang="en-US" altLang="id-ID"/>
              <a:t>It is noteworthy that the causes of obesity and stunting are both rooted in fetal and infant growth. In developed countries,  both conditions are more common among the poor than they are among the rich.</a:t>
            </a:r>
          </a:p>
          <a:p>
            <a:pPr>
              <a:spcBef>
                <a:spcPct val="0"/>
              </a:spcBef>
            </a:pPr>
            <a:endParaRPr lang="en-US" altLang="id-ID"/>
          </a:p>
          <a:p>
            <a:pPr>
              <a:spcBef>
                <a:spcPct val="0"/>
              </a:spcBef>
            </a:pPr>
            <a:r>
              <a:rPr lang="en-US" altLang="id-ID"/>
              <a:t>INADEQUATE FOETAL AND INFANT GROWTH = STUNTING = OBESITY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ln>
        </p:spPr>
      </p:sp>
      <p:sp>
        <p:nvSpPr>
          <p:cNvPr id="58371"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id-ID"/>
          </a:p>
        </p:txBody>
      </p:sp>
      <p:sp>
        <p:nvSpPr>
          <p:cNvPr id="58372" name="Slide Number Placeholder 3"/>
          <p:cNvSpPr>
            <a:spLocks noGrp="1"/>
          </p:cNvSpPr>
          <p:nvPr>
            <p:ph type="sldNum" sz="quarter" idx="5"/>
          </p:nvPr>
        </p:nvSpPr>
        <p:spPr bwMode="auto">
          <a:noFill/>
          <a:ln>
            <a:miter lim="800000"/>
          </a:ln>
        </p:spPr>
        <p:txBody>
          <a:bodyPr wrap="square" numCol="1" anchorCtr="0" compatLnSpc="1"/>
          <a:lstStyle/>
          <a:p>
            <a:fld id="{21400EC0-BF7C-4278-B9EE-D3A5137764F8}" type="slidenum">
              <a:rPr lang="en-US" smtClean="0">
                <a:latin typeface="Arial" panose="020B0604020202020204" pitchFamily="34" charset="0"/>
                <a:cs typeface="Arial" panose="020B0604020202020204" pitchFamily="34" charset="0"/>
              </a:rPr>
              <a:pPr/>
              <a:t>28</a:t>
            </a:fld>
            <a:endParaRPr 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p:sp>
      <p:sp>
        <p:nvSpPr>
          <p:cNvPr id="35843" name="Notes Placeholder 2"/>
          <p:cNvSpPr>
            <a:spLocks noGrp="1"/>
          </p:cNvSpPr>
          <p:nvPr>
            <p:ph type="body" idx="1"/>
          </p:nvPr>
        </p:nvSpPr>
        <p:spPr>
          <a:noFill/>
        </p:spPr>
        <p:txBody>
          <a:bodyPr/>
          <a:lstStyle/>
          <a:p>
            <a:pPr eaLnBrk="1" hangingPunct="1"/>
            <a:endParaRPr lang="id-ID" dirty="0"/>
          </a:p>
        </p:txBody>
      </p:sp>
      <p:sp>
        <p:nvSpPr>
          <p:cNvPr id="35844" name="Slide Number Placeholder 3"/>
          <p:cNvSpPr>
            <a:spLocks noGrp="1"/>
          </p:cNvSpPr>
          <p:nvPr>
            <p:ph type="sldNum" sz="quarter" idx="5"/>
          </p:nvPr>
        </p:nvSpPr>
        <p:spPr>
          <a:noFill/>
        </p:spPr>
        <p:txBody>
          <a:bodyPr/>
          <a:lstStyle/>
          <a:p>
            <a:fld id="{536A0BF2-4348-48F3-AB01-9C1A3FCAC5FD}"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7"/>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p:txBody>
          <a:bodyPr/>
          <a:lstStyle>
            <a:lvl1pPr>
              <a:defRPr/>
            </a:lvl1pPr>
          </a:lstStyle>
          <a:p>
            <a:pPr>
              <a:defRPr/>
            </a:pPr>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vl1pPr>
          </a:lstStyle>
          <a:p>
            <a:pPr>
              <a:defRPr/>
            </a:pPr>
            <a:fld id="{16FF0448-B6D9-4C7F-81D9-541C199FCEE8}" type="slidenum">
              <a:rPr lang="en-US"/>
              <a:pPr>
                <a:defRPr/>
              </a:pPr>
              <a:t>‹#›</a:t>
            </a:fld>
            <a:endParaRPr lang="en-US"/>
          </a:p>
        </p:txBody>
      </p:sp>
    </p:spTree>
    <p:extLst>
      <p:ext uri="{BB962C8B-B14F-4D97-AF65-F5344CB8AC3E}">
        <p14:creationId xmlns:p14="http://schemas.microsoft.com/office/powerpoint/2010/main" val="2815071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6" name="그림 개체 틀 2"/>
          <p:cNvSpPr>
            <a:spLocks noGrp="1"/>
          </p:cNvSpPr>
          <p:nvPr>
            <p:ph type="pic" sz="quarter" idx="14" hasCustomPrompt="1"/>
          </p:nvPr>
        </p:nvSpPr>
        <p:spPr>
          <a:xfrm>
            <a:off x="0" y="0"/>
            <a:ext cx="18288000" cy="10287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noAutofit/>
          </a:bodyPr>
          <a:lstStyle>
            <a:lvl1pPr marL="0" indent="0" algn="ctr">
              <a:buNone/>
              <a:defRPr lang="ko-KR" altLang="en-US" sz="30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14977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31.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5312" y="5272885"/>
            <a:ext cx="13716096" cy="2786082"/>
          </a:xfrm>
        </p:spPr>
        <p:txBody>
          <a:bodyPr>
            <a:normAutofit fontScale="90000"/>
          </a:bodyPr>
          <a:lstStyle/>
          <a:p>
            <a:r>
              <a:rPr lang="id-ID" sz="5500" b="1" dirty="0">
                <a:effectLst>
                  <a:outerShdw blurRad="38100" dist="38100" dir="2700000" algn="tl">
                    <a:srgbClr val="000000">
                      <a:alpha val="43137"/>
                    </a:srgbClr>
                  </a:outerShdw>
                </a:effectLst>
              </a:rPr>
              <a:t/>
            </a:r>
            <a:br>
              <a:rPr lang="id-ID" sz="5500" b="1" dirty="0">
                <a:effectLst>
                  <a:outerShdw blurRad="38100" dist="38100" dir="2700000" algn="tl">
                    <a:srgbClr val="000000">
                      <a:alpha val="43137"/>
                    </a:srgbClr>
                  </a:outerShdw>
                </a:effectLst>
              </a:rPr>
            </a:br>
            <a:r>
              <a:rPr lang="id-ID" sz="3200" b="1" dirty="0"/>
              <a:t>Oleh: </a:t>
            </a:r>
            <a:br>
              <a:rPr lang="id-ID" sz="3200" b="1" dirty="0"/>
            </a:br>
            <a:r>
              <a:rPr lang="id-ID" sz="3900" b="1" dirty="0"/>
              <a:t>DR.Helmizar,SKM,M.Biomed </a:t>
            </a:r>
            <a:r>
              <a:rPr lang="en-US" sz="3900" b="1" dirty="0"/>
              <a:t/>
            </a:r>
            <a:br>
              <a:rPr lang="en-US" sz="3900" b="1" dirty="0"/>
            </a:br>
            <a:r>
              <a:rPr lang="en-SG" sz="3900" b="1" dirty="0"/>
              <a:t>(</a:t>
            </a:r>
            <a:r>
              <a:rPr lang="en-US" sz="3900" b="1" dirty="0" err="1"/>
              <a:t>Ketua</a:t>
            </a:r>
            <a:r>
              <a:rPr lang="en-US" sz="3900" b="1" dirty="0"/>
              <a:t> </a:t>
            </a:r>
            <a:r>
              <a:rPr lang="en-US" sz="3900" b="1" dirty="0" err="1"/>
              <a:t>Departemen</a:t>
            </a:r>
            <a:r>
              <a:rPr lang="en-US" sz="3900" b="1" dirty="0"/>
              <a:t> </a:t>
            </a:r>
            <a:r>
              <a:rPr lang="en-US" sz="3900" b="1" dirty="0" err="1"/>
              <a:t>Gizi</a:t>
            </a:r>
            <a:r>
              <a:rPr lang="en-US" sz="3900" b="1" dirty="0"/>
              <a:t> FKM-</a:t>
            </a:r>
            <a:r>
              <a:rPr lang="en-US" sz="3900" b="1" dirty="0" err="1"/>
              <a:t>Unand</a:t>
            </a:r>
            <a:r>
              <a:rPr lang="en-SG" sz="3900" b="1" dirty="0"/>
              <a:t>)</a:t>
            </a:r>
            <a:r>
              <a:rPr lang="id-ID" sz="3900" b="1" dirty="0"/>
              <a:t/>
            </a:r>
            <a:br>
              <a:rPr lang="id-ID" sz="3900" b="1" dirty="0"/>
            </a:br>
            <a:r>
              <a:rPr lang="en-US" sz="3900" b="1" dirty="0"/>
              <a:t/>
            </a:r>
            <a:br>
              <a:rPr lang="en-US" sz="3900" b="1" dirty="0"/>
            </a:br>
            <a:r>
              <a:rPr lang="id-ID" sz="2900" b="1" dirty="0"/>
              <a:t>Disampaikan pada acara </a:t>
            </a:r>
            <a:r>
              <a:rPr lang="en-US" sz="2900" b="1" dirty="0"/>
              <a:t> </a:t>
            </a:r>
            <a:r>
              <a:rPr lang="en-US" sz="2900" b="1" dirty="0" smtClean="0"/>
              <a:t>Workshop </a:t>
            </a:r>
            <a:r>
              <a:rPr lang="en-US" sz="2900" b="1" dirty="0" err="1" smtClean="0"/>
              <a:t>Peningkatan</a:t>
            </a:r>
            <a:r>
              <a:rPr lang="en-US" sz="2900" b="1" dirty="0" smtClean="0"/>
              <a:t> </a:t>
            </a:r>
            <a:r>
              <a:rPr lang="en-US" sz="2900" b="1" dirty="0" err="1" smtClean="0"/>
              <a:t>Kapasitas</a:t>
            </a:r>
            <a:r>
              <a:rPr lang="en-US" sz="2900" b="1" dirty="0" smtClean="0"/>
              <a:t> </a:t>
            </a:r>
            <a:r>
              <a:rPr lang="en-US" sz="2900" b="1" dirty="0" err="1" smtClean="0"/>
              <a:t>Pengelola</a:t>
            </a:r>
            <a:r>
              <a:rPr lang="en-US" sz="2900" b="1" dirty="0" smtClean="0"/>
              <a:t> Pro PN </a:t>
            </a:r>
            <a:r>
              <a:rPr lang="en-US" sz="2900" b="1" dirty="0" err="1" smtClean="0"/>
              <a:t>Tk.Provinsi</a:t>
            </a:r>
            <a:r>
              <a:rPr lang="en-US" sz="2900" b="1" dirty="0" smtClean="0"/>
              <a:t> </a:t>
            </a:r>
            <a:r>
              <a:rPr lang="en-US" sz="2900" b="1" dirty="0" err="1" smtClean="0"/>
              <a:t>Perwakilan</a:t>
            </a:r>
            <a:r>
              <a:rPr lang="en-US" sz="2900" b="1" dirty="0" smtClean="0"/>
              <a:t> BKKBN </a:t>
            </a:r>
            <a:r>
              <a:rPr lang="en-US" sz="2900" b="1" dirty="0" err="1" smtClean="0"/>
              <a:t>Provinsi</a:t>
            </a:r>
            <a:r>
              <a:rPr lang="en-US" sz="2900" b="1" dirty="0" smtClean="0"/>
              <a:t> Sumatera Barat, </a:t>
            </a:r>
            <a:r>
              <a:rPr lang="en-US" sz="2900" b="1" dirty="0" err="1"/>
              <a:t>Kamis</a:t>
            </a:r>
            <a:r>
              <a:rPr lang="en-US" sz="2900" b="1" dirty="0"/>
              <a:t> </a:t>
            </a:r>
            <a:r>
              <a:rPr lang="en-US" sz="2900" b="1" dirty="0" err="1"/>
              <a:t>tanggal</a:t>
            </a:r>
            <a:r>
              <a:rPr lang="en-US" sz="2900" b="1" dirty="0"/>
              <a:t> 18 </a:t>
            </a:r>
            <a:r>
              <a:rPr lang="en-US" sz="2900" b="1" dirty="0" err="1"/>
              <a:t>Juni</a:t>
            </a:r>
            <a:r>
              <a:rPr lang="en-US" sz="2900" b="1" dirty="0"/>
              <a:t> 2020</a:t>
            </a:r>
            <a:r>
              <a:rPr lang="id-ID" sz="4300" dirty="0"/>
              <a:t/>
            </a:r>
            <a:br>
              <a:rPr lang="id-ID" sz="4300" dirty="0"/>
            </a:br>
            <a:r>
              <a:rPr lang="en-US" sz="2900" b="1" dirty="0" smtClean="0"/>
              <a:t/>
            </a:r>
            <a:br>
              <a:rPr lang="en-US" sz="2900" b="1" dirty="0" smtClean="0"/>
            </a:br>
            <a:endParaRPr lang="en-SG" sz="4800" b="1" dirty="0"/>
          </a:p>
        </p:txBody>
      </p:sp>
      <p:pic>
        <p:nvPicPr>
          <p:cNvPr id="9" name="Picture 5" descr="UNAND"/>
          <p:cNvPicPr>
            <a:picLocks noChangeAspect="1" noChangeArrowheads="1"/>
          </p:cNvPicPr>
          <p:nvPr/>
        </p:nvPicPr>
        <p:blipFill>
          <a:blip r:embed="rId2"/>
          <a:srcRect/>
          <a:stretch>
            <a:fillRect/>
          </a:stretch>
        </p:blipFill>
        <p:spPr bwMode="auto">
          <a:xfrm>
            <a:off x="1142944" y="8465367"/>
            <a:ext cx="1556468" cy="1338258"/>
          </a:xfrm>
          <a:prstGeom prst="rect">
            <a:avLst/>
          </a:prstGeom>
          <a:noFill/>
          <a:ln w="9525">
            <a:noFill/>
            <a:miter lim="800000"/>
            <a:headEnd/>
            <a:tailEnd/>
          </a:ln>
        </p:spPr>
      </p:pic>
      <p:sp>
        <p:nvSpPr>
          <p:cNvPr id="10" name="Title 1"/>
          <p:cNvSpPr txBox="1">
            <a:spLocks/>
          </p:cNvSpPr>
          <p:nvPr/>
        </p:nvSpPr>
        <p:spPr bwMode="auto">
          <a:xfrm>
            <a:off x="3143208" y="8572524"/>
            <a:ext cx="11715792" cy="1178718"/>
          </a:xfrm>
          <a:prstGeom prst="rect">
            <a:avLst/>
          </a:prstGeom>
        </p:spPr>
        <p:txBody>
          <a:bodyPr lIns="163284" tIns="81642" rIns="163284" bIns="81642" anchor="ctr"/>
          <a:lstStyle/>
          <a:p>
            <a:pPr>
              <a:defRPr/>
            </a:pPr>
            <a:r>
              <a:rPr lang="en-US" sz="4000" b="1" dirty="0">
                <a:solidFill>
                  <a:schemeClr val="tx2">
                    <a:lumMod val="75000"/>
                  </a:schemeClr>
                </a:solidFill>
                <a:latin typeface="Aharoni" pitchFamily="2" charset="-79"/>
                <a:ea typeface="+mj-ea"/>
                <a:cs typeface="Aharoni" pitchFamily="2" charset="-79"/>
              </a:rPr>
              <a:t>FAKULTAS KE</a:t>
            </a:r>
            <a:r>
              <a:rPr lang="id-ID" sz="4000" b="1" dirty="0">
                <a:solidFill>
                  <a:schemeClr val="tx2">
                    <a:lumMod val="75000"/>
                  </a:schemeClr>
                </a:solidFill>
                <a:latin typeface="Aharoni" pitchFamily="2" charset="-79"/>
                <a:ea typeface="+mj-ea"/>
                <a:cs typeface="Aharoni" pitchFamily="2" charset="-79"/>
              </a:rPr>
              <a:t>SEHATAN MASYARAKAT</a:t>
            </a:r>
            <a:endParaRPr lang="en-US" sz="4000" b="1" dirty="0">
              <a:solidFill>
                <a:schemeClr val="tx2">
                  <a:lumMod val="75000"/>
                </a:schemeClr>
              </a:solidFill>
              <a:latin typeface="Aharoni" pitchFamily="2" charset="-79"/>
              <a:ea typeface="+mj-ea"/>
              <a:cs typeface="Aharoni" pitchFamily="2" charset="-79"/>
            </a:endParaRPr>
          </a:p>
          <a:p>
            <a:pPr>
              <a:defRPr/>
            </a:pPr>
            <a:r>
              <a:rPr lang="en-US" sz="4000" b="1" dirty="0">
                <a:solidFill>
                  <a:srgbClr val="002060"/>
                </a:solidFill>
                <a:latin typeface="Arial Narrow" pitchFamily="34" charset="0"/>
                <a:ea typeface="+mj-ea"/>
                <a:cs typeface="+mj-cs"/>
              </a:rPr>
              <a:t>UNIVERSITAS ANDALAS </a:t>
            </a:r>
            <a:endParaRPr lang="en-US" sz="5400" b="1" dirty="0">
              <a:solidFill>
                <a:srgbClr val="002060"/>
              </a:solidFill>
              <a:latin typeface="Arial Narrow" pitchFamily="34" charset="0"/>
              <a:ea typeface="+mj-ea"/>
              <a:cs typeface="+mj-cs"/>
            </a:endParaRPr>
          </a:p>
        </p:txBody>
      </p:sp>
      <p:sp>
        <p:nvSpPr>
          <p:cNvPr id="11" name="Rectangle 10"/>
          <p:cNvSpPr/>
          <p:nvPr/>
        </p:nvSpPr>
        <p:spPr>
          <a:xfrm>
            <a:off x="129096" y="3097977"/>
            <a:ext cx="18158904" cy="1826872"/>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wrap="square" lIns="163284" tIns="81642" rIns="163284" bIns="81642">
            <a:spAutoFit/>
          </a:bodyPr>
          <a:lstStyle/>
          <a:p>
            <a:pPr algn="ctr"/>
            <a:r>
              <a:rPr lang="en-US" sz="5400" b="1" dirty="0" smtClean="0">
                <a:ln w="17780" cmpd="sng">
                  <a:solidFill>
                    <a:schemeClr val="bg2"/>
                  </a:solidFill>
                  <a:prstDash val="solid"/>
                  <a:miter lim="800000"/>
                </a:ln>
                <a:solidFill>
                  <a:schemeClr val="tx1"/>
                </a:solidFill>
                <a:latin typeface="Tw Cen MT Condensed Extra Bold" pitchFamily="34" charset="0"/>
              </a:rPr>
              <a:t>PEMENUHAN GIZI ANAK OLEH ORANG TUA </a:t>
            </a:r>
          </a:p>
          <a:p>
            <a:pPr algn="ctr"/>
            <a:r>
              <a:rPr lang="en-US" sz="5400" b="1" dirty="0" smtClean="0">
                <a:ln w="17780" cmpd="sng">
                  <a:solidFill>
                    <a:schemeClr val="bg2"/>
                  </a:solidFill>
                  <a:prstDash val="solid"/>
                  <a:miter lim="800000"/>
                </a:ln>
                <a:solidFill>
                  <a:schemeClr val="tx1"/>
                </a:solidFill>
                <a:latin typeface="Tw Cen MT Condensed Extra Bold" pitchFamily="34" charset="0"/>
              </a:rPr>
              <a:t>DALAM UPAYA PENURUNAN STUNTING </a:t>
            </a:r>
            <a:endParaRPr lang="en-US" sz="5400" b="1" dirty="0">
              <a:ln w="17780" cmpd="sng">
                <a:solidFill>
                  <a:schemeClr val="bg2"/>
                </a:solidFill>
                <a:prstDash val="solid"/>
                <a:miter lim="800000"/>
              </a:ln>
              <a:solidFill>
                <a:schemeClr val="tx1"/>
              </a:solidFill>
              <a:latin typeface="Tw Cen MT Condensed Extra Bold" pitchFamily="34" charset="0"/>
            </a:endParaRPr>
          </a:p>
        </p:txBody>
      </p:sp>
      <p:pic>
        <p:nvPicPr>
          <p:cNvPr id="8" name="Picture 3"/>
          <p:cNvPicPr>
            <a:picLocks noChangeAspect="1" noChangeArrowheads="1"/>
          </p:cNvPicPr>
          <p:nvPr/>
        </p:nvPicPr>
        <p:blipFill>
          <a:blip r:embed="rId3"/>
          <a:srcRect/>
          <a:stretch>
            <a:fillRect/>
          </a:stretch>
        </p:blipFill>
        <p:spPr bwMode="auto">
          <a:xfrm>
            <a:off x="12390419" y="-750135"/>
            <a:ext cx="3573499" cy="35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4"/>
          <a:srcRect l="48524" t="57143" r="31247" b="25961"/>
          <a:stretch>
            <a:fillRect/>
          </a:stretch>
        </p:blipFill>
        <p:spPr bwMode="auto">
          <a:xfrm>
            <a:off x="5429224" y="553244"/>
            <a:ext cx="6362700" cy="2240756"/>
          </a:xfrm>
          <a:prstGeom prst="rect">
            <a:avLst/>
          </a:prstGeom>
          <a:noFill/>
          <a:ln w="9525">
            <a:noFill/>
            <a:miter lim="800000"/>
            <a:headEnd/>
            <a:tailEnd/>
          </a:ln>
          <a:effectLst>
            <a:prstShdw prst="shdw13" dist="53882" dir="13500000">
              <a:schemeClr val="bg2">
                <a:alpha val="50000"/>
              </a:schemeClr>
            </a:prstShdw>
          </a:effectLst>
        </p:spPr>
      </p:pic>
      <p:pic>
        <p:nvPicPr>
          <p:cNvPr id="102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6022" y="8029411"/>
            <a:ext cx="2785956" cy="177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823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28" t="14063" r="14276" b="16493"/>
          <a:stretch/>
        </p:blipFill>
        <p:spPr bwMode="auto">
          <a:xfrm>
            <a:off x="287017" y="430047"/>
            <a:ext cx="17137904" cy="909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86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428696" y="571468"/>
            <a:ext cx="14628072" cy="897682"/>
          </a:xfrm>
          <a:prstGeom prst="rect">
            <a:avLst/>
          </a:prstGeom>
        </p:spPr>
        <p:txBody>
          <a:bodyPr wrap="square" lIns="0" tIns="0" rIns="0" bIns="0" rtlCol="0" anchor="t">
            <a:spAutoFit/>
          </a:bodyPr>
          <a:lstStyle/>
          <a:p>
            <a:pPr algn="ctr">
              <a:lnSpc>
                <a:spcPts val="7040"/>
              </a:lnSpc>
            </a:pPr>
            <a:r>
              <a:rPr lang="id-ID" sz="4000" dirty="0" smtClean="0">
                <a:solidFill>
                  <a:srgbClr val="FF0000"/>
                </a:solidFill>
                <a:latin typeface="Vesper Libre Regular Bold"/>
              </a:rPr>
              <a:t>Faktor Risiko Kejadian Stunting</a:t>
            </a:r>
            <a:endParaRPr lang="en-US" sz="4000" dirty="0">
              <a:solidFill>
                <a:srgbClr val="FF0000"/>
              </a:solidFill>
              <a:latin typeface="Vesper Libre Regular Bold"/>
            </a:endParaRPr>
          </a:p>
        </p:txBody>
      </p:sp>
      <p:graphicFrame>
        <p:nvGraphicFramePr>
          <p:cNvPr id="4" name="Diagram 3"/>
          <p:cNvGraphicFramePr/>
          <p:nvPr/>
        </p:nvGraphicFramePr>
        <p:xfrm>
          <a:off x="3048000" y="1857352"/>
          <a:ext cx="11811040" cy="7350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714316" y="9286904"/>
            <a:ext cx="8929750" cy="707886"/>
          </a:xfrm>
          <a:prstGeom prst="rect">
            <a:avLst/>
          </a:prstGeom>
          <a:noFill/>
        </p:spPr>
        <p:txBody>
          <a:bodyPr wrap="square" rtlCol="0">
            <a:spAutoFit/>
          </a:bodyPr>
          <a:lstStyle/>
          <a:p>
            <a:r>
              <a:rPr lang="id-ID" sz="2000" b="1" dirty="0" smtClean="0"/>
              <a:t>Sumber : Helmizar, Faktor Risiko Kejaidan Stunting Pada Anak Usia 3-5 Tahun di Kabupaten Tanah Datar, Tahun 2018. JKMA.2019</a:t>
            </a:r>
            <a:endParaRPr lang="id-ID" sz="2000" b="1" dirty="0"/>
          </a:p>
        </p:txBody>
      </p:sp>
      <p:pic>
        <p:nvPicPr>
          <p:cNvPr id="7" name="Picture 6" descr="LOGO FKM.jpg"/>
          <p:cNvPicPr>
            <a:picLocks noChangeAspect="1"/>
          </p:cNvPicPr>
          <p:nvPr/>
        </p:nvPicPr>
        <p:blipFill>
          <a:blip r:embed="rId7"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bwMode="auto">
          <a:xfrm>
            <a:off x="944075" y="1576470"/>
            <a:ext cx="16142674" cy="7910432"/>
            <a:chOff x="424934" y="975503"/>
            <a:chExt cx="10421972" cy="5507191"/>
          </a:xfrm>
        </p:grpSpPr>
        <p:sp>
          <p:nvSpPr>
            <p:cNvPr id="23554" name="Rectangle 2"/>
            <p:cNvSpPr>
              <a:spLocks noChangeArrowheads="1"/>
            </p:cNvSpPr>
            <p:nvPr/>
          </p:nvSpPr>
          <p:spPr bwMode="auto">
            <a:xfrm>
              <a:off x="3323638" y="3225449"/>
              <a:ext cx="3366357" cy="1270891"/>
            </a:xfrm>
            <a:prstGeom prst="rect">
              <a:avLst/>
            </a:prstGeom>
            <a:solidFill>
              <a:schemeClr val="tx2">
                <a:lumMod val="40000"/>
                <a:lumOff val="60000"/>
              </a:schemeClr>
            </a:solidFill>
            <a:ln w="9525">
              <a:solidFill>
                <a:schemeClr val="accent3">
                  <a:lumMod val="75000"/>
                </a:schemeClr>
              </a:solidFill>
              <a:miter lim="800000"/>
            </a:ln>
            <a:effectLst/>
          </p:spPr>
          <p:txBody>
            <a:bodyPr wrap="none" lIns="104287" tIns="52144" rIns="104287" bIns="52144" anchor="ctr"/>
            <a:lstStyle/>
            <a:p>
              <a:pPr algn="ctr" defTabSz="816422">
                <a:defRPr/>
              </a:pPr>
              <a:r>
                <a:rPr lang="en-GB" sz="4300" b="1" dirty="0" err="1">
                  <a:solidFill>
                    <a:prstClr val="black"/>
                  </a:solidFill>
                  <a:latin typeface="Cambria" panose="02040503050406030204" pitchFamily="18" charset="0"/>
                  <a:cs typeface="Arial" panose="020B0604020202020204" pitchFamily="34" charset="0"/>
                </a:rPr>
                <a:t>Pertumbuhan</a:t>
              </a:r>
              <a:r>
                <a:rPr lang="en-GB" sz="4300" b="1" dirty="0">
                  <a:solidFill>
                    <a:prstClr val="black"/>
                  </a:solidFill>
                  <a:latin typeface="Cambria" panose="02040503050406030204" pitchFamily="18" charset="0"/>
                  <a:cs typeface="Arial" panose="020B0604020202020204" pitchFamily="34" charset="0"/>
                </a:rPr>
                <a:t> </a:t>
              </a:r>
            </a:p>
            <a:p>
              <a:pPr algn="ctr" defTabSz="816422">
                <a:defRPr/>
              </a:pPr>
              <a:r>
                <a:rPr lang="en-GB" sz="4300" b="1" dirty="0" err="1">
                  <a:solidFill>
                    <a:prstClr val="black"/>
                  </a:solidFill>
                  <a:latin typeface="Cambria" panose="02040503050406030204" pitchFamily="18" charset="0"/>
                  <a:cs typeface="Arial" panose="020B0604020202020204" pitchFamily="34" charset="0"/>
                </a:rPr>
                <a:t>massa</a:t>
              </a:r>
              <a:r>
                <a:rPr lang="en-GB" sz="4300" b="1" dirty="0">
                  <a:solidFill>
                    <a:prstClr val="black"/>
                  </a:solidFill>
                  <a:latin typeface="Cambria" panose="02040503050406030204" pitchFamily="18" charset="0"/>
                  <a:cs typeface="Arial" panose="020B0604020202020204" pitchFamily="34" charset="0"/>
                </a:rPr>
                <a:t> </a:t>
              </a:r>
              <a:r>
                <a:rPr lang="en-GB" sz="4300" b="1" dirty="0" err="1">
                  <a:solidFill>
                    <a:prstClr val="black"/>
                  </a:solidFill>
                  <a:latin typeface="Cambria" panose="02040503050406030204" pitchFamily="18" charset="0"/>
                  <a:cs typeface="Arial" panose="020B0604020202020204" pitchFamily="34" charset="0"/>
                </a:rPr>
                <a:t>tubuh</a:t>
              </a:r>
              <a:r>
                <a:rPr lang="en-GB" sz="4300" b="1" dirty="0">
                  <a:solidFill>
                    <a:prstClr val="black"/>
                  </a:solidFill>
                  <a:latin typeface="Cambria" panose="02040503050406030204" pitchFamily="18" charset="0"/>
                  <a:cs typeface="Arial" panose="020B0604020202020204" pitchFamily="34" charset="0"/>
                </a:rPr>
                <a:t> </a:t>
              </a:r>
            </a:p>
            <a:p>
              <a:pPr algn="ctr" defTabSz="816422">
                <a:defRPr/>
              </a:pPr>
              <a:r>
                <a:rPr lang="en-GB" sz="4300" b="1" dirty="0" err="1">
                  <a:solidFill>
                    <a:prstClr val="black"/>
                  </a:solidFill>
                  <a:latin typeface="Cambria" panose="02040503050406030204" pitchFamily="18" charset="0"/>
                  <a:cs typeface="Arial" panose="020B0604020202020204" pitchFamily="34" charset="0"/>
                </a:rPr>
                <a:t>dan</a:t>
              </a:r>
              <a:r>
                <a:rPr lang="en-GB" sz="4300" b="1" dirty="0">
                  <a:solidFill>
                    <a:prstClr val="black"/>
                  </a:solidFill>
                  <a:latin typeface="Cambria" panose="02040503050406030204" pitchFamily="18" charset="0"/>
                  <a:cs typeface="Arial" panose="020B0604020202020204" pitchFamily="34" charset="0"/>
                </a:rPr>
                <a:t> </a:t>
              </a:r>
              <a:r>
                <a:rPr lang="en-GB" sz="4300" b="1" dirty="0" err="1">
                  <a:solidFill>
                    <a:prstClr val="black"/>
                  </a:solidFill>
                  <a:latin typeface="Cambria" panose="02040503050406030204" pitchFamily="18" charset="0"/>
                  <a:cs typeface="Arial" panose="020B0604020202020204" pitchFamily="34" charset="0"/>
                </a:rPr>
                <a:t>komposisi</a:t>
              </a:r>
              <a:r>
                <a:rPr lang="en-GB" sz="4300" b="1" dirty="0">
                  <a:solidFill>
                    <a:prstClr val="black"/>
                  </a:solidFill>
                  <a:latin typeface="Cambria" panose="02040503050406030204" pitchFamily="18" charset="0"/>
                  <a:cs typeface="Arial" panose="020B0604020202020204" pitchFamily="34" charset="0"/>
                </a:rPr>
                <a:t> </a:t>
              </a:r>
              <a:r>
                <a:rPr lang="en-GB" sz="4300" b="1" dirty="0" err="1">
                  <a:solidFill>
                    <a:prstClr val="black"/>
                  </a:solidFill>
                  <a:latin typeface="Cambria" panose="02040503050406030204" pitchFamily="18" charset="0"/>
                  <a:cs typeface="Arial" panose="020B0604020202020204" pitchFamily="34" charset="0"/>
                </a:rPr>
                <a:t>badan</a:t>
              </a:r>
              <a:endParaRPr lang="en-GB" sz="4300" b="1" dirty="0">
                <a:solidFill>
                  <a:prstClr val="black"/>
                </a:solidFill>
                <a:latin typeface="Cambria" panose="02040503050406030204" pitchFamily="18" charset="0"/>
                <a:cs typeface="Arial" panose="020B0604020202020204" pitchFamily="34" charset="0"/>
              </a:endParaRPr>
            </a:p>
          </p:txBody>
        </p:sp>
        <p:sp>
          <p:nvSpPr>
            <p:cNvPr id="23555" name="Rectangle 3"/>
            <p:cNvSpPr>
              <a:spLocks noChangeArrowheads="1"/>
            </p:cNvSpPr>
            <p:nvPr/>
          </p:nvSpPr>
          <p:spPr bwMode="auto">
            <a:xfrm>
              <a:off x="3323638" y="4733573"/>
              <a:ext cx="3370068" cy="1707700"/>
            </a:xfrm>
            <a:prstGeom prst="rect">
              <a:avLst/>
            </a:prstGeom>
            <a:solidFill>
              <a:schemeClr val="accent2">
                <a:lumMod val="20000"/>
                <a:lumOff val="80000"/>
              </a:schemeClr>
            </a:solidFill>
            <a:ln w="9525">
              <a:solidFill>
                <a:schemeClr val="accent1"/>
              </a:solidFill>
              <a:miter lim="800000"/>
            </a:ln>
            <a:effectLst/>
          </p:spPr>
          <p:txBody>
            <a:bodyPr wrap="none" lIns="104287" tIns="52144" rIns="104287" bIns="52144" anchor="ctr"/>
            <a:lstStyle/>
            <a:p>
              <a:pPr algn="ctr" defTabSz="816422">
                <a:defRPr/>
              </a:pPr>
              <a:r>
                <a:rPr lang="en-GB" sz="4300" dirty="0" err="1">
                  <a:solidFill>
                    <a:prstClr val="black"/>
                  </a:solidFill>
                  <a:latin typeface="Cambria" panose="02040503050406030204" pitchFamily="18" charset="0"/>
                  <a:cs typeface="Arial" panose="020B0604020202020204" pitchFamily="34" charset="0"/>
                </a:rPr>
                <a:t>Metabolisme</a:t>
              </a:r>
              <a:r>
                <a:rPr lang="en-GB" sz="4300" dirty="0">
                  <a:solidFill>
                    <a:prstClr val="black"/>
                  </a:solidFill>
                  <a:latin typeface="Cambria" panose="02040503050406030204" pitchFamily="18" charset="0"/>
                  <a:cs typeface="Arial" panose="020B0604020202020204" pitchFamily="34" charset="0"/>
                </a:rPr>
                <a:t>  </a:t>
              </a:r>
            </a:p>
            <a:p>
              <a:pPr algn="ctr" defTabSz="816422">
                <a:defRPr/>
              </a:pPr>
              <a:r>
                <a:rPr lang="en-GB" sz="4300" dirty="0" err="1">
                  <a:solidFill>
                    <a:prstClr val="black"/>
                  </a:solidFill>
                  <a:latin typeface="Cambria" panose="02040503050406030204" pitchFamily="18" charset="0"/>
                  <a:cs typeface="Arial" panose="020B0604020202020204" pitchFamily="34" charset="0"/>
                </a:rPr>
                <a:t>glu</a:t>
              </a:r>
              <a:r>
                <a:rPr lang="id-ID" sz="4300" dirty="0">
                  <a:solidFill>
                    <a:prstClr val="black"/>
                  </a:solidFill>
                  <a:latin typeface="Cambria" panose="02040503050406030204" pitchFamily="18" charset="0"/>
                  <a:cs typeface="Arial" panose="020B0604020202020204" pitchFamily="34" charset="0"/>
                </a:rPr>
                <a:t>kosa</a:t>
              </a:r>
              <a:r>
                <a:rPr lang="en-GB" sz="4300" dirty="0">
                  <a:solidFill>
                    <a:prstClr val="black"/>
                  </a:solidFill>
                  <a:latin typeface="Cambria" panose="02040503050406030204" pitchFamily="18" charset="0"/>
                  <a:cs typeface="Arial" panose="020B0604020202020204" pitchFamily="34" charset="0"/>
                </a:rPr>
                <a:t>, </a:t>
              </a:r>
              <a:r>
                <a:rPr lang="en-GB" sz="4300" i="1" dirty="0">
                  <a:solidFill>
                    <a:prstClr val="black"/>
                  </a:solidFill>
                  <a:latin typeface="Cambria" panose="02040503050406030204" pitchFamily="18" charset="0"/>
                  <a:cs typeface="Arial" panose="020B0604020202020204" pitchFamily="34" charset="0"/>
                </a:rPr>
                <a:t>lipids</a:t>
              </a:r>
              <a:r>
                <a:rPr lang="en-GB" sz="4300" dirty="0">
                  <a:solidFill>
                    <a:prstClr val="black"/>
                  </a:solidFill>
                  <a:latin typeface="Cambria" panose="02040503050406030204" pitchFamily="18" charset="0"/>
                  <a:cs typeface="Arial" panose="020B0604020202020204" pitchFamily="34" charset="0"/>
                </a:rPr>
                <a:t>, protein </a:t>
              </a:r>
            </a:p>
            <a:p>
              <a:pPr algn="ctr" defTabSz="816422">
                <a:defRPr/>
              </a:pPr>
              <a:r>
                <a:rPr lang="en-GB" sz="4300" dirty="0" err="1">
                  <a:solidFill>
                    <a:prstClr val="black"/>
                  </a:solidFill>
                  <a:latin typeface="Cambria" panose="02040503050406030204" pitchFamily="18" charset="0"/>
                  <a:cs typeface="Arial" panose="020B0604020202020204" pitchFamily="34" charset="0"/>
                </a:rPr>
                <a:t>Hormon</a:t>
              </a:r>
              <a:r>
                <a:rPr lang="en-GB" sz="4300" dirty="0">
                  <a:solidFill>
                    <a:prstClr val="black"/>
                  </a:solidFill>
                  <a:latin typeface="Cambria" panose="02040503050406030204" pitchFamily="18" charset="0"/>
                  <a:cs typeface="Arial" panose="020B0604020202020204" pitchFamily="34" charset="0"/>
                </a:rPr>
                <a:t>/receptor/gen</a:t>
              </a:r>
              <a:endParaRPr lang="en-US" sz="4300" dirty="0">
                <a:solidFill>
                  <a:prstClr val="black"/>
                </a:solidFill>
                <a:latin typeface="Cambria" panose="02040503050406030204" pitchFamily="18" charset="0"/>
                <a:cs typeface="Arial" panose="020B0604020202020204" pitchFamily="34" charset="0"/>
              </a:endParaRPr>
            </a:p>
          </p:txBody>
        </p:sp>
        <p:sp>
          <p:nvSpPr>
            <p:cNvPr id="23556" name="Rectangle 4"/>
            <p:cNvSpPr>
              <a:spLocks noChangeArrowheads="1"/>
            </p:cNvSpPr>
            <p:nvPr/>
          </p:nvSpPr>
          <p:spPr bwMode="auto">
            <a:xfrm>
              <a:off x="3342196" y="1653311"/>
              <a:ext cx="3370068" cy="1197461"/>
            </a:xfrm>
            <a:prstGeom prst="rect">
              <a:avLst/>
            </a:prstGeom>
            <a:solidFill>
              <a:schemeClr val="tx2">
                <a:lumMod val="20000"/>
                <a:lumOff val="80000"/>
              </a:schemeClr>
            </a:solidFill>
            <a:ln w="9525">
              <a:solidFill>
                <a:schemeClr val="accent1"/>
              </a:solidFill>
              <a:miter lim="800000"/>
            </a:ln>
            <a:effectLst/>
          </p:spPr>
          <p:txBody>
            <a:bodyPr wrap="none" lIns="104287" tIns="52144" rIns="104287" bIns="52144" anchor="ctr"/>
            <a:lstStyle/>
            <a:p>
              <a:pPr algn="ctr" defTabSz="816422">
                <a:defRPr/>
              </a:pPr>
              <a:r>
                <a:rPr lang="en-GB" sz="5000" dirty="0" err="1">
                  <a:solidFill>
                    <a:prstClr val="black"/>
                  </a:solidFill>
                  <a:latin typeface="Cambria" panose="02040503050406030204" pitchFamily="18" charset="0"/>
                  <a:cs typeface="Arial" panose="020B0604020202020204" pitchFamily="34" charset="0"/>
                </a:rPr>
                <a:t>Perkembangan</a:t>
              </a:r>
              <a:r>
                <a:rPr lang="en-GB" sz="5000" dirty="0">
                  <a:solidFill>
                    <a:prstClr val="black"/>
                  </a:solidFill>
                  <a:latin typeface="Cambria" panose="02040503050406030204" pitchFamily="18" charset="0"/>
                  <a:cs typeface="Arial" panose="020B0604020202020204" pitchFamily="34" charset="0"/>
                </a:rPr>
                <a:t> </a:t>
              </a:r>
            </a:p>
            <a:p>
              <a:pPr algn="ctr" defTabSz="816422">
                <a:defRPr/>
              </a:pPr>
              <a:r>
                <a:rPr lang="en-GB" sz="5000" dirty="0" err="1">
                  <a:solidFill>
                    <a:prstClr val="black"/>
                  </a:solidFill>
                  <a:latin typeface="Cambria" panose="02040503050406030204" pitchFamily="18" charset="0"/>
                  <a:cs typeface="Arial" panose="020B0604020202020204" pitchFamily="34" charset="0"/>
                </a:rPr>
                <a:t>otak</a:t>
              </a:r>
              <a:endParaRPr lang="en-GB" sz="5000" dirty="0">
                <a:solidFill>
                  <a:prstClr val="black"/>
                </a:solidFill>
                <a:latin typeface="Cambria" panose="02040503050406030204" pitchFamily="18" charset="0"/>
                <a:cs typeface="Arial" panose="020B0604020202020204" pitchFamily="34" charset="0"/>
              </a:endParaRPr>
            </a:p>
          </p:txBody>
        </p:sp>
        <p:sp>
          <p:nvSpPr>
            <p:cNvPr id="23557" name="Rectangle 5"/>
            <p:cNvSpPr>
              <a:spLocks noChangeArrowheads="1"/>
            </p:cNvSpPr>
            <p:nvPr/>
          </p:nvSpPr>
          <p:spPr bwMode="auto">
            <a:xfrm>
              <a:off x="7449003" y="1617537"/>
              <a:ext cx="2839320" cy="1214407"/>
            </a:xfrm>
            <a:prstGeom prst="rect">
              <a:avLst/>
            </a:prstGeom>
            <a:solidFill>
              <a:schemeClr val="tx2">
                <a:lumMod val="20000"/>
                <a:lumOff val="80000"/>
              </a:schemeClr>
            </a:solidFill>
            <a:ln w="9525">
              <a:solidFill>
                <a:schemeClr val="accent3">
                  <a:lumMod val="75000"/>
                </a:schemeClr>
              </a:solidFill>
              <a:miter lim="800000"/>
            </a:ln>
            <a:effectLst/>
          </p:spPr>
          <p:txBody>
            <a:bodyPr wrap="none" lIns="104287" tIns="52144" rIns="104287" bIns="52144" anchor="ctr"/>
            <a:lstStyle/>
            <a:p>
              <a:pPr algn="ctr" defTabSz="816422">
                <a:defRPr/>
              </a:pPr>
              <a:r>
                <a:rPr lang="en-GB" sz="5000" dirty="0" err="1">
                  <a:solidFill>
                    <a:prstClr val="black"/>
                  </a:solidFill>
                  <a:latin typeface="Cambria" panose="02040503050406030204" pitchFamily="18" charset="0"/>
                  <a:cs typeface="Arial" panose="020B0604020202020204" pitchFamily="34" charset="0"/>
                </a:rPr>
                <a:t>Kognitif</a:t>
              </a:r>
              <a:r>
                <a:rPr lang="en-GB" sz="5000" dirty="0">
                  <a:solidFill>
                    <a:prstClr val="black"/>
                  </a:solidFill>
                  <a:latin typeface="Cambria" panose="02040503050406030204" pitchFamily="18" charset="0"/>
                  <a:cs typeface="Arial" panose="020B0604020202020204" pitchFamily="34" charset="0"/>
                </a:rPr>
                <a:t> </a:t>
              </a:r>
              <a:r>
                <a:rPr lang="en-GB" sz="5000" dirty="0" err="1">
                  <a:solidFill>
                    <a:prstClr val="black"/>
                  </a:solidFill>
                  <a:latin typeface="Cambria" panose="02040503050406030204" pitchFamily="18" charset="0"/>
                  <a:cs typeface="Arial" panose="020B0604020202020204" pitchFamily="34" charset="0"/>
                </a:rPr>
                <a:t>dan</a:t>
              </a:r>
              <a:endParaRPr lang="en-GB" sz="5000" dirty="0">
                <a:solidFill>
                  <a:prstClr val="black"/>
                </a:solidFill>
                <a:latin typeface="Cambria" panose="02040503050406030204" pitchFamily="18" charset="0"/>
                <a:cs typeface="Arial" panose="020B0604020202020204" pitchFamily="34" charset="0"/>
              </a:endParaRPr>
            </a:p>
            <a:p>
              <a:pPr algn="ctr" defTabSz="816422">
                <a:defRPr/>
              </a:pPr>
              <a:r>
                <a:rPr lang="en-GB" sz="5000" dirty="0" err="1">
                  <a:solidFill>
                    <a:prstClr val="black"/>
                  </a:solidFill>
                  <a:latin typeface="Cambria" panose="02040503050406030204" pitchFamily="18" charset="0"/>
                  <a:cs typeface="Arial" panose="020B0604020202020204" pitchFamily="34" charset="0"/>
                </a:rPr>
                <a:t>Prestasi</a:t>
              </a:r>
              <a:r>
                <a:rPr lang="en-GB" sz="5000" dirty="0">
                  <a:solidFill>
                    <a:prstClr val="black"/>
                  </a:solidFill>
                  <a:latin typeface="Cambria" panose="02040503050406030204" pitchFamily="18" charset="0"/>
                  <a:cs typeface="Arial" panose="020B0604020202020204" pitchFamily="34" charset="0"/>
                </a:rPr>
                <a:t> </a:t>
              </a:r>
              <a:r>
                <a:rPr lang="en-GB" sz="5000" dirty="0" err="1">
                  <a:solidFill>
                    <a:prstClr val="black"/>
                  </a:solidFill>
                  <a:latin typeface="Cambria" panose="02040503050406030204" pitchFamily="18" charset="0"/>
                  <a:cs typeface="Arial" panose="020B0604020202020204" pitchFamily="34" charset="0"/>
                </a:rPr>
                <a:t>belajar</a:t>
              </a:r>
              <a:endParaRPr lang="en-US" sz="5000" dirty="0">
                <a:solidFill>
                  <a:prstClr val="black"/>
                </a:solidFill>
                <a:latin typeface="Cambria" panose="02040503050406030204" pitchFamily="18" charset="0"/>
                <a:cs typeface="Arial" panose="020B0604020202020204" pitchFamily="34" charset="0"/>
              </a:endParaRPr>
            </a:p>
          </p:txBody>
        </p:sp>
        <p:sp>
          <p:nvSpPr>
            <p:cNvPr id="23558" name="Rectangle 6"/>
            <p:cNvSpPr>
              <a:spLocks noChangeArrowheads="1"/>
            </p:cNvSpPr>
            <p:nvPr/>
          </p:nvSpPr>
          <p:spPr bwMode="auto">
            <a:xfrm>
              <a:off x="7434157" y="3225449"/>
              <a:ext cx="2891281" cy="1270891"/>
            </a:xfrm>
            <a:prstGeom prst="rect">
              <a:avLst/>
            </a:prstGeom>
            <a:solidFill>
              <a:schemeClr val="tx2">
                <a:lumMod val="40000"/>
                <a:lumOff val="60000"/>
              </a:schemeClr>
            </a:solidFill>
            <a:ln w="9525">
              <a:solidFill>
                <a:schemeClr val="accent5">
                  <a:lumMod val="75000"/>
                </a:schemeClr>
              </a:solidFill>
              <a:miter lim="800000"/>
            </a:ln>
            <a:effectLst/>
          </p:spPr>
          <p:txBody>
            <a:bodyPr wrap="none" lIns="104287" tIns="52144" rIns="104287" bIns="52144" anchor="ctr"/>
            <a:lstStyle/>
            <a:p>
              <a:pPr algn="ctr" defTabSz="816422">
                <a:defRPr/>
              </a:pPr>
              <a:r>
                <a:rPr lang="en-GB" sz="4300" b="1" dirty="0" err="1">
                  <a:solidFill>
                    <a:prstClr val="black"/>
                  </a:solidFill>
                  <a:latin typeface="Cambria" panose="02040503050406030204" pitchFamily="18" charset="0"/>
                  <a:cs typeface="Arial" panose="020B0604020202020204" pitchFamily="34" charset="0"/>
                </a:rPr>
                <a:t>Kekebalan</a:t>
              </a:r>
              <a:r>
                <a:rPr lang="en-GB" sz="4300" b="1" dirty="0">
                  <a:solidFill>
                    <a:prstClr val="black"/>
                  </a:solidFill>
                  <a:latin typeface="Cambria" panose="02040503050406030204" pitchFamily="18" charset="0"/>
                  <a:cs typeface="Arial" panose="020B0604020202020204" pitchFamily="34" charset="0"/>
                </a:rPr>
                <a:t> </a:t>
              </a:r>
            </a:p>
            <a:p>
              <a:pPr algn="ctr" defTabSz="816422">
                <a:defRPr/>
              </a:pPr>
              <a:r>
                <a:rPr lang="en-GB" sz="4300" b="1" dirty="0" err="1">
                  <a:solidFill>
                    <a:prstClr val="black"/>
                  </a:solidFill>
                  <a:latin typeface="Cambria" panose="02040503050406030204" pitchFamily="18" charset="0"/>
                  <a:cs typeface="Arial" panose="020B0604020202020204" pitchFamily="34" charset="0"/>
                </a:rPr>
                <a:t>Kapasitas</a:t>
              </a:r>
              <a:r>
                <a:rPr lang="en-GB" sz="4300" b="1" dirty="0">
                  <a:solidFill>
                    <a:prstClr val="black"/>
                  </a:solidFill>
                  <a:latin typeface="Cambria" panose="02040503050406030204" pitchFamily="18" charset="0"/>
                  <a:cs typeface="Arial" panose="020B0604020202020204" pitchFamily="34" charset="0"/>
                </a:rPr>
                <a:t> </a:t>
              </a:r>
              <a:r>
                <a:rPr lang="en-GB" sz="4300" b="1" dirty="0" err="1">
                  <a:solidFill>
                    <a:prstClr val="black"/>
                  </a:solidFill>
                  <a:latin typeface="Cambria" panose="02040503050406030204" pitchFamily="18" charset="0"/>
                  <a:cs typeface="Arial" panose="020B0604020202020204" pitchFamily="34" charset="0"/>
                </a:rPr>
                <a:t>kerja</a:t>
              </a:r>
              <a:r>
                <a:rPr lang="en-GB" sz="4300" b="1" dirty="0">
                  <a:solidFill>
                    <a:prstClr val="black"/>
                  </a:solidFill>
                  <a:latin typeface="Cambria" panose="02040503050406030204" pitchFamily="18" charset="0"/>
                  <a:cs typeface="Arial" panose="020B0604020202020204" pitchFamily="34" charset="0"/>
                </a:rPr>
                <a:t> </a:t>
              </a:r>
              <a:endParaRPr lang="en-US" sz="4300" b="1" dirty="0">
                <a:solidFill>
                  <a:prstClr val="black"/>
                </a:solidFill>
                <a:latin typeface="Cambria" panose="02040503050406030204" pitchFamily="18" charset="0"/>
                <a:cs typeface="Arial" panose="020B0604020202020204" pitchFamily="34" charset="0"/>
              </a:endParaRPr>
            </a:p>
          </p:txBody>
        </p:sp>
        <p:sp>
          <p:nvSpPr>
            <p:cNvPr id="23559" name="Rectangle 7"/>
            <p:cNvSpPr>
              <a:spLocks noChangeArrowheads="1"/>
            </p:cNvSpPr>
            <p:nvPr/>
          </p:nvSpPr>
          <p:spPr bwMode="auto">
            <a:xfrm>
              <a:off x="7467561" y="4701565"/>
              <a:ext cx="2876435" cy="1781129"/>
            </a:xfrm>
            <a:prstGeom prst="rect">
              <a:avLst/>
            </a:prstGeom>
            <a:solidFill>
              <a:schemeClr val="accent2">
                <a:lumMod val="20000"/>
                <a:lumOff val="80000"/>
              </a:schemeClr>
            </a:solidFill>
            <a:ln w="9525">
              <a:solidFill>
                <a:schemeClr val="accent3">
                  <a:lumMod val="75000"/>
                </a:schemeClr>
              </a:solidFill>
              <a:miter lim="800000"/>
            </a:ln>
            <a:effectLst/>
          </p:spPr>
          <p:txBody>
            <a:bodyPr wrap="none" lIns="104287" tIns="52144" rIns="104287" bIns="52144" anchor="ctr"/>
            <a:lstStyle/>
            <a:p>
              <a:pPr algn="ctr" defTabSz="816422">
                <a:defRPr/>
              </a:pPr>
              <a:r>
                <a:rPr lang="en-GB" sz="3600" dirty="0">
                  <a:solidFill>
                    <a:prstClr val="black"/>
                  </a:solidFill>
                  <a:latin typeface="Cambria" panose="02040503050406030204" pitchFamily="18" charset="0"/>
                  <a:cs typeface="Arial" panose="020B0604020202020204" pitchFamily="34" charset="0"/>
                </a:rPr>
                <a:t>Diabetes, </a:t>
              </a:r>
              <a:r>
                <a:rPr lang="en-GB" sz="3600" dirty="0" err="1">
                  <a:solidFill>
                    <a:prstClr val="black"/>
                  </a:solidFill>
                  <a:latin typeface="Cambria" panose="02040503050406030204" pitchFamily="18" charset="0"/>
                  <a:cs typeface="Arial" panose="020B0604020202020204" pitchFamily="34" charset="0"/>
                </a:rPr>
                <a:t>Obesitas</a:t>
              </a:r>
              <a:r>
                <a:rPr lang="en-GB" sz="3600" dirty="0">
                  <a:solidFill>
                    <a:prstClr val="black"/>
                  </a:solidFill>
                  <a:latin typeface="Cambria" panose="02040503050406030204" pitchFamily="18" charset="0"/>
                  <a:cs typeface="Arial" panose="020B0604020202020204" pitchFamily="34" charset="0"/>
                </a:rPr>
                <a:t>,</a:t>
              </a:r>
            </a:p>
            <a:p>
              <a:pPr algn="ctr" defTabSz="816422">
                <a:defRPr/>
              </a:pPr>
              <a:r>
                <a:rPr lang="en-GB" sz="3600" dirty="0" err="1">
                  <a:solidFill>
                    <a:prstClr val="black"/>
                  </a:solidFill>
                  <a:latin typeface="Cambria" panose="02040503050406030204" pitchFamily="18" charset="0"/>
                  <a:cs typeface="Arial" panose="020B0604020202020204" pitchFamily="34" charset="0"/>
                </a:rPr>
                <a:t>Penyakit</a:t>
              </a:r>
              <a:r>
                <a:rPr lang="en-GB" sz="3600" dirty="0">
                  <a:solidFill>
                    <a:prstClr val="black"/>
                  </a:solidFill>
                  <a:latin typeface="Cambria" panose="02040503050406030204" pitchFamily="18" charset="0"/>
                  <a:cs typeface="Arial" panose="020B0604020202020204" pitchFamily="34" charset="0"/>
                </a:rPr>
                <a:t> </a:t>
              </a:r>
              <a:r>
                <a:rPr lang="en-GB" sz="3600" dirty="0" err="1">
                  <a:solidFill>
                    <a:prstClr val="black"/>
                  </a:solidFill>
                  <a:latin typeface="Cambria" panose="02040503050406030204" pitchFamily="18" charset="0"/>
                  <a:cs typeface="Arial" panose="020B0604020202020204" pitchFamily="34" charset="0"/>
                </a:rPr>
                <a:t>jantung</a:t>
              </a:r>
              <a:r>
                <a:rPr lang="en-GB" sz="3600" dirty="0">
                  <a:solidFill>
                    <a:prstClr val="black"/>
                  </a:solidFill>
                  <a:latin typeface="Cambria" panose="02040503050406030204" pitchFamily="18" charset="0"/>
                  <a:cs typeface="Arial" panose="020B0604020202020204" pitchFamily="34" charset="0"/>
                </a:rPr>
                <a:t> </a:t>
              </a:r>
              <a:r>
                <a:rPr lang="en-GB" sz="3600" dirty="0" err="1">
                  <a:solidFill>
                    <a:prstClr val="black"/>
                  </a:solidFill>
                  <a:latin typeface="Cambria" panose="02040503050406030204" pitchFamily="18" charset="0"/>
                  <a:cs typeface="Arial" panose="020B0604020202020204" pitchFamily="34" charset="0"/>
                </a:rPr>
                <a:t>dan</a:t>
              </a:r>
              <a:endParaRPr lang="en-GB" sz="3600" dirty="0">
                <a:solidFill>
                  <a:prstClr val="black"/>
                </a:solidFill>
                <a:latin typeface="Cambria" panose="02040503050406030204" pitchFamily="18" charset="0"/>
                <a:cs typeface="Arial" panose="020B0604020202020204" pitchFamily="34" charset="0"/>
              </a:endParaRPr>
            </a:p>
            <a:p>
              <a:pPr algn="ctr" defTabSz="816422">
                <a:defRPr/>
              </a:pPr>
              <a:r>
                <a:rPr lang="en-GB" sz="3600" dirty="0" err="1">
                  <a:solidFill>
                    <a:prstClr val="black"/>
                  </a:solidFill>
                  <a:latin typeface="Cambria" panose="02040503050406030204" pitchFamily="18" charset="0"/>
                  <a:cs typeface="Arial" panose="020B0604020202020204" pitchFamily="34" charset="0"/>
                </a:rPr>
                <a:t>pembuluh</a:t>
              </a:r>
              <a:r>
                <a:rPr lang="en-GB" sz="3600" dirty="0">
                  <a:solidFill>
                    <a:prstClr val="black"/>
                  </a:solidFill>
                  <a:latin typeface="Cambria" panose="02040503050406030204" pitchFamily="18" charset="0"/>
                  <a:cs typeface="Arial" panose="020B0604020202020204" pitchFamily="34" charset="0"/>
                </a:rPr>
                <a:t> </a:t>
              </a:r>
              <a:r>
                <a:rPr lang="en-GB" sz="3600" dirty="0" err="1">
                  <a:solidFill>
                    <a:prstClr val="black"/>
                  </a:solidFill>
                  <a:latin typeface="Cambria" panose="02040503050406030204" pitchFamily="18" charset="0"/>
                  <a:cs typeface="Arial" panose="020B0604020202020204" pitchFamily="34" charset="0"/>
                </a:rPr>
                <a:t>darah</a:t>
              </a:r>
              <a:r>
                <a:rPr lang="en-GB" sz="3600" dirty="0">
                  <a:solidFill>
                    <a:prstClr val="black"/>
                  </a:solidFill>
                  <a:latin typeface="Cambria" panose="02040503050406030204" pitchFamily="18" charset="0"/>
                  <a:cs typeface="Arial" panose="020B0604020202020204" pitchFamily="34" charset="0"/>
                </a:rPr>
                <a:t>,</a:t>
              </a:r>
            </a:p>
            <a:p>
              <a:pPr algn="ctr" defTabSz="816422">
                <a:defRPr/>
              </a:pPr>
              <a:r>
                <a:rPr lang="en-GB" sz="3600" dirty="0" err="1">
                  <a:solidFill>
                    <a:prstClr val="black"/>
                  </a:solidFill>
                  <a:latin typeface="Cambria" panose="02040503050406030204" pitchFamily="18" charset="0"/>
                  <a:cs typeface="Arial" panose="020B0604020202020204" pitchFamily="34" charset="0"/>
                </a:rPr>
                <a:t>kanker</a:t>
              </a:r>
              <a:r>
                <a:rPr lang="en-GB" sz="3600" dirty="0">
                  <a:solidFill>
                    <a:prstClr val="black"/>
                  </a:solidFill>
                  <a:latin typeface="Cambria" panose="02040503050406030204" pitchFamily="18" charset="0"/>
                  <a:cs typeface="Arial" panose="020B0604020202020204" pitchFamily="34" charset="0"/>
                </a:rPr>
                <a:t>, stroke, </a:t>
              </a:r>
            </a:p>
            <a:p>
              <a:pPr algn="ctr" defTabSz="816422">
                <a:defRPr/>
              </a:pPr>
              <a:r>
                <a:rPr lang="en-GB" sz="3600" dirty="0" err="1">
                  <a:solidFill>
                    <a:prstClr val="black"/>
                  </a:solidFill>
                  <a:latin typeface="Cambria" panose="02040503050406030204" pitchFamily="18" charset="0"/>
                  <a:cs typeface="Arial" panose="020B0604020202020204" pitchFamily="34" charset="0"/>
                </a:rPr>
                <a:t>dan</a:t>
              </a:r>
              <a:r>
                <a:rPr lang="en-GB" sz="3600" dirty="0">
                  <a:solidFill>
                    <a:prstClr val="black"/>
                  </a:solidFill>
                  <a:latin typeface="Cambria" panose="02040503050406030204" pitchFamily="18" charset="0"/>
                  <a:cs typeface="Arial" panose="020B0604020202020204" pitchFamily="34" charset="0"/>
                </a:rPr>
                <a:t> </a:t>
              </a:r>
              <a:r>
                <a:rPr lang="en-GB" sz="3600" dirty="0" err="1">
                  <a:solidFill>
                    <a:prstClr val="black"/>
                  </a:solidFill>
                  <a:latin typeface="Cambria" panose="02040503050406030204" pitchFamily="18" charset="0"/>
                  <a:cs typeface="Arial" panose="020B0604020202020204" pitchFamily="34" charset="0"/>
                </a:rPr>
                <a:t>disabilitas</a:t>
              </a:r>
              <a:r>
                <a:rPr lang="en-GB" sz="3600" dirty="0">
                  <a:solidFill>
                    <a:prstClr val="black"/>
                  </a:solidFill>
                  <a:latin typeface="Cambria" panose="02040503050406030204" pitchFamily="18" charset="0"/>
                  <a:cs typeface="Arial" panose="020B0604020202020204" pitchFamily="34" charset="0"/>
                </a:rPr>
                <a:t> </a:t>
              </a:r>
              <a:r>
                <a:rPr lang="en-GB" sz="3600" dirty="0" err="1">
                  <a:solidFill>
                    <a:prstClr val="black"/>
                  </a:solidFill>
                  <a:latin typeface="Cambria" panose="02040503050406030204" pitchFamily="18" charset="0"/>
                  <a:cs typeface="Arial" panose="020B0604020202020204" pitchFamily="34" charset="0"/>
                </a:rPr>
                <a:t>lansia</a:t>
              </a:r>
              <a:endParaRPr lang="en-US" sz="3600" dirty="0">
                <a:solidFill>
                  <a:prstClr val="black"/>
                </a:solidFill>
                <a:latin typeface="Cambria" panose="02040503050406030204" pitchFamily="18" charset="0"/>
                <a:cs typeface="Arial" panose="020B0604020202020204" pitchFamily="34" charset="0"/>
              </a:endParaRPr>
            </a:p>
          </p:txBody>
        </p:sp>
        <p:sp>
          <p:nvSpPr>
            <p:cNvPr id="23560" name="Oval 8"/>
            <p:cNvSpPr>
              <a:spLocks noChangeArrowheads="1"/>
            </p:cNvSpPr>
            <p:nvPr/>
          </p:nvSpPr>
          <p:spPr bwMode="auto">
            <a:xfrm>
              <a:off x="424934" y="2223799"/>
              <a:ext cx="2310427" cy="2509774"/>
            </a:xfrm>
            <a:prstGeom prst="ellipse">
              <a:avLst/>
            </a:prstGeom>
            <a:solidFill>
              <a:schemeClr val="accent3">
                <a:lumMod val="40000"/>
                <a:lumOff val="60000"/>
              </a:schemeClr>
            </a:solidFill>
            <a:ln w="9525">
              <a:solidFill>
                <a:schemeClr val="accent3">
                  <a:lumMod val="75000"/>
                </a:schemeClr>
              </a:solidFill>
              <a:round/>
            </a:ln>
            <a:effectLst/>
          </p:spPr>
          <p:txBody>
            <a:bodyPr wrap="none" lIns="104287" tIns="52144" rIns="104287" bIns="52144" anchor="ctr"/>
            <a:lstStyle/>
            <a:p>
              <a:pPr algn="ctr" defTabSz="816422">
                <a:defRPr/>
              </a:pPr>
              <a:r>
                <a:rPr lang="en-US" sz="3600" b="1" dirty="0" err="1">
                  <a:solidFill>
                    <a:prstClr val="black"/>
                  </a:solidFill>
                  <a:latin typeface="Cambria" panose="02040503050406030204" pitchFamily="18" charset="0"/>
                  <a:cs typeface="Arial" panose="020B0604020202020204" pitchFamily="34" charset="0"/>
                </a:rPr>
                <a:t>Gizi</a:t>
              </a:r>
              <a:r>
                <a:rPr lang="en-US" sz="3600" b="1" dirty="0">
                  <a:solidFill>
                    <a:prstClr val="black"/>
                  </a:solidFill>
                  <a:latin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cs typeface="Arial" panose="020B0604020202020204" pitchFamily="34" charset="0"/>
                </a:rPr>
                <a:t>pada</a:t>
              </a:r>
              <a:r>
                <a:rPr lang="en-US" sz="3600" b="1" dirty="0">
                  <a:solidFill>
                    <a:prstClr val="black"/>
                  </a:solidFill>
                  <a:latin typeface="Cambria" panose="02040503050406030204" pitchFamily="18" charset="0"/>
                  <a:cs typeface="Arial" panose="020B0604020202020204" pitchFamily="34" charset="0"/>
                </a:rPr>
                <a:t> </a:t>
              </a:r>
            </a:p>
            <a:p>
              <a:pPr algn="ctr" defTabSz="816422">
                <a:defRPr/>
              </a:pPr>
              <a:r>
                <a:rPr lang="en-US" sz="3600" b="1" dirty="0">
                  <a:solidFill>
                    <a:prstClr val="black"/>
                  </a:solidFill>
                  <a:latin typeface="Cambria" panose="02040503050406030204" pitchFamily="18" charset="0"/>
                  <a:cs typeface="Arial" panose="020B0604020202020204" pitchFamily="34" charset="0"/>
                </a:rPr>
                <a:t>1000 </a:t>
              </a:r>
              <a:r>
                <a:rPr lang="en-US" sz="3600" b="1" dirty="0" err="1">
                  <a:solidFill>
                    <a:prstClr val="black"/>
                  </a:solidFill>
                  <a:latin typeface="Cambria" panose="02040503050406030204" pitchFamily="18" charset="0"/>
                  <a:cs typeface="Arial" panose="020B0604020202020204" pitchFamily="34" charset="0"/>
                </a:rPr>
                <a:t>hari</a:t>
              </a:r>
              <a:r>
                <a:rPr lang="en-US" sz="3600" b="1" dirty="0">
                  <a:solidFill>
                    <a:prstClr val="black"/>
                  </a:solidFill>
                  <a:latin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cs typeface="Arial" panose="020B0604020202020204" pitchFamily="34" charset="0"/>
                </a:rPr>
                <a:t>pertama</a:t>
              </a:r>
              <a:r>
                <a:rPr lang="en-US" sz="3600" b="1" dirty="0">
                  <a:solidFill>
                    <a:prstClr val="black"/>
                  </a:solidFill>
                  <a:latin typeface="Cambria" panose="02040503050406030204" pitchFamily="18" charset="0"/>
                  <a:cs typeface="Arial" panose="020B0604020202020204" pitchFamily="34" charset="0"/>
                </a:rPr>
                <a:t> </a:t>
              </a:r>
            </a:p>
            <a:p>
              <a:pPr algn="ctr" defTabSz="816422">
                <a:defRPr/>
              </a:pPr>
              <a:r>
                <a:rPr lang="en-US" sz="3600" b="1" dirty="0" err="1">
                  <a:solidFill>
                    <a:prstClr val="black"/>
                  </a:solidFill>
                  <a:latin typeface="Cambria" panose="02040503050406030204" pitchFamily="18" charset="0"/>
                  <a:cs typeface="Arial" panose="020B0604020202020204" pitchFamily="34" charset="0"/>
                </a:rPr>
                <a:t>kehidupan</a:t>
              </a:r>
              <a:r>
                <a:rPr lang="en-US" sz="3600" b="1" dirty="0">
                  <a:solidFill>
                    <a:prstClr val="black"/>
                  </a:solidFill>
                  <a:latin typeface="Cambria" panose="02040503050406030204" pitchFamily="18" charset="0"/>
                  <a:cs typeface="Arial" panose="020B0604020202020204" pitchFamily="34" charset="0"/>
                </a:rPr>
                <a:t> </a:t>
              </a:r>
              <a:r>
                <a:rPr lang="en-GB" sz="3600" b="1" dirty="0">
                  <a:solidFill>
                    <a:prstClr val="black"/>
                  </a:solidFill>
                  <a:latin typeface="Cambria" panose="02040503050406030204" pitchFamily="18" charset="0"/>
                  <a:cs typeface="Arial" panose="020B0604020202020204" pitchFamily="34" charset="0"/>
                </a:rPr>
                <a:t> </a:t>
              </a:r>
            </a:p>
            <a:p>
              <a:pPr algn="ctr" defTabSz="816422">
                <a:defRPr/>
              </a:pPr>
              <a:r>
                <a:rPr lang="en-GB" sz="3600" b="1" dirty="0">
                  <a:solidFill>
                    <a:prstClr val="black"/>
                  </a:solidFill>
                  <a:latin typeface="Cambria" panose="02040503050406030204" pitchFamily="18" charset="0"/>
                  <a:cs typeface="Arial" panose="020B0604020202020204" pitchFamily="34" charset="0"/>
                </a:rPr>
                <a:t>(</a:t>
              </a:r>
              <a:r>
                <a:rPr lang="en-GB" sz="3600" b="1" dirty="0" err="1">
                  <a:solidFill>
                    <a:prstClr val="black"/>
                  </a:solidFill>
                  <a:latin typeface="Cambria" panose="02040503050406030204" pitchFamily="18" charset="0"/>
                  <a:cs typeface="Arial" panose="020B0604020202020204" pitchFamily="34" charset="0"/>
                </a:rPr>
                <a:t>janin</a:t>
              </a:r>
              <a:r>
                <a:rPr lang="en-GB" sz="3600" b="1" dirty="0">
                  <a:solidFill>
                    <a:prstClr val="black"/>
                  </a:solidFill>
                  <a:latin typeface="Cambria" panose="02040503050406030204" pitchFamily="18" charset="0"/>
                  <a:cs typeface="Arial" panose="020B0604020202020204" pitchFamily="34" charset="0"/>
                </a:rPr>
                <a:t> </a:t>
              </a:r>
              <a:r>
                <a:rPr lang="en-GB" sz="3600" b="1" dirty="0" err="1">
                  <a:solidFill>
                    <a:prstClr val="black"/>
                  </a:solidFill>
                  <a:latin typeface="Cambria" panose="02040503050406030204" pitchFamily="18" charset="0"/>
                  <a:cs typeface="Arial" panose="020B0604020202020204" pitchFamily="34" charset="0"/>
                </a:rPr>
                <a:t>dan</a:t>
              </a:r>
              <a:endParaRPr lang="en-GB" sz="3600" b="1" dirty="0">
                <a:solidFill>
                  <a:prstClr val="black"/>
                </a:solidFill>
                <a:latin typeface="Cambria" panose="02040503050406030204" pitchFamily="18" charset="0"/>
                <a:cs typeface="Arial" panose="020B0604020202020204" pitchFamily="34" charset="0"/>
              </a:endParaRPr>
            </a:p>
            <a:p>
              <a:pPr algn="ctr" defTabSz="816422">
                <a:defRPr/>
              </a:pPr>
              <a:r>
                <a:rPr lang="en-GB" sz="3600" b="1" dirty="0" err="1">
                  <a:solidFill>
                    <a:prstClr val="black"/>
                  </a:solidFill>
                  <a:latin typeface="Cambria" panose="02040503050406030204" pitchFamily="18" charset="0"/>
                  <a:cs typeface="Arial" panose="020B0604020202020204" pitchFamily="34" charset="0"/>
                </a:rPr>
                <a:t>bayi</a:t>
              </a:r>
              <a:r>
                <a:rPr lang="en-GB" sz="3600" b="1" dirty="0">
                  <a:solidFill>
                    <a:prstClr val="black"/>
                  </a:solidFill>
                  <a:latin typeface="Cambria" panose="02040503050406030204" pitchFamily="18" charset="0"/>
                  <a:cs typeface="Arial" panose="020B0604020202020204" pitchFamily="34" charset="0"/>
                </a:rPr>
                <a:t> 2 </a:t>
              </a:r>
              <a:r>
                <a:rPr lang="en-GB" sz="3600" b="1" dirty="0" err="1">
                  <a:solidFill>
                    <a:prstClr val="black"/>
                  </a:solidFill>
                  <a:latin typeface="Cambria" panose="02040503050406030204" pitchFamily="18" charset="0"/>
                  <a:cs typeface="Arial" panose="020B0604020202020204" pitchFamily="34" charset="0"/>
                </a:rPr>
                <a:t>tahun</a:t>
              </a:r>
              <a:r>
                <a:rPr lang="en-GB" sz="3600" b="1" dirty="0">
                  <a:solidFill>
                    <a:prstClr val="black"/>
                  </a:solidFill>
                  <a:latin typeface="Cambria" panose="02040503050406030204" pitchFamily="18" charset="0"/>
                  <a:cs typeface="Arial" panose="020B0604020202020204" pitchFamily="34" charset="0"/>
                </a:rPr>
                <a:t>)</a:t>
              </a:r>
              <a:endParaRPr lang="en-US" sz="3600" b="1" dirty="0">
                <a:solidFill>
                  <a:prstClr val="black"/>
                </a:solidFill>
                <a:latin typeface="Cambria" panose="02040503050406030204" pitchFamily="18" charset="0"/>
                <a:cs typeface="Arial" panose="020B0604020202020204" pitchFamily="34" charset="0"/>
              </a:endParaRPr>
            </a:p>
          </p:txBody>
        </p:sp>
        <p:sp>
          <p:nvSpPr>
            <p:cNvPr id="234511" name="Line 9"/>
            <p:cNvSpPr>
              <a:spLocks noChangeShapeType="1"/>
            </p:cNvSpPr>
            <p:nvPr/>
          </p:nvSpPr>
          <p:spPr bwMode="auto">
            <a:xfrm flipV="1">
              <a:off x="2562774" y="2510446"/>
              <a:ext cx="760725" cy="321497"/>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lIns="104287" tIns="52144" rIns="104287" bIns="52144"/>
            <a:lstStyle/>
            <a:p>
              <a:pPr defTabSz="816422"/>
              <a:endParaRPr lang="en-ID">
                <a:solidFill>
                  <a:prstClr val="black"/>
                </a:solidFill>
              </a:endParaRPr>
            </a:p>
          </p:txBody>
        </p:sp>
        <p:sp>
          <p:nvSpPr>
            <p:cNvPr id="234512" name="Line 10"/>
            <p:cNvSpPr>
              <a:spLocks noChangeShapeType="1"/>
            </p:cNvSpPr>
            <p:nvPr/>
          </p:nvSpPr>
          <p:spPr bwMode="auto">
            <a:xfrm>
              <a:off x="2735253" y="3702646"/>
              <a:ext cx="590102"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lIns="104287" tIns="52144" rIns="104287" bIns="52144"/>
            <a:lstStyle/>
            <a:p>
              <a:pPr defTabSz="816422"/>
              <a:endParaRPr lang="en-ID">
                <a:solidFill>
                  <a:prstClr val="black"/>
                </a:solidFill>
              </a:endParaRPr>
            </a:p>
          </p:txBody>
        </p:sp>
        <p:sp>
          <p:nvSpPr>
            <p:cNvPr id="234513" name="Line 11"/>
            <p:cNvSpPr>
              <a:spLocks noChangeShapeType="1"/>
            </p:cNvSpPr>
            <p:nvPr/>
          </p:nvSpPr>
          <p:spPr bwMode="auto">
            <a:xfrm>
              <a:off x="2482881" y="4416915"/>
              <a:ext cx="757112" cy="635489"/>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lIns="104287" tIns="52144" rIns="104287" bIns="52144"/>
            <a:lstStyle/>
            <a:p>
              <a:pPr defTabSz="816422"/>
              <a:endParaRPr lang="en-ID">
                <a:solidFill>
                  <a:prstClr val="black"/>
                </a:solidFill>
              </a:endParaRPr>
            </a:p>
          </p:txBody>
        </p:sp>
        <p:sp>
          <p:nvSpPr>
            <p:cNvPr id="234514" name="Line 12"/>
            <p:cNvSpPr>
              <a:spLocks noChangeShapeType="1"/>
            </p:cNvSpPr>
            <p:nvPr/>
          </p:nvSpPr>
          <p:spPr bwMode="auto">
            <a:xfrm>
              <a:off x="6691534" y="2352887"/>
              <a:ext cx="673607"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lIns="104287" tIns="52144" rIns="104287" bIns="52144"/>
            <a:lstStyle/>
            <a:p>
              <a:pPr defTabSz="816422"/>
              <a:endParaRPr lang="en-ID">
                <a:solidFill>
                  <a:prstClr val="black"/>
                </a:solidFill>
              </a:endParaRPr>
            </a:p>
          </p:txBody>
        </p:sp>
        <p:sp>
          <p:nvSpPr>
            <p:cNvPr id="234515" name="Line 13"/>
            <p:cNvSpPr>
              <a:spLocks noChangeShapeType="1"/>
            </p:cNvSpPr>
            <p:nvPr/>
          </p:nvSpPr>
          <p:spPr bwMode="auto">
            <a:xfrm>
              <a:off x="6775038" y="3860205"/>
              <a:ext cx="504741"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lIns="104287" tIns="52144" rIns="104287" bIns="52144"/>
            <a:lstStyle/>
            <a:p>
              <a:pPr defTabSz="816422"/>
              <a:endParaRPr lang="en-ID">
                <a:solidFill>
                  <a:prstClr val="black"/>
                </a:solidFill>
              </a:endParaRPr>
            </a:p>
          </p:txBody>
        </p:sp>
        <p:sp>
          <p:nvSpPr>
            <p:cNvPr id="234516" name="Line 14"/>
            <p:cNvSpPr>
              <a:spLocks noChangeShapeType="1"/>
            </p:cNvSpPr>
            <p:nvPr/>
          </p:nvSpPr>
          <p:spPr bwMode="auto">
            <a:xfrm>
              <a:off x="6775039" y="5528583"/>
              <a:ext cx="590102"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lIns="104287" tIns="52144" rIns="104287" bIns="52144"/>
            <a:lstStyle/>
            <a:p>
              <a:pPr defTabSz="816422"/>
              <a:endParaRPr lang="en-ID">
                <a:solidFill>
                  <a:prstClr val="black"/>
                </a:solidFill>
              </a:endParaRPr>
            </a:p>
          </p:txBody>
        </p:sp>
        <p:sp>
          <p:nvSpPr>
            <p:cNvPr id="234517" name="Text Box 15"/>
            <p:cNvSpPr txBox="1">
              <a:spLocks noChangeArrowheads="1"/>
            </p:cNvSpPr>
            <p:nvPr/>
          </p:nvSpPr>
          <p:spPr bwMode="auto">
            <a:xfrm>
              <a:off x="3323500" y="975503"/>
              <a:ext cx="3871263" cy="45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87" tIns="52144" rIns="104287" bIns="52144">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GB" altLang="id-ID" sz="3600" b="1" dirty="0" err="1">
                  <a:solidFill>
                    <a:srgbClr val="000000"/>
                  </a:solidFill>
                  <a:latin typeface="Cambria" panose="02040503050406030204" pitchFamily="18" charset="0"/>
                  <a:ea typeface="MS PGothic" panose="020B0600070205080204" pitchFamily="34" charset="-128"/>
                  <a:cs typeface="Arial" panose="020B0604020202020204" pitchFamily="34" charset="0"/>
                </a:rPr>
                <a:t>Dampak</a:t>
              </a:r>
              <a:r>
                <a:rPr lang="en-GB" altLang="id-ID" sz="3600" b="1" dirty="0">
                  <a:solidFill>
                    <a:srgbClr val="000000"/>
                  </a:solidFill>
                  <a:latin typeface="Cambria" panose="02040503050406030204" pitchFamily="18" charset="0"/>
                  <a:ea typeface="MS PGothic" panose="020B0600070205080204" pitchFamily="34" charset="-128"/>
                  <a:cs typeface="Arial" panose="020B0604020202020204" pitchFamily="34" charset="0"/>
                </a:rPr>
                <a:t> </a:t>
              </a:r>
              <a:r>
                <a:rPr lang="en-GB" altLang="id-ID" sz="3600" b="1" dirty="0" err="1">
                  <a:solidFill>
                    <a:srgbClr val="000000"/>
                  </a:solidFill>
                  <a:latin typeface="Cambria" panose="02040503050406030204" pitchFamily="18" charset="0"/>
                  <a:ea typeface="MS PGothic" panose="020B0600070205080204" pitchFamily="34" charset="-128"/>
                  <a:cs typeface="Arial" panose="020B0604020202020204" pitchFamily="34" charset="0"/>
                </a:rPr>
                <a:t>jangka</a:t>
              </a:r>
              <a:r>
                <a:rPr lang="en-GB" altLang="id-ID" sz="3600" b="1" dirty="0">
                  <a:solidFill>
                    <a:srgbClr val="000000"/>
                  </a:solidFill>
                  <a:latin typeface="Cambria" panose="02040503050406030204" pitchFamily="18" charset="0"/>
                  <a:ea typeface="MS PGothic" panose="020B0600070205080204" pitchFamily="34" charset="-128"/>
                  <a:cs typeface="Arial" panose="020B0604020202020204" pitchFamily="34" charset="0"/>
                </a:rPr>
                <a:t> </a:t>
              </a:r>
              <a:r>
                <a:rPr lang="en-GB" altLang="id-ID" sz="3600" b="1" dirty="0" err="1">
                  <a:solidFill>
                    <a:srgbClr val="000000"/>
                  </a:solidFill>
                  <a:latin typeface="Cambria" panose="02040503050406030204" pitchFamily="18" charset="0"/>
                  <a:ea typeface="MS PGothic" panose="020B0600070205080204" pitchFamily="34" charset="-128"/>
                  <a:cs typeface="Arial" panose="020B0604020202020204" pitchFamily="34" charset="0"/>
                </a:rPr>
                <a:t>pendek</a:t>
              </a:r>
              <a:r>
                <a:rPr lang="en-GB" altLang="id-ID" sz="3600" b="1" dirty="0">
                  <a:solidFill>
                    <a:srgbClr val="000000"/>
                  </a:solidFill>
                  <a:latin typeface="Cambria" panose="02040503050406030204" pitchFamily="18" charset="0"/>
                  <a:ea typeface="MS PGothic" panose="020B0600070205080204" pitchFamily="34" charset="-128"/>
                  <a:cs typeface="Arial" panose="020B0604020202020204" pitchFamily="34" charset="0"/>
                </a:rPr>
                <a:t> </a:t>
              </a:r>
              <a:endParaRPr lang="en-US" altLang="id-ID" sz="3600" b="1" dirty="0">
                <a:solidFill>
                  <a:srgbClr val="000000"/>
                </a:solidFill>
                <a:latin typeface="Cambria" panose="02040503050406030204" pitchFamily="18" charset="0"/>
                <a:ea typeface="MS PGothic" panose="020B0600070205080204" pitchFamily="34" charset="-128"/>
                <a:cs typeface="Arial" panose="020B0604020202020204" pitchFamily="34" charset="0"/>
              </a:endParaRPr>
            </a:p>
          </p:txBody>
        </p:sp>
        <p:sp>
          <p:nvSpPr>
            <p:cNvPr id="234518" name="Text Box 16"/>
            <p:cNvSpPr txBox="1">
              <a:spLocks noChangeArrowheads="1"/>
            </p:cNvSpPr>
            <p:nvPr/>
          </p:nvSpPr>
          <p:spPr bwMode="auto">
            <a:xfrm>
              <a:off x="7434157" y="975503"/>
              <a:ext cx="3412749" cy="45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87" tIns="52144" rIns="104287" bIns="52144">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GB" altLang="id-ID" sz="3600" b="1" dirty="0" err="1">
                  <a:solidFill>
                    <a:srgbClr val="000000"/>
                  </a:solidFill>
                  <a:latin typeface="Cambria" panose="02040503050406030204" pitchFamily="18" charset="0"/>
                  <a:ea typeface="MS PGothic" panose="020B0600070205080204" pitchFamily="34" charset="-128"/>
                  <a:cs typeface="Arial" panose="020B0604020202020204" pitchFamily="34" charset="0"/>
                </a:rPr>
                <a:t>Dampak</a:t>
              </a:r>
              <a:r>
                <a:rPr lang="en-GB" altLang="id-ID" sz="3600" b="1" dirty="0">
                  <a:solidFill>
                    <a:srgbClr val="000000"/>
                  </a:solidFill>
                  <a:latin typeface="Cambria" panose="02040503050406030204" pitchFamily="18" charset="0"/>
                  <a:ea typeface="MS PGothic" panose="020B0600070205080204" pitchFamily="34" charset="-128"/>
                  <a:cs typeface="Arial" panose="020B0604020202020204" pitchFamily="34" charset="0"/>
                </a:rPr>
                <a:t> </a:t>
              </a:r>
              <a:r>
                <a:rPr lang="en-GB" altLang="id-ID" sz="3600" b="1" dirty="0" err="1">
                  <a:solidFill>
                    <a:srgbClr val="000000"/>
                  </a:solidFill>
                  <a:latin typeface="Cambria" panose="02040503050406030204" pitchFamily="18" charset="0"/>
                  <a:ea typeface="MS PGothic" panose="020B0600070205080204" pitchFamily="34" charset="-128"/>
                  <a:cs typeface="Arial" panose="020B0604020202020204" pitchFamily="34" charset="0"/>
                </a:rPr>
                <a:t>jangka</a:t>
              </a:r>
              <a:r>
                <a:rPr lang="en-GB" altLang="id-ID" sz="3600" b="1" dirty="0">
                  <a:solidFill>
                    <a:srgbClr val="000000"/>
                  </a:solidFill>
                  <a:latin typeface="Cambria" panose="02040503050406030204" pitchFamily="18" charset="0"/>
                  <a:ea typeface="MS PGothic" panose="020B0600070205080204" pitchFamily="34" charset="-128"/>
                  <a:cs typeface="Arial" panose="020B0604020202020204" pitchFamily="34" charset="0"/>
                </a:rPr>
                <a:t> </a:t>
              </a:r>
              <a:r>
                <a:rPr lang="en-GB" altLang="id-ID" sz="3600" b="1" dirty="0" err="1">
                  <a:solidFill>
                    <a:srgbClr val="000000"/>
                  </a:solidFill>
                  <a:latin typeface="Cambria" panose="02040503050406030204" pitchFamily="18" charset="0"/>
                  <a:ea typeface="MS PGothic" panose="020B0600070205080204" pitchFamily="34" charset="-128"/>
                  <a:cs typeface="Arial" panose="020B0604020202020204" pitchFamily="34" charset="0"/>
                </a:rPr>
                <a:t>panjang</a:t>
              </a:r>
              <a:endParaRPr lang="en-US" altLang="id-ID" sz="3600" b="1" dirty="0">
                <a:solidFill>
                  <a:srgbClr val="000000"/>
                </a:solidFill>
                <a:latin typeface="Cambria" panose="02040503050406030204" pitchFamily="18" charset="0"/>
                <a:ea typeface="MS PGothic" panose="020B0600070205080204" pitchFamily="34" charset="-128"/>
                <a:cs typeface="Arial" panose="020B0604020202020204" pitchFamily="34" charset="0"/>
              </a:endParaRPr>
            </a:p>
          </p:txBody>
        </p:sp>
        <p:sp>
          <p:nvSpPr>
            <p:cNvPr id="234519" name="Rectangle 17"/>
            <p:cNvSpPr>
              <a:spLocks noChangeArrowheads="1"/>
            </p:cNvSpPr>
            <p:nvPr/>
          </p:nvSpPr>
          <p:spPr bwMode="auto">
            <a:xfrm>
              <a:off x="603087" y="5290882"/>
              <a:ext cx="1959686" cy="1150391"/>
            </a:xfrm>
            <a:prstGeom prst="rect">
              <a:avLst/>
            </a:prstGeom>
            <a:solidFill>
              <a:srgbClr val="C00000"/>
            </a:solidFill>
            <a:ln w="9525">
              <a:solidFill>
                <a:srgbClr val="FF0000"/>
              </a:solidFill>
              <a:miter lim="800000"/>
            </a:ln>
          </p:spPr>
          <p:txBody>
            <a:bodyPr wrap="none" lIns="104287" tIns="52144" rIns="104287" bIns="52144"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id-ID" sz="6400" b="1">
                  <a:solidFill>
                    <a:srgbClr val="000000"/>
                  </a:solidFill>
                  <a:latin typeface="Cambria" panose="02040503050406030204" pitchFamily="18" charset="0"/>
                  <a:cs typeface="Arial" panose="020B0604020202020204" pitchFamily="34" charset="0"/>
                </a:rPr>
                <a:t>Mati</a:t>
              </a:r>
              <a:endParaRPr lang="en-US" altLang="id-ID" sz="6400" b="1">
                <a:solidFill>
                  <a:srgbClr val="000000"/>
                </a:solidFill>
                <a:latin typeface="Cambria" panose="02040503050406030204" pitchFamily="18" charset="0"/>
                <a:cs typeface="Arial" panose="020B0604020202020204" pitchFamily="34" charset="0"/>
              </a:endParaRPr>
            </a:p>
          </p:txBody>
        </p:sp>
        <p:sp>
          <p:nvSpPr>
            <p:cNvPr id="234520" name="Line 18"/>
            <p:cNvSpPr>
              <a:spLocks noChangeShapeType="1"/>
            </p:cNvSpPr>
            <p:nvPr/>
          </p:nvSpPr>
          <p:spPr bwMode="auto">
            <a:xfrm>
              <a:off x="1640409" y="4733784"/>
              <a:ext cx="0" cy="55671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lIns="104287" tIns="52144" rIns="104287" bIns="52144"/>
            <a:lstStyle/>
            <a:p>
              <a:pPr defTabSz="816422"/>
              <a:endParaRPr lang="en-ID">
                <a:solidFill>
                  <a:prstClr val="black"/>
                </a:solidFill>
              </a:endParaRPr>
            </a:p>
          </p:txBody>
        </p:sp>
      </p:grpSp>
      <p:sp>
        <p:nvSpPr>
          <p:cNvPr id="234499" name="Text Box 20"/>
          <p:cNvSpPr txBox="1">
            <a:spLocks noChangeArrowheads="1"/>
          </p:cNvSpPr>
          <p:nvPr/>
        </p:nvSpPr>
        <p:spPr bwMode="auto">
          <a:xfrm>
            <a:off x="761283" y="9678919"/>
            <a:ext cx="13230226" cy="48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3" tIns="81633" rIns="163263" bIns="81633">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id-ID" altLang="id-ID" sz="2100" i="1" dirty="0">
                <a:solidFill>
                  <a:srgbClr val="000000"/>
                </a:solidFill>
                <a:latin typeface="Cambria" panose="02040503050406030204" pitchFamily="18" charset="0"/>
                <a:ea typeface="MS PGothic" panose="020B0600070205080204" pitchFamily="34" charset="-128"/>
                <a:cs typeface="Arial" panose="020B0604020202020204" pitchFamily="34" charset="0"/>
              </a:rPr>
              <a:t>Sumber: </a:t>
            </a:r>
            <a:r>
              <a:rPr lang="en-GB" altLang="id-ID" sz="2100" i="1" dirty="0">
                <a:solidFill>
                  <a:srgbClr val="000000"/>
                </a:solidFill>
                <a:latin typeface="Cambria" panose="02040503050406030204" pitchFamily="18" charset="0"/>
                <a:ea typeface="MS PGothic" panose="020B0600070205080204" pitchFamily="34" charset="-128"/>
                <a:cs typeface="Arial" panose="020B0604020202020204" pitchFamily="34" charset="0"/>
              </a:rPr>
              <a:t>Short and long term effects  of early nutrition (James et al 2000)</a:t>
            </a:r>
            <a:endParaRPr lang="en-US" altLang="id-ID" sz="2100" i="1" dirty="0">
              <a:solidFill>
                <a:srgbClr val="000000"/>
              </a:solidFill>
              <a:latin typeface="Cambria" panose="02040503050406030204" pitchFamily="18" charset="0"/>
              <a:ea typeface="MS PGothic" panose="020B0600070205080204" pitchFamily="34" charset="-128"/>
              <a:cs typeface="Arial" panose="020B0604020202020204" pitchFamily="34" charset="0"/>
            </a:endParaRPr>
          </a:p>
        </p:txBody>
      </p:sp>
      <p:sp>
        <p:nvSpPr>
          <p:cNvPr id="14342" name="Title 1"/>
          <p:cNvSpPr>
            <a:spLocks noGrp="1"/>
          </p:cNvSpPr>
          <p:nvPr>
            <p:ph type="title"/>
          </p:nvPr>
        </p:nvSpPr>
        <p:spPr>
          <a:xfrm>
            <a:off x="2010876" y="342900"/>
            <a:ext cx="16277124" cy="800100"/>
          </a:xfrm>
          <a:noFill/>
          <a:ln>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oAutofit/>
          </a:bodyPr>
          <a:lstStyle/>
          <a:p>
            <a:pPr>
              <a:defRPr/>
            </a:pPr>
            <a:r>
              <a:rPr lang="id-ID" sz="6400" b="1" dirty="0">
                <a:solidFill>
                  <a:srgbClr val="FF0000"/>
                </a:solidFill>
                <a:effectLst>
                  <a:outerShdw blurRad="38100" dist="38100" dir="2700000" algn="tl">
                    <a:srgbClr val="C0C0C0"/>
                  </a:outerShdw>
                </a:effectLst>
                <a:latin typeface="Cambria" panose="02040503050406030204" pitchFamily="18" charset="0"/>
                <a:cs typeface="Arial" panose="020B0604020202020204" pitchFamily="34" charset="0"/>
              </a:rPr>
              <a:t>1000 HARI PERTAMA KEHIDUPAN, P</a:t>
            </a:r>
            <a:r>
              <a:rPr lang="en-GB" sz="6400" b="1" dirty="0">
                <a:solidFill>
                  <a:srgbClr val="FF0000"/>
                </a:solidFill>
                <a:effectLst>
                  <a:outerShdw blurRad="38100" dist="38100" dir="2700000" algn="tl">
                    <a:srgbClr val="C0C0C0"/>
                  </a:outerShdw>
                </a:effectLst>
                <a:latin typeface="Cambria" panose="02040503050406030204" pitchFamily="18" charset="0"/>
                <a:cs typeface="Arial" panose="020B0604020202020204" pitchFamily="34" charset="0"/>
              </a:rPr>
              <a:t>ENTING</a:t>
            </a:r>
            <a:r>
              <a:rPr lang="en-GB" sz="6400" b="1" dirty="0">
                <a:solidFill>
                  <a:srgbClr val="FF0000"/>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rPr>
              <a:t>!!!</a:t>
            </a:r>
            <a:endParaRPr lang="en-US" sz="6400" b="1" dirty="0">
              <a:solidFill>
                <a:srgbClr val="FF0000"/>
              </a:solidFill>
              <a:effectLst>
                <a:outerShdw blurRad="38100" dist="38100" dir="2700000" algn="tl">
                  <a:srgbClr val="000000">
                    <a:alpha val="43137"/>
                  </a:srgbClr>
                </a:outerShdw>
              </a:effectLst>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45254049"/>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98321" y="3717955"/>
            <a:ext cx="11891358" cy="2046266"/>
          </a:xfrm>
          <a:prstGeom prst="rect">
            <a:avLst/>
          </a:prstGeom>
        </p:spPr>
        <p:txBody>
          <a:bodyPr lIns="0" tIns="0" rIns="0" bIns="0" rtlCol="0" anchor="t">
            <a:spAutoFit/>
          </a:bodyPr>
          <a:lstStyle/>
          <a:p>
            <a:pPr algn="ctr">
              <a:lnSpc>
                <a:spcPts val="7992"/>
              </a:lnSpc>
            </a:pPr>
            <a:r>
              <a:rPr lang="en-US" sz="7200">
                <a:solidFill>
                  <a:srgbClr val="4C6FBF"/>
                </a:solidFill>
                <a:latin typeface="Vesper Libre Regular"/>
              </a:rPr>
              <a:t>Apa Yang Harus Dilakukan Untuk Mencegah Stunting?</a:t>
            </a:r>
          </a:p>
        </p:txBody>
      </p:sp>
      <p:pic>
        <p:nvPicPr>
          <p:cNvPr id="3" name="Picture 3"/>
          <p:cNvPicPr>
            <a:picLocks noChangeAspect="1"/>
          </p:cNvPicPr>
          <p:nvPr/>
        </p:nvPicPr>
        <p:blipFill>
          <a:blip r:embed="rId2">
            <a:alphaModFix amt="8999"/>
          </a:blip>
          <a:srcRect/>
          <a:stretch>
            <a:fillRect/>
          </a:stretch>
        </p:blipFill>
        <p:spPr>
          <a:xfrm rot="-2852835">
            <a:off x="14307896" y="-5077606"/>
            <a:ext cx="7577028" cy="8866735"/>
          </a:xfrm>
          <a:prstGeom prst="rect">
            <a:avLst/>
          </a:prstGeom>
        </p:spPr>
      </p:pic>
      <p:pic>
        <p:nvPicPr>
          <p:cNvPr id="4" name="Picture 4"/>
          <p:cNvPicPr>
            <a:picLocks noChangeAspect="1"/>
          </p:cNvPicPr>
          <p:nvPr/>
        </p:nvPicPr>
        <p:blipFill>
          <a:blip r:embed="rId2">
            <a:alphaModFix amt="8999"/>
          </a:blip>
          <a:srcRect/>
          <a:stretch>
            <a:fillRect/>
          </a:stretch>
        </p:blipFill>
        <p:spPr>
          <a:xfrm rot="7112523">
            <a:off x="-4240553" y="5119073"/>
            <a:ext cx="9282956" cy="10863034"/>
          </a:xfrm>
          <a:prstGeom prst="rect">
            <a:avLst/>
          </a:prstGeom>
        </p:spPr>
      </p:pic>
      <p:pic>
        <p:nvPicPr>
          <p:cNvPr id="5" name="Picture 5"/>
          <p:cNvPicPr>
            <a:picLocks noChangeAspect="1"/>
          </p:cNvPicPr>
          <p:nvPr/>
        </p:nvPicPr>
        <p:blipFill>
          <a:blip r:embed="rId3">
            <a:alphaModFix amt="8999"/>
          </a:blip>
          <a:srcRect/>
          <a:stretch>
            <a:fillRect/>
          </a:stretch>
        </p:blipFill>
        <p:spPr>
          <a:xfrm rot="10038782">
            <a:off x="-5138592" y="-1199212"/>
            <a:ext cx="9282956" cy="10863034"/>
          </a:xfrm>
          <a:prstGeom prst="rect">
            <a:avLst/>
          </a:prstGeom>
        </p:spPr>
      </p:pic>
      <p:pic>
        <p:nvPicPr>
          <p:cNvPr id="6" name="Picture 6"/>
          <p:cNvPicPr>
            <a:picLocks noChangeAspect="1"/>
          </p:cNvPicPr>
          <p:nvPr/>
        </p:nvPicPr>
        <p:blipFill>
          <a:blip r:embed="rId4"/>
          <a:srcRect/>
          <a:stretch>
            <a:fillRect/>
          </a:stretch>
        </p:blipFill>
        <p:spPr>
          <a:xfrm>
            <a:off x="0" y="6239571"/>
            <a:ext cx="4367729" cy="4047429"/>
          </a:xfrm>
          <a:prstGeom prst="rect">
            <a:avLst/>
          </a:prstGeom>
        </p:spPr>
      </p:pic>
      <p:pic>
        <p:nvPicPr>
          <p:cNvPr id="7" name="Picture 6" descr="LOGO FKM.jpg"/>
          <p:cNvPicPr>
            <a:picLocks noChangeAspect="1"/>
          </p:cNvPicPr>
          <p:nvPr/>
        </p:nvPicPr>
        <p:blipFill>
          <a:blip r:embed="rId5"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3000"/>
          </a:blip>
          <a:srcRect/>
          <a:stretch>
            <a:fillRect/>
          </a:stretch>
        </p:blipFill>
        <p:spPr>
          <a:xfrm rot="-10800000">
            <a:off x="-3921049" y="-4209590"/>
            <a:ext cx="6591161" cy="7713061"/>
          </a:xfrm>
          <a:prstGeom prst="rect">
            <a:avLst/>
          </a:prstGeom>
        </p:spPr>
      </p:pic>
      <p:pic>
        <p:nvPicPr>
          <p:cNvPr id="3" name="Picture 3"/>
          <p:cNvPicPr>
            <a:picLocks noChangeAspect="1"/>
          </p:cNvPicPr>
          <p:nvPr/>
        </p:nvPicPr>
        <p:blipFill>
          <a:blip r:embed="rId3">
            <a:alphaModFix amt="8999"/>
          </a:blip>
          <a:srcRect/>
          <a:stretch>
            <a:fillRect/>
          </a:stretch>
        </p:blipFill>
        <p:spPr>
          <a:xfrm rot="-10389439">
            <a:off x="-6721529" y="-5332484"/>
            <a:ext cx="9708603" cy="11361132"/>
          </a:xfrm>
          <a:prstGeom prst="rect">
            <a:avLst/>
          </a:prstGeom>
        </p:spPr>
      </p:pic>
      <p:pic>
        <p:nvPicPr>
          <p:cNvPr id="4" name="Picture 4"/>
          <p:cNvPicPr>
            <a:picLocks noChangeAspect="1"/>
          </p:cNvPicPr>
          <p:nvPr/>
        </p:nvPicPr>
        <p:blipFill>
          <a:blip r:embed="rId4">
            <a:alphaModFix amt="34000"/>
          </a:blip>
          <a:srcRect/>
          <a:stretch>
            <a:fillRect/>
          </a:stretch>
        </p:blipFill>
        <p:spPr>
          <a:xfrm>
            <a:off x="1437594" y="3868126"/>
            <a:ext cx="2465037" cy="2554972"/>
          </a:xfrm>
          <a:prstGeom prst="rect">
            <a:avLst/>
          </a:prstGeom>
        </p:spPr>
      </p:pic>
      <p:pic>
        <p:nvPicPr>
          <p:cNvPr id="5" name="Picture 5"/>
          <p:cNvPicPr>
            <a:picLocks noChangeAspect="1"/>
          </p:cNvPicPr>
          <p:nvPr/>
        </p:nvPicPr>
        <p:blipFill>
          <a:blip r:embed="rId3">
            <a:alphaModFix amt="8999"/>
          </a:blip>
          <a:srcRect/>
          <a:stretch>
            <a:fillRect/>
          </a:stretch>
        </p:blipFill>
        <p:spPr>
          <a:xfrm rot="1750564">
            <a:off x="15376172" y="6498831"/>
            <a:ext cx="7136775" cy="8351545"/>
          </a:xfrm>
          <a:prstGeom prst="rect">
            <a:avLst/>
          </a:prstGeom>
        </p:spPr>
      </p:pic>
      <p:pic>
        <p:nvPicPr>
          <p:cNvPr id="6" name="Picture 6"/>
          <p:cNvPicPr>
            <a:picLocks noChangeAspect="1"/>
          </p:cNvPicPr>
          <p:nvPr/>
        </p:nvPicPr>
        <p:blipFill>
          <a:blip r:embed="rId4">
            <a:alphaModFix amt="34000"/>
          </a:blip>
          <a:srcRect/>
          <a:stretch>
            <a:fillRect/>
          </a:stretch>
        </p:blipFill>
        <p:spPr>
          <a:xfrm>
            <a:off x="5798954" y="3703203"/>
            <a:ext cx="2465037" cy="2554972"/>
          </a:xfrm>
          <a:prstGeom prst="rect">
            <a:avLst/>
          </a:prstGeom>
        </p:spPr>
      </p:pic>
      <p:pic>
        <p:nvPicPr>
          <p:cNvPr id="7" name="Picture 7"/>
          <p:cNvPicPr>
            <a:picLocks noChangeAspect="1"/>
          </p:cNvPicPr>
          <p:nvPr/>
        </p:nvPicPr>
        <p:blipFill>
          <a:blip r:embed="rId4">
            <a:alphaModFix amt="34000"/>
          </a:blip>
          <a:srcRect/>
          <a:stretch>
            <a:fillRect/>
          </a:stretch>
        </p:blipFill>
        <p:spPr>
          <a:xfrm>
            <a:off x="10142030" y="3866014"/>
            <a:ext cx="2465037" cy="2554972"/>
          </a:xfrm>
          <a:prstGeom prst="rect">
            <a:avLst/>
          </a:prstGeom>
        </p:spPr>
      </p:pic>
      <p:pic>
        <p:nvPicPr>
          <p:cNvPr id="8" name="Picture 8"/>
          <p:cNvPicPr>
            <a:picLocks noChangeAspect="1"/>
          </p:cNvPicPr>
          <p:nvPr/>
        </p:nvPicPr>
        <p:blipFill>
          <a:blip r:embed="rId5"/>
          <a:srcRect/>
          <a:stretch>
            <a:fillRect/>
          </a:stretch>
        </p:blipFill>
        <p:spPr>
          <a:xfrm>
            <a:off x="9850549" y="3951989"/>
            <a:ext cx="3048000" cy="2057400"/>
          </a:xfrm>
          <a:prstGeom prst="rect">
            <a:avLst/>
          </a:prstGeom>
        </p:spPr>
      </p:pic>
      <p:pic>
        <p:nvPicPr>
          <p:cNvPr id="9" name="Picture 9"/>
          <p:cNvPicPr>
            <a:picLocks noChangeAspect="1"/>
          </p:cNvPicPr>
          <p:nvPr/>
        </p:nvPicPr>
        <p:blipFill>
          <a:blip r:embed="rId4">
            <a:alphaModFix amt="34000"/>
          </a:blip>
          <a:srcRect/>
          <a:stretch>
            <a:fillRect/>
          </a:stretch>
        </p:blipFill>
        <p:spPr>
          <a:xfrm>
            <a:off x="14435120" y="3868126"/>
            <a:ext cx="2465037" cy="2554972"/>
          </a:xfrm>
          <a:prstGeom prst="rect">
            <a:avLst/>
          </a:prstGeom>
        </p:spPr>
      </p:pic>
      <p:pic>
        <p:nvPicPr>
          <p:cNvPr id="10" name="Picture 10"/>
          <p:cNvPicPr>
            <a:picLocks noChangeAspect="1"/>
          </p:cNvPicPr>
          <p:nvPr/>
        </p:nvPicPr>
        <p:blipFill>
          <a:blip r:embed="rId6"/>
          <a:srcRect/>
          <a:stretch>
            <a:fillRect/>
          </a:stretch>
        </p:blipFill>
        <p:spPr>
          <a:xfrm>
            <a:off x="14637363" y="4250566"/>
            <a:ext cx="2060551" cy="1966889"/>
          </a:xfrm>
          <a:prstGeom prst="rect">
            <a:avLst/>
          </a:prstGeom>
        </p:spPr>
      </p:pic>
      <p:pic>
        <p:nvPicPr>
          <p:cNvPr id="11" name="Picture 11"/>
          <p:cNvPicPr>
            <a:picLocks noChangeAspect="1"/>
          </p:cNvPicPr>
          <p:nvPr/>
        </p:nvPicPr>
        <p:blipFill>
          <a:blip r:embed="rId7"/>
          <a:srcRect l="17466" r="47885"/>
          <a:stretch>
            <a:fillRect/>
          </a:stretch>
        </p:blipFill>
        <p:spPr>
          <a:xfrm>
            <a:off x="1921706" y="4065617"/>
            <a:ext cx="1496812" cy="2159990"/>
          </a:xfrm>
          <a:prstGeom prst="rect">
            <a:avLst/>
          </a:prstGeom>
        </p:spPr>
      </p:pic>
      <p:pic>
        <p:nvPicPr>
          <p:cNvPr id="12" name="Picture 12"/>
          <p:cNvPicPr>
            <a:picLocks noChangeAspect="1"/>
          </p:cNvPicPr>
          <p:nvPr/>
        </p:nvPicPr>
        <p:blipFill>
          <a:blip r:embed="rId8"/>
          <a:srcRect b="15433"/>
          <a:stretch>
            <a:fillRect/>
          </a:stretch>
        </p:blipFill>
        <p:spPr>
          <a:xfrm>
            <a:off x="5994449" y="4187133"/>
            <a:ext cx="2269542" cy="1912734"/>
          </a:xfrm>
          <a:prstGeom prst="rect">
            <a:avLst/>
          </a:prstGeom>
        </p:spPr>
      </p:pic>
      <p:sp>
        <p:nvSpPr>
          <p:cNvPr id="13" name="TextBox 13"/>
          <p:cNvSpPr txBox="1"/>
          <p:nvPr/>
        </p:nvSpPr>
        <p:spPr>
          <a:xfrm>
            <a:off x="3198321" y="1669144"/>
            <a:ext cx="11891358" cy="1035706"/>
          </a:xfrm>
          <a:prstGeom prst="rect">
            <a:avLst/>
          </a:prstGeom>
        </p:spPr>
        <p:txBody>
          <a:bodyPr lIns="0" tIns="0" rIns="0" bIns="0" rtlCol="0" anchor="t">
            <a:spAutoFit/>
          </a:bodyPr>
          <a:lstStyle/>
          <a:p>
            <a:pPr algn="ctr">
              <a:lnSpc>
                <a:spcPts val="7992"/>
              </a:lnSpc>
            </a:pPr>
            <a:r>
              <a:rPr lang="en-US" sz="7200">
                <a:solidFill>
                  <a:srgbClr val="4C6FBF"/>
                </a:solidFill>
                <a:latin typeface="Vesper Libre Regular"/>
              </a:rPr>
              <a:t>Stunting Dapat Dicegah</a:t>
            </a:r>
          </a:p>
        </p:txBody>
      </p:sp>
      <p:sp>
        <p:nvSpPr>
          <p:cNvPr id="14" name="TextBox 14"/>
          <p:cNvSpPr txBox="1"/>
          <p:nvPr/>
        </p:nvSpPr>
        <p:spPr>
          <a:xfrm>
            <a:off x="845464" y="7099062"/>
            <a:ext cx="3649296" cy="1664326"/>
          </a:xfrm>
          <a:prstGeom prst="rect">
            <a:avLst/>
          </a:prstGeom>
        </p:spPr>
        <p:txBody>
          <a:bodyPr lIns="0" tIns="0" rIns="0" bIns="0" rtlCol="0" anchor="t">
            <a:spAutoFit/>
          </a:bodyPr>
          <a:lstStyle/>
          <a:p>
            <a:pPr algn="ctr">
              <a:lnSpc>
                <a:spcPts val="4480"/>
              </a:lnSpc>
            </a:pPr>
            <a:r>
              <a:rPr lang="en-US" sz="3200" dirty="0" err="1">
                <a:solidFill>
                  <a:srgbClr val="0F0E0C"/>
                </a:solidFill>
                <a:latin typeface="Assistant Regular"/>
              </a:rPr>
              <a:t>Pemenuhan</a:t>
            </a:r>
            <a:r>
              <a:rPr lang="en-US" sz="3200" dirty="0">
                <a:solidFill>
                  <a:srgbClr val="0F0E0C"/>
                </a:solidFill>
                <a:latin typeface="Assistant Regular"/>
              </a:rPr>
              <a:t> </a:t>
            </a:r>
            <a:r>
              <a:rPr lang="en-US" sz="3200" dirty="0" err="1">
                <a:solidFill>
                  <a:srgbClr val="0F0E0C"/>
                </a:solidFill>
                <a:latin typeface="Assistant Regular"/>
              </a:rPr>
              <a:t>Kebutuhan</a:t>
            </a:r>
            <a:r>
              <a:rPr lang="en-US" sz="3200" dirty="0">
                <a:solidFill>
                  <a:srgbClr val="0F0E0C"/>
                </a:solidFill>
                <a:latin typeface="Assistant Regular"/>
              </a:rPr>
              <a:t> </a:t>
            </a:r>
            <a:r>
              <a:rPr lang="en-US" sz="3200" dirty="0" err="1">
                <a:solidFill>
                  <a:srgbClr val="0F0E0C"/>
                </a:solidFill>
                <a:latin typeface="Assistant Regular"/>
              </a:rPr>
              <a:t>Gizi</a:t>
            </a:r>
            <a:r>
              <a:rPr lang="en-US" sz="3200" dirty="0">
                <a:solidFill>
                  <a:srgbClr val="0F0E0C"/>
                </a:solidFill>
                <a:latin typeface="Assistant Regular"/>
              </a:rPr>
              <a:t> </a:t>
            </a:r>
            <a:r>
              <a:rPr lang="en-US" sz="3200" dirty="0" err="1">
                <a:solidFill>
                  <a:srgbClr val="0F0E0C"/>
                </a:solidFill>
                <a:latin typeface="Assistant Regular"/>
              </a:rPr>
              <a:t>Ibu</a:t>
            </a:r>
            <a:r>
              <a:rPr lang="en-US" sz="3200" dirty="0">
                <a:solidFill>
                  <a:srgbClr val="0F0E0C"/>
                </a:solidFill>
                <a:latin typeface="Assistant Regular"/>
              </a:rPr>
              <a:t> </a:t>
            </a:r>
            <a:r>
              <a:rPr lang="en-US" sz="3200" dirty="0" err="1">
                <a:solidFill>
                  <a:srgbClr val="0F0E0C"/>
                </a:solidFill>
                <a:latin typeface="Assistant Regular"/>
              </a:rPr>
              <a:t>Hamil</a:t>
            </a:r>
            <a:endParaRPr lang="en-US" sz="3200" dirty="0">
              <a:solidFill>
                <a:srgbClr val="0F0E0C"/>
              </a:solidFill>
              <a:latin typeface="Assistant Regular"/>
            </a:endParaRPr>
          </a:p>
        </p:txBody>
      </p:sp>
      <p:sp>
        <p:nvSpPr>
          <p:cNvPr id="15" name="TextBox 15"/>
          <p:cNvSpPr txBox="1"/>
          <p:nvPr/>
        </p:nvSpPr>
        <p:spPr>
          <a:xfrm>
            <a:off x="5206825" y="7380472"/>
            <a:ext cx="3649296" cy="1101508"/>
          </a:xfrm>
          <a:prstGeom prst="rect">
            <a:avLst/>
          </a:prstGeom>
        </p:spPr>
        <p:txBody>
          <a:bodyPr lIns="0" tIns="0" rIns="0" bIns="0" rtlCol="0" anchor="t">
            <a:spAutoFit/>
          </a:bodyPr>
          <a:lstStyle/>
          <a:p>
            <a:pPr algn="ctr">
              <a:lnSpc>
                <a:spcPts val="4480"/>
              </a:lnSpc>
            </a:pPr>
            <a:r>
              <a:rPr lang="en-US" sz="3200">
                <a:solidFill>
                  <a:srgbClr val="0F0E0C"/>
                </a:solidFill>
                <a:latin typeface="Assistant Regular"/>
              </a:rPr>
              <a:t>Berikan ASI dan MP-ASI</a:t>
            </a:r>
          </a:p>
        </p:txBody>
      </p:sp>
      <p:sp>
        <p:nvSpPr>
          <p:cNvPr id="16" name="TextBox 16"/>
          <p:cNvSpPr txBox="1"/>
          <p:nvPr/>
        </p:nvSpPr>
        <p:spPr>
          <a:xfrm>
            <a:off x="9549901" y="7380472"/>
            <a:ext cx="3649296" cy="1101508"/>
          </a:xfrm>
          <a:prstGeom prst="rect">
            <a:avLst/>
          </a:prstGeom>
        </p:spPr>
        <p:txBody>
          <a:bodyPr lIns="0" tIns="0" rIns="0" bIns="0" rtlCol="0" anchor="t">
            <a:spAutoFit/>
          </a:bodyPr>
          <a:lstStyle/>
          <a:p>
            <a:pPr algn="ctr">
              <a:lnSpc>
                <a:spcPts val="4480"/>
              </a:lnSpc>
            </a:pPr>
            <a:r>
              <a:rPr lang="en-US" sz="3200">
                <a:solidFill>
                  <a:srgbClr val="0F0E0C"/>
                </a:solidFill>
                <a:latin typeface="Assistant Regular"/>
              </a:rPr>
              <a:t>Akses Air Bersih dan faisilitas Sanitasi</a:t>
            </a:r>
          </a:p>
        </p:txBody>
      </p:sp>
      <p:sp>
        <p:nvSpPr>
          <p:cNvPr id="17" name="TextBox 17"/>
          <p:cNvSpPr txBox="1"/>
          <p:nvPr/>
        </p:nvSpPr>
        <p:spPr>
          <a:xfrm>
            <a:off x="13610004" y="7380472"/>
            <a:ext cx="3649296" cy="1664326"/>
          </a:xfrm>
          <a:prstGeom prst="rect">
            <a:avLst/>
          </a:prstGeom>
        </p:spPr>
        <p:txBody>
          <a:bodyPr lIns="0" tIns="0" rIns="0" bIns="0" rtlCol="0" anchor="t">
            <a:spAutoFit/>
          </a:bodyPr>
          <a:lstStyle/>
          <a:p>
            <a:pPr algn="ctr">
              <a:lnSpc>
                <a:spcPts val="4480"/>
              </a:lnSpc>
            </a:pPr>
            <a:r>
              <a:rPr lang="en-US" sz="3200">
                <a:solidFill>
                  <a:srgbClr val="0F0E0C"/>
                </a:solidFill>
                <a:latin typeface="Assistant Regular"/>
              </a:rPr>
              <a:t>Memantau Pertumbuhan Balita di Posyandu</a:t>
            </a:r>
          </a:p>
        </p:txBody>
      </p:sp>
      <p:pic>
        <p:nvPicPr>
          <p:cNvPr id="18" name="Picture 17" descr="LOGO FKM.jpg"/>
          <p:cNvPicPr>
            <a:picLocks noChangeAspect="1"/>
          </p:cNvPicPr>
          <p:nvPr/>
        </p:nvPicPr>
        <p:blipFill>
          <a:blip r:embed="rId9"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a:alphaModFix amt="8999"/>
          </a:blip>
          <a:srcRect/>
          <a:stretch>
            <a:fillRect/>
          </a:stretch>
        </p:blipFill>
        <p:spPr>
          <a:xfrm rot="-10389439">
            <a:off x="-6001571" y="-2176784"/>
            <a:ext cx="9708603" cy="1136113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34542364"/>
              </p:ext>
            </p:extLst>
          </p:nvPr>
        </p:nvGraphicFramePr>
        <p:xfrm>
          <a:off x="3357522" y="2000228"/>
          <a:ext cx="11382412" cy="7083898"/>
        </p:xfrm>
        <a:graphic>
          <a:graphicData uri="http://schemas.openxmlformats.org/drawingml/2006/table">
            <a:tbl>
              <a:tblPr firstRow="1" bandRow="1">
                <a:tableStyleId>{6E25E649-3F16-4E02-A733-19D2CDBF48F0}</a:tableStyleId>
              </a:tblPr>
              <a:tblGrid>
                <a:gridCol w="5691206"/>
                <a:gridCol w="5691206"/>
              </a:tblGrid>
              <a:tr h="1039199">
                <a:tc gridSpan="2">
                  <a:txBody>
                    <a:bodyPr/>
                    <a:lstStyle/>
                    <a:p>
                      <a:r>
                        <a:rPr lang="id-ID" sz="2800" dirty="0" smtClean="0"/>
                        <a:t>Sepuluh (10) Dasar</a:t>
                      </a:r>
                      <a:r>
                        <a:rPr lang="id-ID" sz="2800" baseline="0" dirty="0" smtClean="0"/>
                        <a:t> pembangunan Nutrisi selama 1000 Hari Pertama Kehidupan</a:t>
                      </a:r>
                      <a:endParaRPr lang="id-ID" sz="2800" dirty="0"/>
                    </a:p>
                  </a:txBody>
                  <a:tcPr/>
                </a:tc>
                <a:tc hMerge="1">
                  <a:txBody>
                    <a:bodyPr/>
                    <a:lstStyle/>
                    <a:p>
                      <a:endParaRPr lang="id-ID" dirty="0"/>
                    </a:p>
                  </a:txBody>
                  <a:tcPr/>
                </a:tc>
              </a:tr>
              <a:tr h="905109">
                <a:tc>
                  <a:txBody>
                    <a:bodyPr/>
                    <a:lstStyle/>
                    <a:p>
                      <a:r>
                        <a:rPr lang="id-ID" sz="2400" dirty="0" smtClean="0"/>
                        <a:t>Diet yang bernutrisi untuk ibu selama kehamilan</a:t>
                      </a:r>
                      <a:endParaRPr lang="id-ID" sz="2400" dirty="0"/>
                    </a:p>
                  </a:txBody>
                  <a:tcPr/>
                </a:tc>
                <a:tc>
                  <a:txBody>
                    <a:bodyPr/>
                    <a:lstStyle/>
                    <a:p>
                      <a:r>
                        <a:rPr lang="en-US" sz="2400" dirty="0" smtClean="0"/>
                        <a:t>Diet </a:t>
                      </a:r>
                      <a:r>
                        <a:rPr lang="id-ID" sz="2400" baseline="0" dirty="0" smtClean="0"/>
                        <a:t>sehat</a:t>
                      </a:r>
                      <a:r>
                        <a:rPr lang="en-US" sz="2400" baseline="0" dirty="0" smtClean="0"/>
                        <a:t> </a:t>
                      </a:r>
                      <a:r>
                        <a:rPr lang="en-US" sz="2400" baseline="0" dirty="0" err="1" smtClean="0"/>
                        <a:t>dan</a:t>
                      </a:r>
                      <a:r>
                        <a:rPr lang="en-US" sz="2400" baseline="0" dirty="0" smtClean="0"/>
                        <a:t>  </a:t>
                      </a:r>
                      <a:r>
                        <a:rPr lang="en-US" sz="2400" baseline="0" dirty="0" err="1" smtClean="0"/>
                        <a:t>bergizi</a:t>
                      </a:r>
                      <a:r>
                        <a:rPr lang="id-ID" sz="2400" baseline="0" dirty="0" smtClean="0"/>
                        <a:t> untuk bayi dan  balita</a:t>
                      </a:r>
                      <a:endParaRPr lang="id-ID" sz="2400" dirty="0"/>
                    </a:p>
                  </a:txBody>
                  <a:tcPr/>
                </a:tc>
              </a:tr>
              <a:tr h="1262416">
                <a:tc>
                  <a:txBody>
                    <a:bodyPr/>
                    <a:lstStyle/>
                    <a:p>
                      <a:r>
                        <a:rPr lang="id-ID" sz="2400" dirty="0" smtClean="0"/>
                        <a:t>Perawatan yang baik un</a:t>
                      </a:r>
                      <a:r>
                        <a:rPr lang="en-US" sz="2400" dirty="0" smtClean="0"/>
                        <a:t>t</a:t>
                      </a:r>
                      <a:r>
                        <a:rPr lang="id-ID" sz="2400" dirty="0" smtClean="0"/>
                        <a:t>uk ibu selama kehamilan</a:t>
                      </a:r>
                      <a:endParaRPr lang="id-ID" sz="2400" dirty="0"/>
                    </a:p>
                  </a:txBody>
                  <a:tcPr/>
                </a:tc>
                <a:tc>
                  <a:txBody>
                    <a:bodyPr/>
                    <a:lstStyle/>
                    <a:p>
                      <a:r>
                        <a:rPr lang="id-ID" sz="2400" dirty="0" smtClean="0"/>
                        <a:t>Air dan minuman sehat yang lain tanpa</a:t>
                      </a:r>
                      <a:r>
                        <a:rPr lang="id-ID" sz="2400" baseline="0" dirty="0" smtClean="0"/>
                        <a:t> gula tambahan untuk balita</a:t>
                      </a:r>
                      <a:endParaRPr lang="id-ID" sz="2400" dirty="0"/>
                    </a:p>
                  </a:txBody>
                  <a:tcPr/>
                </a:tc>
              </a:tr>
              <a:tr h="1307379">
                <a:tc>
                  <a:txBody>
                    <a:bodyPr/>
                    <a:lstStyle/>
                    <a:p>
                      <a:r>
                        <a:rPr lang="id-ID" sz="2400" dirty="0" smtClean="0"/>
                        <a:t>Menyusui secara eksklusif selama 6 bulan pertama</a:t>
                      </a:r>
                      <a:endParaRPr lang="id-ID" sz="2400" dirty="0"/>
                    </a:p>
                  </a:txBody>
                  <a:tcPr/>
                </a:tc>
                <a:tc>
                  <a:txBody>
                    <a:bodyPr/>
                    <a:lstStyle/>
                    <a:p>
                      <a:r>
                        <a:rPr lang="id-ID" sz="2400" dirty="0" smtClean="0"/>
                        <a:t>Pengetahuan dan keterampilan yang tepat untuk</a:t>
                      </a:r>
                      <a:r>
                        <a:rPr lang="id-ID" sz="2400" baseline="0" dirty="0" smtClean="0"/>
                        <a:t> orang tua dan pengasuh dalam merawat anak yang baik</a:t>
                      </a:r>
                      <a:endParaRPr lang="id-ID" sz="2400" dirty="0"/>
                    </a:p>
                  </a:txBody>
                  <a:tcPr/>
                </a:tc>
              </a:tr>
              <a:tr h="1307379">
                <a:tc>
                  <a:txBody>
                    <a:bodyPr/>
                    <a:lstStyle/>
                    <a:p>
                      <a:r>
                        <a:rPr lang="id-ID" sz="2400" dirty="0" smtClean="0"/>
                        <a:t>Pengasuhan,</a:t>
                      </a:r>
                      <a:r>
                        <a:rPr lang="id-ID" sz="2400" baseline="0" dirty="0" smtClean="0"/>
                        <a:t> perawatan dan pemberian makan yang responsif untuk balita</a:t>
                      </a:r>
                      <a:endParaRPr lang="id-ID" sz="2400" dirty="0"/>
                    </a:p>
                  </a:txBody>
                  <a:tcPr/>
                </a:tc>
                <a:tc>
                  <a:txBody>
                    <a:bodyPr/>
                    <a:lstStyle/>
                    <a:p>
                      <a:r>
                        <a:rPr lang="id-ID" sz="2400" dirty="0" smtClean="0"/>
                        <a:t>Akses yang konissten pada makanan dengan nutrisi cukup</a:t>
                      </a:r>
                      <a:r>
                        <a:rPr lang="id-ID" sz="2400" baseline="0" dirty="0" smtClean="0"/>
                        <a:t> untuk keluarga dan anak kecil</a:t>
                      </a:r>
                      <a:endParaRPr lang="id-ID" sz="2400" dirty="0"/>
                    </a:p>
                  </a:txBody>
                  <a:tcPr/>
                </a:tc>
              </a:tr>
              <a:tr h="1262416">
                <a:tc>
                  <a:txBody>
                    <a:bodyPr/>
                    <a:lstStyle/>
                    <a:p>
                      <a:r>
                        <a:rPr lang="id-ID" sz="2400" dirty="0" smtClean="0"/>
                        <a:t>Makanan yang sesuai yang diperkenalkan pada</a:t>
                      </a:r>
                      <a:r>
                        <a:rPr lang="id-ID" sz="2400" baseline="0" dirty="0" smtClean="0"/>
                        <a:t> waktu yang tepat</a:t>
                      </a:r>
                      <a:endParaRPr lang="id-ID" sz="2400" dirty="0"/>
                    </a:p>
                  </a:txBody>
                  <a:tcPr/>
                </a:tc>
                <a:tc>
                  <a:txBody>
                    <a:bodyPr/>
                    <a:lstStyle/>
                    <a:p>
                      <a:r>
                        <a:rPr lang="id-ID" sz="2400" dirty="0" smtClean="0"/>
                        <a:t>Investasi</a:t>
                      </a:r>
                      <a:r>
                        <a:rPr lang="id-ID" sz="2400" baseline="0" dirty="0" smtClean="0"/>
                        <a:t> masyarakat pada kesejahteraan semua bayi dan balita</a:t>
                      </a:r>
                      <a:endParaRPr lang="id-ID" sz="2400" dirty="0"/>
                    </a:p>
                  </a:txBody>
                  <a:tcPr/>
                </a:tc>
              </a:tr>
            </a:tbl>
          </a:graphicData>
        </a:graphic>
      </p:graphicFrame>
      <p:sp>
        <p:nvSpPr>
          <p:cNvPr id="4" name="TextBox 9"/>
          <p:cNvSpPr txBox="1"/>
          <p:nvPr/>
        </p:nvSpPr>
        <p:spPr>
          <a:xfrm>
            <a:off x="1428696" y="571468"/>
            <a:ext cx="16073550" cy="796372"/>
          </a:xfrm>
          <a:prstGeom prst="rect">
            <a:avLst/>
          </a:prstGeom>
        </p:spPr>
        <p:txBody>
          <a:bodyPr wrap="square" lIns="0" tIns="0" rIns="0" bIns="0" rtlCol="0" anchor="t">
            <a:spAutoFit/>
          </a:bodyPr>
          <a:lstStyle/>
          <a:p>
            <a:pPr algn="ctr">
              <a:lnSpc>
                <a:spcPts val="7040"/>
              </a:lnSpc>
            </a:pPr>
            <a:r>
              <a:rPr lang="id-ID" sz="3200" dirty="0" smtClean="0">
                <a:solidFill>
                  <a:srgbClr val="322FCF"/>
                </a:solidFill>
                <a:latin typeface="Vesper Libre Regular Bold"/>
              </a:rPr>
              <a:t>Tabel 10 Dasar Pembangunan Nutrisi selama 1000 Hari Pertama Kehidupan</a:t>
            </a:r>
            <a:endParaRPr lang="en-US" sz="3200" dirty="0">
              <a:solidFill>
                <a:srgbClr val="322FCF"/>
              </a:solidFill>
              <a:latin typeface="Vesper Libre Regular Bold"/>
            </a:endParaRPr>
          </a:p>
        </p:txBody>
      </p:sp>
      <p:pic>
        <p:nvPicPr>
          <p:cNvPr id="5" name="Picture 3"/>
          <p:cNvPicPr>
            <a:picLocks noChangeAspect="1"/>
          </p:cNvPicPr>
          <p:nvPr/>
        </p:nvPicPr>
        <p:blipFill>
          <a:blip r:embed="rId2">
            <a:alphaModFix amt="8999"/>
          </a:blip>
          <a:srcRect/>
          <a:stretch>
            <a:fillRect/>
          </a:stretch>
        </p:blipFill>
        <p:spPr>
          <a:xfrm rot="-10389439">
            <a:off x="-6721529" y="-5332484"/>
            <a:ext cx="9708603" cy="11361132"/>
          </a:xfrm>
          <a:prstGeom prst="rect">
            <a:avLst/>
          </a:prstGeom>
        </p:spPr>
      </p:pic>
      <p:pic>
        <p:nvPicPr>
          <p:cNvPr id="7" name="Picture 6" descr="LOGO FKM.jpg"/>
          <p:cNvPicPr>
            <a:picLocks noChangeAspect="1"/>
          </p:cNvPicPr>
          <p:nvPr/>
        </p:nvPicPr>
        <p:blipFill>
          <a:blip r:embed="rId3"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0" y="0"/>
            <a:ext cx="18288000" cy="1821657"/>
          </a:xfrm>
        </p:spPr>
        <p:txBody>
          <a:bodyPr vert="horz" wrap="square" lIns="163284" tIns="81642" rIns="163284" bIns="81642" anchor="ctr">
            <a:noAutofit/>
          </a:bodyPr>
          <a:lstStyle/>
          <a:p>
            <a:r>
              <a:rPr lang="id-ID" altLang="x-none" sz="4000" b="1" dirty="0">
                <a:solidFill>
                  <a:schemeClr val="tx2">
                    <a:lumMod val="60000"/>
                    <a:lumOff val="40000"/>
                  </a:schemeClr>
                </a:solidFill>
                <a:latin typeface="Vesper Libre Regular" charset="0"/>
                <a:cs typeface="Vesper Libre Regular" charset="0"/>
              </a:rPr>
              <a:t/>
            </a:r>
            <a:br>
              <a:rPr lang="id-ID" altLang="x-none" sz="4000" b="1" dirty="0">
                <a:solidFill>
                  <a:schemeClr val="tx2">
                    <a:lumMod val="60000"/>
                    <a:lumOff val="40000"/>
                  </a:schemeClr>
                </a:solidFill>
                <a:latin typeface="Vesper Libre Regular" charset="0"/>
                <a:cs typeface="Vesper Libre Regular" charset="0"/>
              </a:rPr>
            </a:br>
            <a:r>
              <a:rPr lang="it-IT" altLang="x-none" sz="4000" b="1" dirty="0">
                <a:solidFill>
                  <a:schemeClr val="tx2">
                    <a:lumMod val="60000"/>
                    <a:lumOff val="40000"/>
                  </a:schemeClr>
                </a:solidFill>
                <a:latin typeface="Vesper Libre Regular" charset="0"/>
                <a:cs typeface="Vesper Libre Regular" charset="0"/>
              </a:rPr>
              <a:t>MENGAPA GIZI </a:t>
            </a:r>
            <a:r>
              <a:rPr lang="en-US" altLang="it-IT" sz="4000" b="1" dirty="0">
                <a:solidFill>
                  <a:schemeClr val="tx2">
                    <a:lumMod val="60000"/>
                    <a:lumOff val="40000"/>
                  </a:schemeClr>
                </a:solidFill>
                <a:latin typeface="Vesper Libre Regular" charset="0"/>
                <a:cs typeface="Vesper Libre Regular" charset="0"/>
              </a:rPr>
              <a:t>PADA PERIODE 1000 HPK</a:t>
            </a:r>
            <a:r>
              <a:rPr lang="it-IT" altLang="x-none" sz="4000" b="1" dirty="0">
                <a:solidFill>
                  <a:schemeClr val="tx2">
                    <a:lumMod val="60000"/>
                    <a:lumOff val="40000"/>
                  </a:schemeClr>
                </a:solidFill>
                <a:latin typeface="Vesper Libre Regular" charset="0"/>
                <a:cs typeface="Vesper Libre Regular" charset="0"/>
              </a:rPr>
              <a:t> ITU PENTING ?</a:t>
            </a:r>
            <a:r>
              <a:rPr lang="id-ID" altLang="x-none" sz="4000" b="1" dirty="0">
                <a:solidFill>
                  <a:schemeClr val="tx2">
                    <a:lumMod val="60000"/>
                    <a:lumOff val="40000"/>
                  </a:schemeClr>
                </a:solidFill>
                <a:latin typeface="Vesper Libre Regular" charset="0"/>
                <a:cs typeface="Vesper Libre Regular" charset="0"/>
              </a:rPr>
              <a:t/>
            </a:r>
            <a:br>
              <a:rPr lang="id-ID" altLang="x-none" sz="4000" b="1" dirty="0">
                <a:solidFill>
                  <a:schemeClr val="tx2">
                    <a:lumMod val="60000"/>
                    <a:lumOff val="40000"/>
                  </a:schemeClr>
                </a:solidFill>
                <a:latin typeface="Vesper Libre Regular" charset="0"/>
                <a:cs typeface="Vesper Libre Regular" charset="0"/>
              </a:rPr>
            </a:br>
            <a:endParaRPr lang="id-ID" altLang="x-none" sz="4000" b="1" dirty="0">
              <a:solidFill>
                <a:schemeClr val="tx2">
                  <a:lumMod val="60000"/>
                  <a:lumOff val="40000"/>
                </a:schemeClr>
              </a:solidFill>
              <a:latin typeface="Vesper Libre Regular" charset="0"/>
              <a:cs typeface="Vesper Libre Regular" charset="0"/>
            </a:endParaRPr>
          </a:p>
        </p:txBody>
      </p:sp>
      <p:sp>
        <p:nvSpPr>
          <p:cNvPr id="40963" name="Content Placeholder 2"/>
          <p:cNvSpPr>
            <a:spLocks noGrp="1"/>
          </p:cNvSpPr>
          <p:nvPr>
            <p:ph idx="4294967295"/>
          </p:nvPr>
        </p:nvSpPr>
        <p:spPr>
          <a:xfrm>
            <a:off x="609600" y="1257300"/>
            <a:ext cx="17068800" cy="8229600"/>
          </a:xfrm>
        </p:spPr>
        <p:txBody>
          <a:bodyPr vert="horz" wrap="square" lIns="163284" tIns="81642" rIns="163284" bIns="81642" anchor="t">
            <a:normAutofit/>
          </a:bodyPr>
          <a:lstStyle/>
          <a:p>
            <a:pPr>
              <a:lnSpc>
                <a:spcPct val="80000"/>
              </a:lnSpc>
            </a:pPr>
            <a:endParaRPr lang="id-ID" altLang="x-none" sz="3500" b="1" dirty="0">
              <a:latin typeface="Assistant Regular" charset="-79"/>
              <a:cs typeface="Assistant Regular" charset="-79"/>
            </a:endParaRPr>
          </a:p>
          <a:p>
            <a:pPr>
              <a:lnSpc>
                <a:spcPct val="80000"/>
              </a:lnSpc>
            </a:pPr>
            <a:r>
              <a:rPr lang="it-IT" altLang="x-none" sz="3500" dirty="0">
                <a:latin typeface="Assistant Regular" charset="-79"/>
                <a:cs typeface="Assistant Regular" charset="-79"/>
              </a:rPr>
              <a:t>Kualitas gizi pada masa janin </a:t>
            </a:r>
            <a:r>
              <a:rPr lang="id-ID" altLang="x-none" sz="3500" dirty="0">
                <a:latin typeface="Assistant Regular" charset="-79"/>
                <a:cs typeface="Assistant Regular" charset="-79"/>
              </a:rPr>
              <a:t> ber</a:t>
            </a:r>
            <a:r>
              <a:rPr lang="it-IT" altLang="x-none" sz="3500" dirty="0">
                <a:latin typeface="Assistant Regular" charset="-79"/>
                <a:cs typeface="Assistant Regular" charset="-79"/>
              </a:rPr>
              <a:t>dampak jangka </a:t>
            </a:r>
            <a:r>
              <a:rPr lang="id-ID" altLang="x-none" sz="3500" dirty="0">
                <a:latin typeface="Assistant Regular" charset="-79"/>
                <a:cs typeface="Assistant Regular" charset="-79"/>
              </a:rPr>
              <a:t> pan</a:t>
            </a:r>
            <a:r>
              <a:rPr lang="it-IT" altLang="x-none" sz="3500" dirty="0">
                <a:latin typeface="Assistant Regular" charset="-79"/>
                <a:cs typeface="Assistant Regular" charset="-79"/>
              </a:rPr>
              <a:t>jang dan bersifat permanen.</a:t>
            </a:r>
            <a:endParaRPr lang="id-ID" altLang="x-none" sz="3500" dirty="0">
              <a:latin typeface="Assistant Regular" charset="-79"/>
              <a:cs typeface="Assistant Regular" charset="-79"/>
            </a:endParaRPr>
          </a:p>
          <a:p>
            <a:pPr lvl="1">
              <a:lnSpc>
                <a:spcPct val="80000"/>
              </a:lnSpc>
            </a:pPr>
            <a:r>
              <a:rPr lang="id-ID" altLang="x-none" sz="3500" dirty="0">
                <a:latin typeface="Assistant Regular" charset="-79"/>
                <a:cs typeface="Assistant Regular" charset="-79"/>
              </a:rPr>
              <a:t>M</a:t>
            </a:r>
            <a:r>
              <a:rPr lang="it-IT" altLang="x-none" sz="3500" dirty="0">
                <a:latin typeface="Assistant Regular" charset="-79"/>
                <a:cs typeface="Assistant Regular" charset="-79"/>
              </a:rPr>
              <a:t>embentuk sel otak, organ penting dan seluruh komponen tubuh. </a:t>
            </a:r>
          </a:p>
          <a:p>
            <a:pPr lvl="1">
              <a:lnSpc>
                <a:spcPct val="80000"/>
              </a:lnSpc>
            </a:pPr>
            <a:r>
              <a:rPr lang="it-IT" altLang="x-none" sz="3500" dirty="0">
                <a:latin typeface="Assistant Regular" charset="-79"/>
                <a:cs typeface="Assistant Regular" charset="-79"/>
              </a:rPr>
              <a:t>Pembentuk daya tahan tubuh anak</a:t>
            </a:r>
            <a:endParaRPr lang="id-ID" altLang="x-none" sz="3500" dirty="0">
              <a:latin typeface="Assistant Regular" charset="-79"/>
              <a:cs typeface="Assistant Regular" charset="-79"/>
            </a:endParaRPr>
          </a:p>
          <a:p>
            <a:pPr lvl="1">
              <a:lnSpc>
                <a:spcPct val="80000"/>
              </a:lnSpc>
            </a:pPr>
            <a:r>
              <a:rPr lang="id-ID" altLang="x-none" sz="3500" dirty="0">
                <a:latin typeface="Assistant Regular" charset="-79"/>
                <a:cs typeface="Assistant Regular" charset="-79"/>
              </a:rPr>
              <a:t>Menentukan</a:t>
            </a:r>
            <a:r>
              <a:rPr lang="it-IT" altLang="x-none" sz="3500" dirty="0">
                <a:latin typeface="Assistant Regular" charset="-79"/>
                <a:cs typeface="Assistant Regular" charset="-79"/>
              </a:rPr>
              <a:t> daya konsentrasi, </a:t>
            </a:r>
            <a:endParaRPr lang="id-ID" altLang="x-none" sz="3500" dirty="0">
              <a:latin typeface="Assistant Regular" charset="-79"/>
              <a:cs typeface="Assistant Regular" charset="-79"/>
            </a:endParaRPr>
          </a:p>
          <a:p>
            <a:pPr lvl="1">
              <a:lnSpc>
                <a:spcPct val="80000"/>
              </a:lnSpc>
            </a:pPr>
            <a:r>
              <a:rPr lang="id-ID" altLang="x-none" sz="3500" dirty="0">
                <a:latin typeface="Assistant Regular" charset="-79"/>
                <a:cs typeface="Assistant Regular" charset="-79"/>
              </a:rPr>
              <a:t>M</a:t>
            </a:r>
            <a:r>
              <a:rPr lang="it-IT" altLang="x-none" sz="3500" dirty="0">
                <a:latin typeface="Assistant Regular" charset="-79"/>
                <a:cs typeface="Assistant Regular" charset="-79"/>
              </a:rPr>
              <a:t>enentukan  emosional dan prilaku </a:t>
            </a:r>
            <a:endParaRPr lang="id-ID" altLang="x-none" sz="3500" dirty="0">
              <a:latin typeface="Assistant Regular" charset="-79"/>
              <a:cs typeface="Assistant Regular" charset="-79"/>
            </a:endParaRPr>
          </a:p>
          <a:p>
            <a:pPr lvl="1">
              <a:lnSpc>
                <a:spcPct val="80000"/>
              </a:lnSpc>
            </a:pPr>
            <a:r>
              <a:rPr lang="id-ID" altLang="x-none" sz="3500" dirty="0">
                <a:latin typeface="Assistant Regular" charset="-79"/>
                <a:cs typeface="Assistant Regular" charset="-79"/>
              </a:rPr>
              <a:t>Mengurangi </a:t>
            </a:r>
            <a:r>
              <a:rPr lang="it-IT" altLang="x-none" sz="3500" dirty="0">
                <a:latin typeface="Assistant Regular" charset="-79"/>
                <a:cs typeface="Assistant Regular" charset="-79"/>
              </a:rPr>
              <a:t>resiko terhadap penyakit degeneratif</a:t>
            </a:r>
            <a:r>
              <a:rPr lang="id-ID" altLang="x-none" sz="3500" dirty="0">
                <a:latin typeface="Assistant Regular" charset="-79"/>
                <a:cs typeface="Assistant Regular" charset="-79"/>
              </a:rPr>
              <a:t>.</a:t>
            </a:r>
          </a:p>
          <a:p>
            <a:pPr lvl="1">
              <a:lnSpc>
                <a:spcPct val="80000"/>
              </a:lnSpc>
              <a:buFont typeface="Tahoma" panose="020B0604030504040204" pitchFamily="34" charset="0"/>
              <a:buNone/>
            </a:pPr>
            <a:endParaRPr lang="id-ID" altLang="x-none" sz="3500" dirty="0">
              <a:latin typeface="Assistant Regular" charset="-79"/>
              <a:cs typeface="Assistant Regular" charset="-79"/>
            </a:endParaRPr>
          </a:p>
          <a:p>
            <a:pPr>
              <a:lnSpc>
                <a:spcPct val="80000"/>
              </a:lnSpc>
              <a:buChar char="•"/>
            </a:pPr>
            <a:r>
              <a:rPr lang="it-IT" altLang="x-none" sz="3500" dirty="0">
                <a:latin typeface="Assistant Regular" charset="-79"/>
                <a:cs typeface="Assistant Regular" charset="-79"/>
              </a:rPr>
              <a:t>Pemberian gizi dan stimulasi saling berhubungan erat.  </a:t>
            </a:r>
            <a:endParaRPr lang="id-ID" altLang="x-none" sz="3500" dirty="0">
              <a:latin typeface="Assistant Regular" charset="-79"/>
              <a:cs typeface="Assistant Regular" charset="-79"/>
            </a:endParaRPr>
          </a:p>
          <a:p>
            <a:pPr lvl="1">
              <a:lnSpc>
                <a:spcPct val="80000"/>
              </a:lnSpc>
              <a:buChar char="•"/>
            </a:pPr>
            <a:r>
              <a:rPr lang="it-IT" altLang="x-none" sz="3500" dirty="0">
                <a:latin typeface="Assistant Regular" charset="-79"/>
                <a:cs typeface="Assistant Regular" charset="-79"/>
              </a:rPr>
              <a:t>Gizi bahan pembentuk otak; meningkatkan konsentrasi belajar, dan daya tahan tubuh; </a:t>
            </a:r>
            <a:endParaRPr lang="id-ID" altLang="x-none" sz="3500" dirty="0">
              <a:latin typeface="Assistant Regular" charset="-79"/>
              <a:cs typeface="Assistant Regular" charset="-79"/>
            </a:endParaRPr>
          </a:p>
          <a:p>
            <a:pPr lvl="1">
              <a:lnSpc>
                <a:spcPct val="80000"/>
              </a:lnSpc>
              <a:buChar char="•"/>
            </a:pPr>
            <a:r>
              <a:rPr lang="id-ID" altLang="x-none" sz="3500" dirty="0">
                <a:latin typeface="Assistant Regular" charset="-79"/>
                <a:cs typeface="Assistant Regular" charset="-79"/>
              </a:rPr>
              <a:t>S</a:t>
            </a:r>
            <a:r>
              <a:rPr lang="it-IT" altLang="x-none" sz="3500" dirty="0">
                <a:latin typeface="Assistant Regular" charset="-79"/>
                <a:cs typeface="Assistant Regular" charset="-79"/>
              </a:rPr>
              <a:t>timulasi menghidupkan dan merimbunkan sel otak yang terbentuk</a:t>
            </a:r>
          </a:p>
          <a:p>
            <a:pPr lvl="1">
              <a:lnSpc>
                <a:spcPct val="80000"/>
              </a:lnSpc>
              <a:buFont typeface="Tahoma" panose="020B0604030504040204" pitchFamily="34" charset="0"/>
              <a:buNone/>
            </a:pPr>
            <a:endParaRPr lang="it-IT" altLang="x-none" sz="3500" dirty="0">
              <a:latin typeface="Assistant Regular" charset="-79"/>
              <a:cs typeface="Assistant Regular" charset="-79"/>
            </a:endParaRPr>
          </a:p>
          <a:p>
            <a:pPr>
              <a:lnSpc>
                <a:spcPct val="80000"/>
              </a:lnSpc>
              <a:buChar char="•"/>
            </a:pPr>
            <a:r>
              <a:rPr lang="id-ID" altLang="x-none" sz="3500" dirty="0">
                <a:latin typeface="Assistant Regular" charset="-79"/>
                <a:cs typeface="Assistant Regular" charset="-79"/>
              </a:rPr>
              <a:t>Perlu penanaman  </a:t>
            </a:r>
            <a:r>
              <a:rPr lang="it-IT" altLang="x-none" sz="3500" dirty="0">
                <a:latin typeface="Assistant Regular" charset="-79"/>
                <a:cs typeface="Assistant Regular" charset="-79"/>
              </a:rPr>
              <a:t>perilaku gizi </a:t>
            </a:r>
            <a:r>
              <a:rPr lang="id-ID" altLang="x-none" sz="3500" dirty="0">
                <a:latin typeface="Assistant Regular" charset="-79"/>
                <a:cs typeface="Assistant Regular" charset="-79"/>
              </a:rPr>
              <a:t>sejak </a:t>
            </a:r>
            <a:r>
              <a:rPr lang="it-IT" altLang="x-none" sz="3500" dirty="0">
                <a:latin typeface="Assistant Regular" charset="-79"/>
                <a:cs typeface="Assistant Regular" charset="-79"/>
              </a:rPr>
              <a:t>dini</a:t>
            </a:r>
            <a:r>
              <a:rPr lang="en-US" altLang="it-IT" sz="3500" dirty="0">
                <a:latin typeface="Assistant Regular" charset="-79"/>
                <a:cs typeface="Assistant Regular" charset="-79"/>
              </a:rPr>
              <a:t>.</a:t>
            </a:r>
            <a:endParaRPr lang="id-ID" altLang="x-none" sz="3500" dirty="0">
              <a:latin typeface="Assistant Regular" charset="-79"/>
              <a:cs typeface="Assistant Regular" charset="-79"/>
            </a:endParaRPr>
          </a:p>
          <a:p>
            <a:pPr lvl="1">
              <a:lnSpc>
                <a:spcPct val="80000"/>
              </a:lnSpc>
              <a:buFont typeface="Tahoma" panose="020B0604030504040204" pitchFamily="34" charset="0"/>
              <a:buNone/>
            </a:pPr>
            <a:endParaRPr lang="id-ID" altLang="x-none" sz="3600" b="1" dirty="0"/>
          </a:p>
          <a:p>
            <a:pPr>
              <a:lnSpc>
                <a:spcPct val="80000"/>
              </a:lnSpc>
              <a:buNone/>
            </a:pPr>
            <a:r>
              <a:rPr lang="it-IT" altLang="x-none" sz="4300" b="1" dirty="0"/>
              <a:t> </a:t>
            </a:r>
            <a:endParaRPr lang="id-ID" altLang="x-none" sz="4300" b="1" dirty="0"/>
          </a:p>
        </p:txBody>
      </p:sp>
      <p:pic>
        <p:nvPicPr>
          <p:cNvPr id="4" name="Picture 3" descr="LOGO FKM.jpg"/>
          <p:cNvPicPr>
            <a:picLocks noChangeAspect="1"/>
          </p:cNvPicPr>
          <p:nvPr/>
        </p:nvPicPr>
        <p:blipFill>
          <a:blip r:embed="rId2"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4245805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p:cNvSpPr>
            <a:spLocks noGrp="1"/>
          </p:cNvSpPr>
          <p:nvPr>
            <p:ph type="sldNum" sz="quarter" idx="12"/>
          </p:nvPr>
        </p:nvSpPr>
        <p:spPr>
          <a:xfrm>
            <a:off x="914400" y="9367838"/>
            <a:ext cx="4267200" cy="714375"/>
          </a:xfrm>
          <a:noFill/>
        </p:spPr>
        <p:txBody>
          <a:bodyPr/>
          <a:lstStyle/>
          <a:p>
            <a:pPr algn="l"/>
            <a:fld id="{608A3AD8-E1C4-48CE-B01E-A4B7B412BA4A}" type="slidenum">
              <a:rPr lang="en-US" smtClean="0"/>
              <a:pPr algn="l"/>
              <a:t>17</a:t>
            </a:fld>
            <a:endParaRPr lang="en-US"/>
          </a:p>
        </p:txBody>
      </p:sp>
      <p:sp>
        <p:nvSpPr>
          <p:cNvPr id="56322" name="Title 2"/>
          <p:cNvSpPr>
            <a:spLocks noGrp="1"/>
          </p:cNvSpPr>
          <p:nvPr>
            <p:ph type="title"/>
          </p:nvPr>
        </p:nvSpPr>
        <p:spPr>
          <a:xfrm>
            <a:off x="-6424" y="606996"/>
            <a:ext cx="14256568" cy="1714500"/>
          </a:xfrm>
        </p:spPr>
        <p:txBody>
          <a:bodyPr>
            <a:normAutofit/>
          </a:bodyPr>
          <a:lstStyle/>
          <a:p>
            <a:pPr eaLnBrk="1" hangingPunct="1">
              <a:defRPr/>
            </a:pPr>
            <a:r>
              <a:rPr lang="en-US" sz="8800" dirty="0">
                <a:solidFill>
                  <a:srgbClr val="0070C0"/>
                </a:solidFill>
                <a:latin typeface="Vesper Libre Regular" charset="0"/>
                <a:cs typeface="Vesper Libre Regular" charset="0"/>
              </a:rPr>
              <a:t>GIZI</a:t>
            </a:r>
          </a:p>
        </p:txBody>
      </p:sp>
      <p:sp>
        <p:nvSpPr>
          <p:cNvPr id="38916" name="Content Placeholder 3"/>
          <p:cNvSpPr>
            <a:spLocks noGrp="1"/>
          </p:cNvSpPr>
          <p:nvPr>
            <p:ph idx="1"/>
          </p:nvPr>
        </p:nvSpPr>
        <p:spPr>
          <a:xfrm>
            <a:off x="1295128" y="2263180"/>
            <a:ext cx="13182872" cy="5527061"/>
          </a:xfrm>
        </p:spPr>
        <p:txBody>
          <a:bodyPr anchor="ctr">
            <a:noAutofit/>
          </a:bodyPr>
          <a:lstStyle/>
          <a:p>
            <a:pPr marL="1088563" indent="-1088563"/>
            <a:r>
              <a:rPr lang="en-US" sz="4400" b="1" dirty="0" err="1">
                <a:latin typeface="Trebuchet MS" panose="020B0603020202020204" pitchFamily="34" charset="0"/>
              </a:rPr>
              <a:t>Gizi</a:t>
            </a:r>
            <a:r>
              <a:rPr lang="en-US" sz="4400" b="1" dirty="0">
                <a:latin typeface="Trebuchet MS" panose="020B0603020202020204" pitchFamily="34" charset="0"/>
              </a:rPr>
              <a:t> </a:t>
            </a:r>
            <a:r>
              <a:rPr lang="en-US" sz="4400" b="1" dirty="0" err="1">
                <a:latin typeface="Trebuchet MS" panose="020B0603020202020204" pitchFamily="34" charset="0"/>
              </a:rPr>
              <a:t>amat</a:t>
            </a:r>
            <a:r>
              <a:rPr lang="en-US" sz="4400" b="1" dirty="0">
                <a:latin typeface="Trebuchet MS" panose="020B0603020202020204" pitchFamily="34" charset="0"/>
              </a:rPr>
              <a:t> </a:t>
            </a:r>
            <a:r>
              <a:rPr lang="en-US" sz="4400" b="1" dirty="0" err="1">
                <a:latin typeface="Trebuchet MS" panose="020B0603020202020204" pitchFamily="34" charset="0"/>
              </a:rPr>
              <a:t>berperan</a:t>
            </a:r>
            <a:r>
              <a:rPr lang="en-US" sz="4400" b="1" dirty="0">
                <a:latin typeface="Trebuchet MS" panose="020B0603020202020204" pitchFamily="34" charset="0"/>
              </a:rPr>
              <a:t> </a:t>
            </a:r>
            <a:r>
              <a:rPr lang="en-US" sz="4400" b="1" dirty="0" err="1">
                <a:latin typeface="Trebuchet MS" panose="020B0603020202020204" pitchFamily="34" charset="0"/>
              </a:rPr>
              <a:t>di</a:t>
            </a:r>
            <a:r>
              <a:rPr lang="en-US" sz="4400" b="1" dirty="0">
                <a:latin typeface="Trebuchet MS" panose="020B0603020202020204" pitchFamily="34" charset="0"/>
              </a:rPr>
              <a:t> </a:t>
            </a:r>
            <a:r>
              <a:rPr lang="en-US" sz="4400" b="1" dirty="0" err="1">
                <a:latin typeface="Trebuchet MS" panose="020B0603020202020204" pitchFamily="34" charset="0"/>
              </a:rPr>
              <a:t>dalam</a:t>
            </a:r>
            <a:r>
              <a:rPr lang="en-US" sz="4400" b="1" dirty="0">
                <a:latin typeface="Trebuchet MS" panose="020B0603020202020204" pitchFamily="34" charset="0"/>
              </a:rPr>
              <a:t> </a:t>
            </a:r>
            <a:r>
              <a:rPr lang="en-US" sz="4400" b="1" dirty="0" err="1">
                <a:latin typeface="Trebuchet MS" panose="020B0603020202020204" pitchFamily="34" charset="0"/>
              </a:rPr>
              <a:t>proses</a:t>
            </a:r>
            <a:r>
              <a:rPr lang="en-US" sz="4400" b="1" dirty="0">
                <a:latin typeface="Trebuchet MS" panose="020B0603020202020204" pitchFamily="34" charset="0"/>
              </a:rPr>
              <a:t> </a:t>
            </a:r>
            <a:r>
              <a:rPr lang="en-US" sz="4400" b="1" dirty="0" err="1">
                <a:latin typeface="Trebuchet MS" panose="020B0603020202020204" pitchFamily="34" charset="0"/>
              </a:rPr>
              <a:t>pertumbuhan</a:t>
            </a:r>
            <a:r>
              <a:rPr lang="en-US" sz="4400" b="1" dirty="0">
                <a:latin typeface="Trebuchet MS" panose="020B0603020202020204" pitchFamily="34" charset="0"/>
              </a:rPr>
              <a:t> </a:t>
            </a:r>
            <a:r>
              <a:rPr lang="en-US" sz="4400" b="1" dirty="0" err="1">
                <a:latin typeface="Trebuchet MS" panose="020B0603020202020204" pitchFamily="34" charset="0"/>
              </a:rPr>
              <a:t>dan</a:t>
            </a:r>
            <a:r>
              <a:rPr lang="en-US" sz="4400" b="1" dirty="0">
                <a:latin typeface="Trebuchet MS" panose="020B0603020202020204" pitchFamily="34" charset="0"/>
              </a:rPr>
              <a:t> </a:t>
            </a:r>
            <a:r>
              <a:rPr lang="en-US" sz="4400" b="1" dirty="0" err="1">
                <a:latin typeface="Trebuchet MS" panose="020B0603020202020204" pitchFamily="34" charset="0"/>
              </a:rPr>
              <a:t>perkembangan</a:t>
            </a:r>
            <a:r>
              <a:rPr lang="en-US" sz="4400" b="1" dirty="0">
                <a:latin typeface="Trebuchet MS" panose="020B0603020202020204" pitchFamily="34" charset="0"/>
              </a:rPr>
              <a:t> </a:t>
            </a:r>
            <a:r>
              <a:rPr lang="en-US" sz="4400" b="1" dirty="0" err="1">
                <a:latin typeface="Trebuchet MS" panose="020B0603020202020204" pitchFamily="34" charset="0"/>
              </a:rPr>
              <a:t>otak</a:t>
            </a:r>
            <a:r>
              <a:rPr lang="en-US" sz="4400" b="1" dirty="0">
                <a:latin typeface="Trebuchet MS" panose="020B0603020202020204" pitchFamily="34" charset="0"/>
              </a:rPr>
              <a:t>. </a:t>
            </a:r>
          </a:p>
          <a:p>
            <a:pPr marL="1088563" indent="-1088563"/>
            <a:r>
              <a:rPr lang="en-US" sz="4400" b="1" dirty="0" err="1">
                <a:latin typeface="Trebuchet MS" panose="020B0603020202020204" pitchFamily="34" charset="0"/>
              </a:rPr>
              <a:t>Zat</a:t>
            </a:r>
            <a:r>
              <a:rPr lang="en-US" sz="4400" b="1" dirty="0">
                <a:latin typeface="Trebuchet MS" panose="020B0603020202020204" pitchFamily="34" charset="0"/>
              </a:rPr>
              <a:t> </a:t>
            </a:r>
            <a:r>
              <a:rPr lang="en-US" sz="4400" b="1" dirty="0" err="1">
                <a:latin typeface="Trebuchet MS" panose="020B0603020202020204" pitchFamily="34" charset="0"/>
              </a:rPr>
              <a:t>gizi</a:t>
            </a:r>
            <a:r>
              <a:rPr lang="en-US" sz="4400" b="1" dirty="0">
                <a:latin typeface="Trebuchet MS" panose="020B0603020202020204" pitchFamily="34" charset="0"/>
              </a:rPr>
              <a:t> yang </a:t>
            </a:r>
            <a:r>
              <a:rPr lang="en-US" sz="4400" b="1" dirty="0" err="1">
                <a:latin typeface="Trebuchet MS" panose="020B0603020202020204" pitchFamily="34" charset="0"/>
              </a:rPr>
              <a:t>diperlukan</a:t>
            </a:r>
            <a:r>
              <a:rPr lang="en-US" sz="4400" b="1" dirty="0">
                <a:latin typeface="Trebuchet MS" panose="020B0603020202020204" pitchFamily="34" charset="0"/>
              </a:rPr>
              <a:t> </a:t>
            </a:r>
            <a:r>
              <a:rPr lang="en-US" sz="4400" b="1" dirty="0" err="1">
                <a:latin typeface="Trebuchet MS" panose="020B0603020202020204" pitchFamily="34" charset="0"/>
              </a:rPr>
              <a:t>terdiri</a:t>
            </a:r>
            <a:r>
              <a:rPr lang="en-US" sz="4400" b="1" dirty="0">
                <a:latin typeface="Trebuchet MS" panose="020B0603020202020204" pitchFamily="34" charset="0"/>
              </a:rPr>
              <a:t> </a:t>
            </a:r>
            <a:r>
              <a:rPr lang="en-US" sz="4400" b="1" dirty="0" err="1">
                <a:latin typeface="Trebuchet MS" panose="020B0603020202020204" pitchFamily="34" charset="0"/>
              </a:rPr>
              <a:t>dari</a:t>
            </a:r>
            <a:endParaRPr lang="en-US" sz="4400" b="1" dirty="0">
              <a:latin typeface="Trebuchet MS" panose="020B0603020202020204" pitchFamily="34" charset="0"/>
            </a:endParaRPr>
          </a:p>
          <a:p>
            <a:pPr marL="1768914" lvl="1" indent="-952492">
              <a:buNone/>
            </a:pPr>
            <a:r>
              <a:rPr lang="id-ID" sz="4000" b="1" dirty="0" smtClean="0">
                <a:latin typeface="Trebuchet MS" panose="020B0603020202020204" pitchFamily="34" charset="0"/>
              </a:rPr>
              <a:t>1</a:t>
            </a:r>
            <a:r>
              <a:rPr lang="id-ID" sz="4400" b="1" dirty="0" smtClean="0">
                <a:latin typeface="Trebuchet MS" panose="020B0603020202020204" pitchFamily="34" charset="0"/>
              </a:rPr>
              <a:t>. </a:t>
            </a:r>
            <a:r>
              <a:rPr lang="en-US" sz="4400" b="1" dirty="0" err="1" smtClean="0">
                <a:latin typeface="Trebuchet MS" panose="020B0603020202020204" pitchFamily="34" charset="0"/>
              </a:rPr>
              <a:t>Zat</a:t>
            </a:r>
            <a:r>
              <a:rPr lang="en-US" sz="4400" b="1" dirty="0" smtClean="0">
                <a:latin typeface="Trebuchet MS" panose="020B0603020202020204" pitchFamily="34" charset="0"/>
              </a:rPr>
              <a:t> </a:t>
            </a:r>
            <a:r>
              <a:rPr lang="en-US" sz="4400" b="1" dirty="0" err="1">
                <a:latin typeface="Trebuchet MS" panose="020B0603020202020204" pitchFamily="34" charset="0"/>
              </a:rPr>
              <a:t>gizi</a:t>
            </a:r>
            <a:r>
              <a:rPr lang="en-US" sz="4400" b="1" dirty="0">
                <a:latin typeface="Trebuchet MS" panose="020B0603020202020204" pitchFamily="34" charset="0"/>
              </a:rPr>
              <a:t> </a:t>
            </a:r>
            <a:r>
              <a:rPr lang="en-US" sz="4400" b="1" dirty="0" err="1">
                <a:latin typeface="Trebuchet MS" panose="020B0603020202020204" pitchFamily="34" charset="0"/>
              </a:rPr>
              <a:t>makro</a:t>
            </a:r>
            <a:r>
              <a:rPr lang="en-US" sz="4400" b="1" dirty="0">
                <a:latin typeface="Trebuchet MS" panose="020B0603020202020204" pitchFamily="34" charset="0"/>
              </a:rPr>
              <a:t>: </a:t>
            </a:r>
            <a:r>
              <a:rPr lang="id-ID" sz="4400" b="1" dirty="0" smtClean="0">
                <a:latin typeface="Trebuchet MS" panose="020B0603020202020204" pitchFamily="34" charset="0"/>
              </a:rPr>
              <a:t> </a:t>
            </a:r>
          </a:p>
          <a:p>
            <a:pPr marL="1768914" lvl="1" indent="-952492">
              <a:buNone/>
            </a:pPr>
            <a:r>
              <a:rPr lang="id-ID" sz="4400" b="1" dirty="0" smtClean="0">
                <a:latin typeface="Trebuchet MS" panose="020B0603020202020204" pitchFamily="34" charset="0"/>
              </a:rPr>
              <a:t>			</a:t>
            </a:r>
            <a:r>
              <a:rPr lang="en-US" sz="4400" b="1" dirty="0" err="1" smtClean="0">
                <a:latin typeface="Trebuchet MS" panose="020B0603020202020204" pitchFamily="34" charset="0"/>
              </a:rPr>
              <a:t>Energi</a:t>
            </a:r>
            <a:r>
              <a:rPr lang="en-US" sz="4400" b="1" dirty="0">
                <a:latin typeface="Trebuchet MS" panose="020B0603020202020204" pitchFamily="34" charset="0"/>
              </a:rPr>
              <a:t>, Protein, </a:t>
            </a:r>
            <a:r>
              <a:rPr lang="en-US" sz="4800" b="1" dirty="0" err="1">
                <a:latin typeface="Trebuchet MS" panose="020B0603020202020204" pitchFamily="34" charset="0"/>
              </a:rPr>
              <a:t>dan</a:t>
            </a:r>
            <a:r>
              <a:rPr lang="en-US" sz="4400" b="1" dirty="0">
                <a:latin typeface="Trebuchet MS" panose="020B0603020202020204" pitchFamily="34" charset="0"/>
              </a:rPr>
              <a:t> </a:t>
            </a:r>
            <a:r>
              <a:rPr lang="en-US" sz="4400" b="1" dirty="0" err="1">
                <a:latin typeface="Trebuchet MS" panose="020B0603020202020204" pitchFamily="34" charset="0"/>
              </a:rPr>
              <a:t>Lemak</a:t>
            </a:r>
            <a:endParaRPr lang="en-US" sz="4400" b="1" dirty="0">
              <a:latin typeface="Trebuchet MS" panose="020B0603020202020204" pitchFamily="34" charset="0"/>
            </a:endParaRPr>
          </a:p>
          <a:p>
            <a:pPr marL="1768914" lvl="1" indent="-952492">
              <a:buNone/>
            </a:pPr>
            <a:r>
              <a:rPr lang="id-ID" sz="4400" b="1" dirty="0" smtClean="0">
                <a:latin typeface="Trebuchet MS" panose="020B0603020202020204" pitchFamily="34" charset="0"/>
              </a:rPr>
              <a:t>2. </a:t>
            </a:r>
            <a:r>
              <a:rPr lang="en-US" sz="4400" b="1" dirty="0" err="1" smtClean="0">
                <a:latin typeface="Trebuchet MS" panose="020B0603020202020204" pitchFamily="34" charset="0"/>
              </a:rPr>
              <a:t>Zat</a:t>
            </a:r>
            <a:r>
              <a:rPr lang="en-US" sz="4400" b="1" dirty="0" smtClean="0">
                <a:latin typeface="Trebuchet MS" panose="020B0603020202020204" pitchFamily="34" charset="0"/>
              </a:rPr>
              <a:t> </a:t>
            </a:r>
            <a:r>
              <a:rPr lang="en-US" sz="4400" b="1" dirty="0" err="1">
                <a:latin typeface="Trebuchet MS" panose="020B0603020202020204" pitchFamily="34" charset="0"/>
              </a:rPr>
              <a:t>gizi</a:t>
            </a:r>
            <a:r>
              <a:rPr lang="en-US" sz="4400" b="1" dirty="0">
                <a:latin typeface="Trebuchet MS" panose="020B0603020202020204" pitchFamily="34" charset="0"/>
              </a:rPr>
              <a:t> </a:t>
            </a:r>
            <a:r>
              <a:rPr lang="en-US" sz="4400" b="1" dirty="0" err="1">
                <a:latin typeface="Trebuchet MS" panose="020B0603020202020204" pitchFamily="34" charset="0"/>
              </a:rPr>
              <a:t>mikro</a:t>
            </a:r>
            <a:r>
              <a:rPr lang="en-US" sz="4400" b="1" dirty="0">
                <a:latin typeface="Trebuchet MS" panose="020B0603020202020204" pitchFamily="34" charset="0"/>
              </a:rPr>
              <a:t>: </a:t>
            </a:r>
          </a:p>
          <a:p>
            <a:pPr marL="1768914" lvl="1" indent="-952492">
              <a:buNone/>
            </a:pPr>
            <a:r>
              <a:rPr lang="en-US" sz="4400" b="1" dirty="0">
                <a:latin typeface="Trebuchet MS" panose="020B0603020202020204" pitchFamily="34" charset="0"/>
              </a:rPr>
              <a:t>	</a:t>
            </a:r>
            <a:r>
              <a:rPr lang="id-ID" sz="4400" b="1" dirty="0" smtClean="0">
                <a:latin typeface="Trebuchet MS" panose="020B0603020202020204" pitchFamily="34" charset="0"/>
              </a:rPr>
              <a:t>		</a:t>
            </a:r>
            <a:r>
              <a:rPr lang="en-US" sz="4400" b="1" dirty="0" smtClean="0">
                <a:latin typeface="Trebuchet MS" panose="020B0603020202020204" pitchFamily="34" charset="0"/>
              </a:rPr>
              <a:t>Vitamin </a:t>
            </a:r>
            <a:r>
              <a:rPr lang="en-US" sz="4400" b="1" dirty="0" err="1">
                <a:latin typeface="Trebuchet MS" panose="020B0603020202020204" pitchFamily="34" charset="0"/>
              </a:rPr>
              <a:t>dan</a:t>
            </a:r>
            <a:r>
              <a:rPr lang="en-US" sz="4400" b="1" dirty="0">
                <a:latin typeface="Trebuchet MS" panose="020B0603020202020204" pitchFamily="34" charset="0"/>
              </a:rPr>
              <a:t> Mineral</a:t>
            </a:r>
          </a:p>
        </p:txBody>
      </p:sp>
      <p:pic>
        <p:nvPicPr>
          <p:cNvPr id="5" name="Picture 4" descr="LOGO FKM.jpg"/>
          <p:cNvPicPr>
            <a:picLocks noChangeAspect="1"/>
          </p:cNvPicPr>
          <p:nvPr/>
        </p:nvPicPr>
        <p:blipFill>
          <a:blip r:embed="rId2" cstate="print"/>
          <a:stretch>
            <a:fillRect/>
          </a:stretch>
        </p:blipFill>
        <p:spPr>
          <a:xfrm>
            <a:off x="15716262" y="9006846"/>
            <a:ext cx="2571738" cy="1280154"/>
          </a:xfrm>
          <a:prstGeom prst="rect">
            <a:avLst/>
          </a:prstGeom>
        </p:spPr>
      </p:pic>
      <p:pic>
        <p:nvPicPr>
          <p:cNvPr id="6" name="Picture 2"/>
          <p:cNvPicPr>
            <a:picLocks noChangeAspect="1" noChangeArrowheads="1"/>
          </p:cNvPicPr>
          <p:nvPr/>
        </p:nvPicPr>
        <p:blipFill>
          <a:blip r:embed="rId3"/>
          <a:srcRect/>
          <a:stretch>
            <a:fillRect/>
          </a:stretch>
        </p:blipFill>
        <p:spPr bwMode="auto">
          <a:xfrm>
            <a:off x="13320464" y="1264782"/>
            <a:ext cx="3921385" cy="35255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3"/>
          <p:cNvPicPr>
            <a:picLocks noChangeAspect="1" noChangeArrowheads="1"/>
          </p:cNvPicPr>
          <p:nvPr/>
        </p:nvPicPr>
        <p:blipFill>
          <a:blip r:embed="rId4"/>
          <a:srcRect/>
          <a:stretch>
            <a:fillRect/>
          </a:stretch>
        </p:blipFill>
        <p:spPr bwMode="auto">
          <a:xfrm>
            <a:off x="13319496" y="4790356"/>
            <a:ext cx="4300798" cy="28689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3724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928630" y="1785914"/>
            <a:ext cx="9420978" cy="7429552"/>
          </a:xfrm>
          <a:prstGeom prst="rect">
            <a:avLst/>
          </a:prstGeom>
          <a:ln>
            <a:noFill/>
          </a:ln>
          <a:effectLst>
            <a:outerShdw blurRad="292100" dist="139700" dir="2700000" algn="tl" rotWithShape="0">
              <a:srgbClr val="333333">
                <a:alpha val="65000"/>
              </a:srgbClr>
            </a:outerShdw>
          </a:effectLst>
        </p:spPr>
      </p:pic>
      <p:pic>
        <p:nvPicPr>
          <p:cNvPr id="14339" name="Picture 3"/>
          <p:cNvPicPr>
            <a:picLocks noChangeAspect="1" noChangeArrowheads="1"/>
          </p:cNvPicPr>
          <p:nvPr/>
        </p:nvPicPr>
        <p:blipFill>
          <a:blip r:embed="rId3"/>
          <a:srcRect/>
          <a:stretch>
            <a:fillRect/>
          </a:stretch>
        </p:blipFill>
        <p:spPr bwMode="auto">
          <a:xfrm>
            <a:off x="10929950" y="5857880"/>
            <a:ext cx="6448484" cy="3226258"/>
          </a:xfrm>
          <a:prstGeom prst="rect">
            <a:avLst/>
          </a:prstGeom>
          <a:ln>
            <a:noFill/>
          </a:ln>
          <a:effectLst>
            <a:outerShdw blurRad="292100" dist="139700" dir="2700000" algn="tl" rotWithShape="0">
              <a:srgbClr val="333333">
                <a:alpha val="65000"/>
              </a:srgbClr>
            </a:outerShdw>
          </a:effectLst>
        </p:spPr>
      </p:pic>
      <p:pic>
        <p:nvPicPr>
          <p:cNvPr id="14340" name="Picture 4"/>
          <p:cNvPicPr>
            <a:picLocks noChangeAspect="1" noChangeArrowheads="1"/>
          </p:cNvPicPr>
          <p:nvPr/>
        </p:nvPicPr>
        <p:blipFill>
          <a:blip r:embed="rId4"/>
          <a:srcRect/>
          <a:stretch>
            <a:fillRect/>
          </a:stretch>
        </p:blipFill>
        <p:spPr bwMode="auto">
          <a:xfrm>
            <a:off x="11570143" y="1785914"/>
            <a:ext cx="5405620" cy="4052985"/>
          </a:xfrm>
          <a:prstGeom prst="rect">
            <a:avLst/>
          </a:prstGeom>
          <a:ln>
            <a:noFill/>
          </a:ln>
          <a:effectLst>
            <a:outerShdw blurRad="292100" dist="139700" dir="2700000" algn="tl" rotWithShape="0">
              <a:srgbClr val="333333">
                <a:alpha val="65000"/>
              </a:srgbClr>
            </a:outerShdw>
          </a:effectLst>
        </p:spPr>
      </p:pic>
      <p:sp>
        <p:nvSpPr>
          <p:cNvPr id="14341" name="Text Box 5"/>
          <p:cNvSpPr txBox="1">
            <a:spLocks noChangeArrowheads="1"/>
          </p:cNvSpPr>
          <p:nvPr/>
        </p:nvSpPr>
        <p:spPr bwMode="auto">
          <a:xfrm>
            <a:off x="330200" y="314324"/>
            <a:ext cx="17957800" cy="657321"/>
          </a:xfrm>
          <a:prstGeom prst="rect">
            <a:avLst/>
          </a:prstGeom>
          <a:noFill/>
          <a:ln w="9525">
            <a:noFill/>
            <a:miter lim="800000"/>
          </a:ln>
        </p:spPr>
        <p:txBody>
          <a:bodyPr wrap="square" lIns="163284" tIns="81642" rIns="163284" bIns="81642">
            <a:spAutoFit/>
          </a:bodyPr>
          <a:lstStyle/>
          <a:p>
            <a:pPr algn="ctr"/>
            <a:r>
              <a:rPr lang="en-US" sz="3200" b="1" dirty="0">
                <a:latin typeface="Aharoni" pitchFamily="2" charset="-79"/>
                <a:ea typeface="Malgun Gothic" panose="020B0503020000020004" pitchFamily="34" charset="-127"/>
                <a:cs typeface="Aharoni" pitchFamily="2" charset="-79"/>
              </a:rPr>
              <a:t>PERAN GIZI SUDAH DIMULAI SEJAK PRAKONSEPSI (SEBELUM PEMBUAHAN)</a:t>
            </a:r>
            <a:endParaRPr lang="id-ID" altLang="en-US" sz="3200" b="1" dirty="0">
              <a:latin typeface="Aharoni" pitchFamily="2" charset="-79"/>
              <a:ea typeface="Malgun Gothic" panose="020B0503020000020004" pitchFamily="34" charset="-127"/>
              <a:cs typeface="Aharoni" pitchFamily="2" charset="-79"/>
            </a:endParaRPr>
          </a:p>
        </p:txBody>
      </p:sp>
      <p:pic>
        <p:nvPicPr>
          <p:cNvPr id="6" name="Picture 5" descr="LOGO FKM.jpg"/>
          <p:cNvPicPr>
            <a:picLocks noChangeAspect="1"/>
          </p:cNvPicPr>
          <p:nvPr/>
        </p:nvPicPr>
        <p:blipFill>
          <a:blip r:embed="rId5"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1767918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Temp\Rar$DIa0.762\PHOTO-2018-08-31-17-42-06.jpg"/>
          <p:cNvPicPr>
            <a:picLocks noChangeAspect="1" noChangeArrowheads="1"/>
          </p:cNvPicPr>
          <p:nvPr/>
        </p:nvPicPr>
        <p:blipFill>
          <a:blip r:embed="rId2"/>
          <a:srcRect/>
          <a:stretch>
            <a:fillRect/>
          </a:stretch>
        </p:blipFill>
        <p:spPr bwMode="auto">
          <a:xfrm>
            <a:off x="5857852" y="0"/>
            <a:ext cx="12430148" cy="10287000"/>
          </a:xfrm>
          <a:prstGeom prst="rect">
            <a:avLst/>
          </a:prstGeom>
          <a:noFill/>
        </p:spPr>
      </p:pic>
      <p:sp>
        <p:nvSpPr>
          <p:cNvPr id="3" name="TextBox 2"/>
          <p:cNvSpPr txBox="1"/>
          <p:nvPr/>
        </p:nvSpPr>
        <p:spPr>
          <a:xfrm>
            <a:off x="5500662" y="9568124"/>
            <a:ext cx="10458472" cy="718876"/>
          </a:xfrm>
          <a:prstGeom prst="rect">
            <a:avLst/>
          </a:prstGeom>
          <a:noFill/>
        </p:spPr>
        <p:txBody>
          <a:bodyPr wrap="square" lIns="163284" tIns="81642" rIns="163284" bIns="81642" rtlCol="0">
            <a:spAutoFit/>
          </a:bodyPr>
          <a:lstStyle/>
          <a:p>
            <a:pPr algn="ctr"/>
            <a:r>
              <a:rPr lang="en-US" sz="3600" dirty="0">
                <a:solidFill>
                  <a:schemeClr val="bg1"/>
                </a:solidFill>
                <a:latin typeface="Elephant" pitchFamily="18" charset="0"/>
              </a:rPr>
              <a:t>MENU GIZI SEIMBANG IBU HAMIL</a:t>
            </a:r>
          </a:p>
        </p:txBody>
      </p:sp>
      <p:sp>
        <p:nvSpPr>
          <p:cNvPr id="4" name="TextBox 3"/>
          <p:cNvSpPr txBox="1"/>
          <p:nvPr/>
        </p:nvSpPr>
        <p:spPr>
          <a:xfrm>
            <a:off x="571440" y="2071666"/>
            <a:ext cx="4500594" cy="3785652"/>
          </a:xfrm>
          <a:prstGeom prst="rect">
            <a:avLst/>
          </a:prstGeom>
          <a:noFill/>
        </p:spPr>
        <p:txBody>
          <a:bodyPr wrap="square" rtlCol="0">
            <a:spAutoFit/>
          </a:bodyPr>
          <a:lstStyle/>
          <a:p>
            <a:r>
              <a:rPr lang="id-ID" sz="4000" b="1" dirty="0" smtClean="0"/>
              <a:t>Nilai Gizi</a:t>
            </a:r>
          </a:p>
          <a:p>
            <a:endParaRPr lang="id-ID" sz="4000" b="1" dirty="0" smtClean="0"/>
          </a:p>
          <a:p>
            <a:r>
              <a:rPr lang="id-ID" sz="4000" b="1" dirty="0" smtClean="0"/>
              <a:t>Energi : 850 kkal</a:t>
            </a:r>
          </a:p>
          <a:p>
            <a:r>
              <a:rPr lang="id-ID" sz="4000" b="1" dirty="0" smtClean="0"/>
              <a:t>Protein : 21 gr</a:t>
            </a:r>
          </a:p>
          <a:p>
            <a:r>
              <a:rPr lang="id-ID" sz="4000" b="1" dirty="0" smtClean="0"/>
              <a:t>Lemak : 23 gr</a:t>
            </a:r>
          </a:p>
          <a:p>
            <a:r>
              <a:rPr lang="id-ID" sz="4000" b="1" dirty="0" smtClean="0"/>
              <a:t>Karbohidrat : 130 gr</a:t>
            </a:r>
            <a:endParaRPr lang="id-ID" sz="4000" b="1" dirty="0"/>
          </a:p>
        </p:txBody>
      </p:sp>
      <p:pic>
        <p:nvPicPr>
          <p:cNvPr id="5" name="Picture 4" descr="LOGO FKM.jpg"/>
          <p:cNvPicPr>
            <a:picLocks noChangeAspect="1"/>
          </p:cNvPicPr>
          <p:nvPr/>
        </p:nvPicPr>
        <p:blipFill>
          <a:blip r:embed="rId3"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1641317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a:stretch>
            <a:fillRect/>
          </a:stretch>
        </p:blipFill>
        <p:spPr>
          <a:xfrm rot="-10008904">
            <a:off x="-4274878" y="-6639901"/>
            <a:ext cx="12270211" cy="14358757"/>
          </a:xfrm>
          <a:prstGeom prst="rect">
            <a:avLst/>
          </a:prstGeom>
        </p:spPr>
      </p:pic>
      <p:pic>
        <p:nvPicPr>
          <p:cNvPr id="3" name="Picture 3"/>
          <p:cNvPicPr>
            <a:picLocks noChangeAspect="1"/>
          </p:cNvPicPr>
          <p:nvPr/>
        </p:nvPicPr>
        <p:blipFill>
          <a:blip r:embed="rId2">
            <a:alphaModFix amt="36000"/>
          </a:blip>
          <a:srcRect/>
          <a:stretch>
            <a:fillRect/>
          </a:stretch>
        </p:blipFill>
        <p:spPr>
          <a:xfrm rot="-10008904">
            <a:off x="-5292020" y="-3425836"/>
            <a:ext cx="12270211" cy="14358757"/>
          </a:xfrm>
          <a:prstGeom prst="rect">
            <a:avLst/>
          </a:prstGeom>
        </p:spPr>
      </p:pic>
      <p:pic>
        <p:nvPicPr>
          <p:cNvPr id="4" name="Picture 4"/>
          <p:cNvPicPr>
            <a:picLocks noChangeAspect="1"/>
          </p:cNvPicPr>
          <p:nvPr/>
        </p:nvPicPr>
        <p:blipFill>
          <a:blip r:embed="rId3"/>
          <a:srcRect/>
          <a:stretch>
            <a:fillRect/>
          </a:stretch>
        </p:blipFill>
        <p:spPr>
          <a:xfrm>
            <a:off x="-389004" y="7570970"/>
            <a:ext cx="2464180" cy="2716030"/>
          </a:xfrm>
          <a:prstGeom prst="rect">
            <a:avLst/>
          </a:prstGeom>
        </p:spPr>
      </p:pic>
      <p:grpSp>
        <p:nvGrpSpPr>
          <p:cNvPr id="5" name="Group 5"/>
          <p:cNvGrpSpPr>
            <a:grpSpLocks noChangeAspect="1"/>
          </p:cNvGrpSpPr>
          <p:nvPr/>
        </p:nvGrpSpPr>
        <p:grpSpPr>
          <a:xfrm>
            <a:off x="1477619" y="2192110"/>
            <a:ext cx="4040097" cy="5378861"/>
            <a:chOff x="0" y="0"/>
            <a:chExt cx="3663950" cy="4878070"/>
          </a:xfrm>
        </p:grpSpPr>
        <p:sp>
          <p:nvSpPr>
            <p:cNvPr id="6" name="Freeform 6"/>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l="-15701" t="650" r="-15701" b="650"/>
              </a:stretch>
            </a:blipFill>
          </p:spPr>
        </p:sp>
        <p:sp>
          <p:nvSpPr>
            <p:cNvPr id="7" name="Freeform 7"/>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4C6FBF"/>
            </a:solidFill>
          </p:spPr>
        </p:sp>
      </p:grpSp>
      <p:sp>
        <p:nvSpPr>
          <p:cNvPr id="8" name="TextBox 8"/>
          <p:cNvSpPr txBox="1"/>
          <p:nvPr/>
        </p:nvSpPr>
        <p:spPr>
          <a:xfrm>
            <a:off x="7239000" y="1047056"/>
            <a:ext cx="7315200" cy="948978"/>
          </a:xfrm>
          <a:prstGeom prst="rect">
            <a:avLst/>
          </a:prstGeom>
        </p:spPr>
        <p:txBody>
          <a:bodyPr wrap="square" lIns="0" tIns="0" rIns="0" bIns="0" rtlCol="0" anchor="t">
            <a:spAutoFit/>
          </a:bodyPr>
          <a:lstStyle/>
          <a:p>
            <a:pPr algn="ctr">
              <a:lnSpc>
                <a:spcPts val="7359"/>
              </a:lnSpc>
            </a:pPr>
            <a:r>
              <a:rPr lang="en-US" sz="6400" spc="-96" dirty="0">
                <a:solidFill>
                  <a:srgbClr val="000000"/>
                </a:solidFill>
                <a:latin typeface="Playfair Display Bold"/>
              </a:rPr>
              <a:t>Curriculum Vitae</a:t>
            </a:r>
          </a:p>
        </p:txBody>
      </p:sp>
      <p:sp>
        <p:nvSpPr>
          <p:cNvPr id="9" name="TextBox 9"/>
          <p:cNvSpPr txBox="1"/>
          <p:nvPr/>
        </p:nvSpPr>
        <p:spPr>
          <a:xfrm>
            <a:off x="5797119" y="2645912"/>
            <a:ext cx="12490881" cy="7053213"/>
          </a:xfrm>
          <a:prstGeom prst="rect">
            <a:avLst/>
          </a:prstGeom>
        </p:spPr>
        <p:txBody>
          <a:bodyPr lIns="0" tIns="0" rIns="0" bIns="0" rtlCol="0" anchor="t">
            <a:spAutoFit/>
          </a:bodyPr>
          <a:lstStyle/>
          <a:p>
            <a:pPr marL="777240" lvl="1" indent="-388620">
              <a:lnSpc>
                <a:spcPts val="5040"/>
              </a:lnSpc>
              <a:buFont typeface="Arial"/>
              <a:buChar char="•"/>
            </a:pPr>
            <a:r>
              <a:rPr lang="en-US" sz="3600" dirty="0" err="1">
                <a:solidFill>
                  <a:srgbClr val="000000"/>
                </a:solidFill>
                <a:latin typeface="Open Sans"/>
              </a:rPr>
              <a:t>Nama</a:t>
            </a:r>
            <a:r>
              <a:rPr lang="en-US" sz="3600" dirty="0">
                <a:solidFill>
                  <a:srgbClr val="000000"/>
                </a:solidFill>
                <a:latin typeface="Open Sans"/>
              </a:rPr>
              <a:t> : Dr. </a:t>
            </a:r>
            <a:r>
              <a:rPr lang="en-US" sz="3600" dirty="0" err="1">
                <a:solidFill>
                  <a:srgbClr val="000000"/>
                </a:solidFill>
                <a:latin typeface="Open Sans"/>
              </a:rPr>
              <a:t>Helmizar</a:t>
            </a:r>
            <a:r>
              <a:rPr lang="en-US" sz="3600" dirty="0">
                <a:solidFill>
                  <a:srgbClr val="000000"/>
                </a:solidFill>
                <a:latin typeface="Open Sans"/>
              </a:rPr>
              <a:t>, SKM, </a:t>
            </a:r>
            <a:r>
              <a:rPr lang="en-US" sz="3600" dirty="0" err="1">
                <a:solidFill>
                  <a:srgbClr val="000000"/>
                </a:solidFill>
                <a:latin typeface="Open Sans"/>
              </a:rPr>
              <a:t>M.Biomed</a:t>
            </a:r>
            <a:endParaRPr lang="en-US" sz="3600" dirty="0">
              <a:solidFill>
                <a:srgbClr val="000000"/>
              </a:solidFill>
              <a:latin typeface="Open Sans"/>
            </a:endParaRPr>
          </a:p>
          <a:p>
            <a:pPr marL="777240" lvl="1" indent="-388620">
              <a:lnSpc>
                <a:spcPts val="5040"/>
              </a:lnSpc>
              <a:buFont typeface="Arial"/>
              <a:buChar char="•"/>
            </a:pPr>
            <a:r>
              <a:rPr lang="en-US" sz="3600" dirty="0" err="1">
                <a:solidFill>
                  <a:srgbClr val="000000"/>
                </a:solidFill>
                <a:latin typeface="Open Sans"/>
              </a:rPr>
              <a:t>Tempat</a:t>
            </a:r>
            <a:r>
              <a:rPr lang="en-US" sz="3600" dirty="0">
                <a:solidFill>
                  <a:srgbClr val="000000"/>
                </a:solidFill>
                <a:latin typeface="Open Sans"/>
              </a:rPr>
              <a:t>/ </a:t>
            </a:r>
            <a:r>
              <a:rPr lang="en-US" sz="3600" dirty="0" err="1">
                <a:solidFill>
                  <a:srgbClr val="000000"/>
                </a:solidFill>
                <a:latin typeface="Open Sans"/>
              </a:rPr>
              <a:t>Tanggal</a:t>
            </a:r>
            <a:r>
              <a:rPr lang="en-US" sz="3600" dirty="0">
                <a:solidFill>
                  <a:srgbClr val="000000"/>
                </a:solidFill>
                <a:latin typeface="Open Sans"/>
              </a:rPr>
              <a:t> </a:t>
            </a:r>
            <a:r>
              <a:rPr lang="en-US" sz="3600" dirty="0" err="1">
                <a:solidFill>
                  <a:srgbClr val="000000"/>
                </a:solidFill>
                <a:latin typeface="Open Sans"/>
              </a:rPr>
              <a:t>Lahir</a:t>
            </a:r>
            <a:r>
              <a:rPr lang="en-US" sz="3600" dirty="0">
                <a:solidFill>
                  <a:srgbClr val="000000"/>
                </a:solidFill>
                <a:latin typeface="Open Sans"/>
              </a:rPr>
              <a:t> : Padang </a:t>
            </a:r>
            <a:r>
              <a:rPr lang="en-US" sz="3600" dirty="0" err="1">
                <a:solidFill>
                  <a:srgbClr val="000000"/>
                </a:solidFill>
                <a:latin typeface="Open Sans"/>
              </a:rPr>
              <a:t>Panjang</a:t>
            </a:r>
            <a:r>
              <a:rPr lang="en-US" sz="3600" dirty="0">
                <a:solidFill>
                  <a:srgbClr val="000000"/>
                </a:solidFill>
                <a:latin typeface="Open Sans"/>
              </a:rPr>
              <a:t>/ </a:t>
            </a:r>
            <a:r>
              <a:rPr lang="en-US" sz="3600" dirty="0" smtClean="0">
                <a:solidFill>
                  <a:srgbClr val="000000"/>
                </a:solidFill>
                <a:latin typeface="Open Sans"/>
              </a:rPr>
              <a:t>                     10 </a:t>
            </a:r>
            <a:r>
              <a:rPr lang="en-US" sz="3600" dirty="0">
                <a:solidFill>
                  <a:srgbClr val="000000"/>
                </a:solidFill>
                <a:latin typeface="Open Sans"/>
              </a:rPr>
              <a:t>November 1973</a:t>
            </a:r>
          </a:p>
          <a:p>
            <a:pPr marL="777240" lvl="1" indent="-388620">
              <a:lnSpc>
                <a:spcPts val="5040"/>
              </a:lnSpc>
              <a:buFont typeface="Arial"/>
              <a:buChar char="•"/>
            </a:pPr>
            <a:r>
              <a:rPr lang="en-US" sz="3600" dirty="0" err="1">
                <a:solidFill>
                  <a:srgbClr val="000000"/>
                </a:solidFill>
                <a:latin typeface="Open Sans"/>
              </a:rPr>
              <a:t>Alamat</a:t>
            </a:r>
            <a:r>
              <a:rPr lang="en-US" sz="3600" dirty="0">
                <a:solidFill>
                  <a:srgbClr val="000000"/>
                </a:solidFill>
                <a:latin typeface="Open Sans"/>
              </a:rPr>
              <a:t> : </a:t>
            </a:r>
            <a:r>
              <a:rPr lang="en-US" sz="3600" dirty="0" err="1">
                <a:solidFill>
                  <a:srgbClr val="000000"/>
                </a:solidFill>
                <a:latin typeface="Open Sans"/>
              </a:rPr>
              <a:t>Komplek</a:t>
            </a:r>
            <a:r>
              <a:rPr lang="en-US" sz="3600" dirty="0">
                <a:solidFill>
                  <a:srgbClr val="000000"/>
                </a:solidFill>
                <a:latin typeface="Open Sans"/>
              </a:rPr>
              <a:t> </a:t>
            </a:r>
            <a:r>
              <a:rPr lang="en-US" sz="3600" dirty="0" err="1">
                <a:solidFill>
                  <a:srgbClr val="000000"/>
                </a:solidFill>
                <a:latin typeface="Open Sans"/>
              </a:rPr>
              <a:t>Bayamas</a:t>
            </a:r>
            <a:r>
              <a:rPr lang="en-US" sz="3600" dirty="0">
                <a:solidFill>
                  <a:srgbClr val="000000"/>
                </a:solidFill>
                <a:latin typeface="Open Sans"/>
              </a:rPr>
              <a:t>, Blok E 15 B, Gn. </a:t>
            </a:r>
            <a:r>
              <a:rPr lang="en-US" sz="3600" dirty="0" err="1">
                <a:solidFill>
                  <a:srgbClr val="000000"/>
                </a:solidFill>
                <a:latin typeface="Open Sans"/>
              </a:rPr>
              <a:t>Pangilun</a:t>
            </a:r>
            <a:endParaRPr lang="en-US" sz="3600" dirty="0">
              <a:solidFill>
                <a:srgbClr val="000000"/>
              </a:solidFill>
              <a:latin typeface="Open Sans"/>
            </a:endParaRPr>
          </a:p>
          <a:p>
            <a:pPr marL="777240" lvl="1" indent="-388620">
              <a:lnSpc>
                <a:spcPts val="5040"/>
              </a:lnSpc>
              <a:buFont typeface="Arial"/>
              <a:buChar char="•"/>
            </a:pPr>
            <a:r>
              <a:rPr lang="en-US" sz="3600" dirty="0" err="1">
                <a:solidFill>
                  <a:srgbClr val="000000"/>
                </a:solidFill>
                <a:latin typeface="Open Sans"/>
              </a:rPr>
              <a:t>Riwayat</a:t>
            </a:r>
            <a:r>
              <a:rPr lang="en-US" sz="3600" dirty="0">
                <a:solidFill>
                  <a:srgbClr val="000000"/>
                </a:solidFill>
                <a:latin typeface="Open Sans"/>
              </a:rPr>
              <a:t> </a:t>
            </a:r>
            <a:r>
              <a:rPr lang="en-US" sz="3600" dirty="0" err="1">
                <a:solidFill>
                  <a:srgbClr val="000000"/>
                </a:solidFill>
                <a:latin typeface="Open Sans"/>
              </a:rPr>
              <a:t>Pendidikan</a:t>
            </a:r>
            <a:r>
              <a:rPr lang="en-US" sz="3600" dirty="0">
                <a:solidFill>
                  <a:srgbClr val="000000"/>
                </a:solidFill>
                <a:latin typeface="Open Sans"/>
              </a:rPr>
              <a:t> : S3 </a:t>
            </a:r>
            <a:r>
              <a:rPr lang="en-US" sz="3600" dirty="0" err="1">
                <a:solidFill>
                  <a:srgbClr val="000000"/>
                </a:solidFill>
                <a:latin typeface="Open Sans"/>
              </a:rPr>
              <a:t>Ilmu</a:t>
            </a:r>
            <a:r>
              <a:rPr lang="en-US" sz="3600" dirty="0">
                <a:solidFill>
                  <a:srgbClr val="000000"/>
                </a:solidFill>
                <a:latin typeface="Open Sans"/>
              </a:rPr>
              <a:t> </a:t>
            </a:r>
            <a:r>
              <a:rPr lang="en-US" sz="3600" dirty="0" err="1">
                <a:solidFill>
                  <a:srgbClr val="000000"/>
                </a:solidFill>
                <a:latin typeface="Open Sans"/>
              </a:rPr>
              <a:t>Biomedik</a:t>
            </a:r>
            <a:r>
              <a:rPr lang="en-US" sz="3600" dirty="0">
                <a:solidFill>
                  <a:srgbClr val="000000"/>
                </a:solidFill>
                <a:latin typeface="Open Sans"/>
              </a:rPr>
              <a:t> </a:t>
            </a:r>
            <a:r>
              <a:rPr lang="en-US" sz="3600" dirty="0" err="1">
                <a:solidFill>
                  <a:srgbClr val="000000"/>
                </a:solidFill>
                <a:latin typeface="Open Sans"/>
              </a:rPr>
              <a:t>Unand</a:t>
            </a:r>
            <a:endParaRPr lang="en-US" sz="3600" dirty="0">
              <a:solidFill>
                <a:srgbClr val="000000"/>
              </a:solidFill>
              <a:latin typeface="Open Sans"/>
            </a:endParaRPr>
          </a:p>
          <a:p>
            <a:pPr>
              <a:lnSpc>
                <a:spcPts val="5040"/>
              </a:lnSpc>
            </a:pPr>
            <a:r>
              <a:rPr lang="en-US" sz="3600" dirty="0" smtClean="0">
                <a:solidFill>
                  <a:srgbClr val="000000"/>
                </a:solidFill>
                <a:latin typeface="Open Sans"/>
              </a:rPr>
              <a:t>	S2 </a:t>
            </a:r>
            <a:r>
              <a:rPr lang="en-US" sz="3600" dirty="0" err="1">
                <a:solidFill>
                  <a:srgbClr val="000000"/>
                </a:solidFill>
                <a:latin typeface="Open Sans"/>
              </a:rPr>
              <a:t>Gizi</a:t>
            </a:r>
            <a:r>
              <a:rPr lang="en-US" sz="3600" dirty="0">
                <a:solidFill>
                  <a:srgbClr val="000000"/>
                </a:solidFill>
                <a:latin typeface="Open Sans"/>
              </a:rPr>
              <a:t> </a:t>
            </a:r>
            <a:r>
              <a:rPr lang="en-US" sz="3600" dirty="0" err="1">
                <a:solidFill>
                  <a:srgbClr val="000000"/>
                </a:solidFill>
                <a:latin typeface="Open Sans"/>
              </a:rPr>
              <a:t>Klinik</a:t>
            </a:r>
            <a:r>
              <a:rPr lang="en-US" sz="3600" dirty="0">
                <a:solidFill>
                  <a:srgbClr val="000000"/>
                </a:solidFill>
                <a:latin typeface="Open Sans"/>
              </a:rPr>
              <a:t> </a:t>
            </a:r>
            <a:r>
              <a:rPr lang="en-US" sz="3600" dirty="0" err="1">
                <a:solidFill>
                  <a:srgbClr val="000000"/>
                </a:solidFill>
                <a:latin typeface="Open Sans"/>
              </a:rPr>
              <a:t>Pascasarjana</a:t>
            </a:r>
            <a:r>
              <a:rPr lang="en-US" sz="3600" dirty="0">
                <a:solidFill>
                  <a:srgbClr val="000000"/>
                </a:solidFill>
                <a:latin typeface="Open Sans"/>
              </a:rPr>
              <a:t> </a:t>
            </a:r>
            <a:r>
              <a:rPr lang="en-US" sz="3600" dirty="0" err="1">
                <a:solidFill>
                  <a:srgbClr val="000000"/>
                </a:solidFill>
                <a:latin typeface="Open Sans"/>
              </a:rPr>
              <a:t>Unand</a:t>
            </a:r>
            <a:endParaRPr lang="en-US" sz="3600" dirty="0">
              <a:solidFill>
                <a:srgbClr val="000000"/>
              </a:solidFill>
              <a:latin typeface="Open Sans"/>
            </a:endParaRPr>
          </a:p>
          <a:p>
            <a:pPr>
              <a:lnSpc>
                <a:spcPts val="5040"/>
              </a:lnSpc>
            </a:pPr>
            <a:r>
              <a:rPr lang="en-US" sz="3600" dirty="0" smtClean="0">
                <a:solidFill>
                  <a:srgbClr val="000000"/>
                </a:solidFill>
                <a:latin typeface="Open Sans"/>
              </a:rPr>
              <a:t>	S1 </a:t>
            </a:r>
            <a:r>
              <a:rPr lang="en-US" sz="3600" dirty="0" err="1">
                <a:solidFill>
                  <a:srgbClr val="000000"/>
                </a:solidFill>
                <a:latin typeface="Open Sans"/>
              </a:rPr>
              <a:t>Ilmu</a:t>
            </a:r>
            <a:r>
              <a:rPr lang="en-US" sz="3600" dirty="0">
                <a:solidFill>
                  <a:srgbClr val="000000"/>
                </a:solidFill>
                <a:latin typeface="Open Sans"/>
              </a:rPr>
              <a:t> </a:t>
            </a:r>
            <a:r>
              <a:rPr lang="en-US" sz="3600" dirty="0" err="1">
                <a:solidFill>
                  <a:srgbClr val="000000"/>
                </a:solidFill>
                <a:latin typeface="Open Sans"/>
              </a:rPr>
              <a:t>Kesehatan</a:t>
            </a:r>
            <a:r>
              <a:rPr lang="en-US" sz="3600" dirty="0">
                <a:solidFill>
                  <a:srgbClr val="000000"/>
                </a:solidFill>
                <a:latin typeface="Open Sans"/>
              </a:rPr>
              <a:t> </a:t>
            </a:r>
            <a:r>
              <a:rPr lang="en-US" sz="3600" dirty="0" err="1">
                <a:solidFill>
                  <a:srgbClr val="000000"/>
                </a:solidFill>
                <a:latin typeface="Open Sans"/>
              </a:rPr>
              <a:t>Masyarakat</a:t>
            </a:r>
            <a:endParaRPr lang="en-US" sz="3600" dirty="0">
              <a:solidFill>
                <a:srgbClr val="000000"/>
              </a:solidFill>
              <a:latin typeface="Open Sans"/>
            </a:endParaRPr>
          </a:p>
          <a:p>
            <a:pPr>
              <a:lnSpc>
                <a:spcPts val="5040"/>
              </a:lnSpc>
            </a:pPr>
            <a:r>
              <a:rPr lang="en-US" sz="3600" dirty="0" smtClean="0">
                <a:solidFill>
                  <a:srgbClr val="000000"/>
                </a:solidFill>
                <a:latin typeface="Open Sans"/>
              </a:rPr>
              <a:t>	D3 </a:t>
            </a:r>
            <a:r>
              <a:rPr lang="en-US" sz="3600" dirty="0" err="1">
                <a:solidFill>
                  <a:srgbClr val="000000"/>
                </a:solidFill>
                <a:latin typeface="Open Sans"/>
              </a:rPr>
              <a:t>Akademi</a:t>
            </a:r>
            <a:r>
              <a:rPr lang="en-US" sz="3600" dirty="0">
                <a:solidFill>
                  <a:srgbClr val="000000"/>
                </a:solidFill>
                <a:latin typeface="Open Sans"/>
              </a:rPr>
              <a:t> </a:t>
            </a:r>
            <a:r>
              <a:rPr lang="en-US" sz="3600" dirty="0" err="1">
                <a:solidFill>
                  <a:srgbClr val="000000"/>
                </a:solidFill>
                <a:latin typeface="Open Sans"/>
              </a:rPr>
              <a:t>Gizi</a:t>
            </a:r>
            <a:r>
              <a:rPr lang="en-US" sz="3600" dirty="0">
                <a:solidFill>
                  <a:srgbClr val="000000"/>
                </a:solidFill>
                <a:latin typeface="Open Sans"/>
              </a:rPr>
              <a:t> </a:t>
            </a:r>
            <a:r>
              <a:rPr lang="en-US" sz="3600" dirty="0" err="1">
                <a:solidFill>
                  <a:srgbClr val="000000"/>
                </a:solidFill>
                <a:latin typeface="Open Sans"/>
              </a:rPr>
              <a:t>Poltekes</a:t>
            </a:r>
            <a:endParaRPr lang="en-US" sz="3600" dirty="0">
              <a:solidFill>
                <a:srgbClr val="000000"/>
              </a:solidFill>
              <a:latin typeface="Open Sans"/>
            </a:endParaRPr>
          </a:p>
          <a:p>
            <a:pPr marL="571500" indent="-123825">
              <a:lnSpc>
                <a:spcPts val="5040"/>
              </a:lnSpc>
              <a:buFont typeface="Arial" pitchFamily="34" charset="0"/>
              <a:buChar char="•"/>
            </a:pPr>
            <a:r>
              <a:rPr lang="en-US" sz="3600" dirty="0">
                <a:solidFill>
                  <a:srgbClr val="000000"/>
                </a:solidFill>
                <a:latin typeface="Open Sans"/>
              </a:rPr>
              <a:t>  </a:t>
            </a:r>
            <a:r>
              <a:rPr lang="en-US" sz="3600" dirty="0" err="1" smtClean="0">
                <a:solidFill>
                  <a:srgbClr val="000000"/>
                </a:solidFill>
                <a:latin typeface="Open Sans"/>
              </a:rPr>
              <a:t>Jabatan</a:t>
            </a:r>
            <a:r>
              <a:rPr lang="en-US" sz="3600" dirty="0" smtClean="0">
                <a:solidFill>
                  <a:srgbClr val="000000"/>
                </a:solidFill>
                <a:latin typeface="Open Sans"/>
              </a:rPr>
              <a:t> : </a:t>
            </a:r>
            <a:r>
              <a:rPr lang="en-US" sz="3600" dirty="0" err="1" smtClean="0">
                <a:solidFill>
                  <a:srgbClr val="000000"/>
                </a:solidFill>
                <a:latin typeface="Open Sans"/>
              </a:rPr>
              <a:t>Ketua</a:t>
            </a:r>
            <a:r>
              <a:rPr lang="en-US" sz="3600" dirty="0" smtClean="0">
                <a:solidFill>
                  <a:srgbClr val="000000"/>
                </a:solidFill>
                <a:latin typeface="Open Sans"/>
              </a:rPr>
              <a:t> </a:t>
            </a:r>
            <a:r>
              <a:rPr lang="en-US" sz="3600" dirty="0" err="1" smtClean="0">
                <a:solidFill>
                  <a:srgbClr val="000000"/>
                </a:solidFill>
                <a:latin typeface="Open Sans"/>
              </a:rPr>
              <a:t>Departemen</a:t>
            </a:r>
            <a:r>
              <a:rPr lang="en-US" sz="3600" dirty="0" smtClean="0">
                <a:solidFill>
                  <a:srgbClr val="000000"/>
                </a:solidFill>
                <a:latin typeface="Open Sans"/>
              </a:rPr>
              <a:t> </a:t>
            </a:r>
            <a:r>
              <a:rPr lang="en-US" sz="3600" dirty="0" err="1" smtClean="0">
                <a:solidFill>
                  <a:srgbClr val="000000"/>
                </a:solidFill>
                <a:latin typeface="Open Sans"/>
              </a:rPr>
              <a:t>Gizi</a:t>
            </a:r>
            <a:r>
              <a:rPr lang="en-US" sz="3600" dirty="0" smtClean="0">
                <a:solidFill>
                  <a:srgbClr val="000000"/>
                </a:solidFill>
                <a:latin typeface="Open Sans"/>
              </a:rPr>
              <a:t> FKM </a:t>
            </a:r>
            <a:r>
              <a:rPr lang="en-US" sz="3600" dirty="0" err="1" smtClean="0">
                <a:solidFill>
                  <a:srgbClr val="000000"/>
                </a:solidFill>
                <a:latin typeface="Open Sans"/>
              </a:rPr>
              <a:t>Unand</a:t>
            </a:r>
            <a:endParaRPr lang="en-US" sz="3600" dirty="0" smtClean="0">
              <a:solidFill>
                <a:srgbClr val="000000"/>
              </a:solidFill>
              <a:latin typeface="Open Sans"/>
            </a:endParaRPr>
          </a:p>
          <a:p>
            <a:pPr marL="571500" indent="-123825">
              <a:lnSpc>
                <a:spcPts val="5040"/>
              </a:lnSpc>
              <a:buFont typeface="Arial" pitchFamily="34" charset="0"/>
              <a:buChar char="•"/>
            </a:pPr>
            <a:r>
              <a:rPr lang="en-US" sz="3600" dirty="0">
                <a:solidFill>
                  <a:srgbClr val="000000"/>
                </a:solidFill>
                <a:latin typeface="Open Sans"/>
              </a:rPr>
              <a:t> </a:t>
            </a:r>
            <a:r>
              <a:rPr lang="en-US" sz="3600" dirty="0" smtClean="0">
                <a:solidFill>
                  <a:srgbClr val="000000"/>
                </a:solidFill>
                <a:latin typeface="Open Sans"/>
              </a:rPr>
              <a:t>Email</a:t>
            </a:r>
            <a:r>
              <a:rPr lang="en-US" sz="3600" dirty="0">
                <a:solidFill>
                  <a:srgbClr val="000000"/>
                </a:solidFill>
                <a:latin typeface="Open Sans"/>
              </a:rPr>
              <a:t>: eelbiomed@gmail.com</a:t>
            </a:r>
          </a:p>
          <a:p>
            <a:pPr>
              <a:lnSpc>
                <a:spcPts val="5040"/>
              </a:lnSpc>
            </a:pPr>
            <a:r>
              <a:rPr lang="en-US" sz="3600" dirty="0">
                <a:solidFill>
                  <a:srgbClr val="000000"/>
                </a:solidFill>
                <a:latin typeface="Open Sans"/>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AppData\Local\Temp\Rar$DIa0.390\PHOTO-2018-08-31-17-42-12.jpg"/>
          <p:cNvPicPr>
            <a:picLocks noChangeAspect="1" noChangeArrowheads="1"/>
          </p:cNvPicPr>
          <p:nvPr/>
        </p:nvPicPr>
        <p:blipFill>
          <a:blip r:embed="rId2"/>
          <a:srcRect/>
          <a:stretch>
            <a:fillRect/>
          </a:stretch>
        </p:blipFill>
        <p:spPr bwMode="auto">
          <a:xfrm>
            <a:off x="4571968" y="0"/>
            <a:ext cx="12787338" cy="10287001"/>
          </a:xfrm>
          <a:prstGeom prst="rect">
            <a:avLst/>
          </a:prstGeom>
          <a:noFill/>
        </p:spPr>
      </p:pic>
      <p:sp>
        <p:nvSpPr>
          <p:cNvPr id="3" name="TextBox 2"/>
          <p:cNvSpPr txBox="1"/>
          <p:nvPr/>
        </p:nvSpPr>
        <p:spPr>
          <a:xfrm>
            <a:off x="4000464" y="9506568"/>
            <a:ext cx="12573024" cy="718876"/>
          </a:xfrm>
          <a:prstGeom prst="rect">
            <a:avLst/>
          </a:prstGeom>
          <a:noFill/>
        </p:spPr>
        <p:txBody>
          <a:bodyPr wrap="square" lIns="163284" tIns="81642" rIns="163284" bIns="81642" rtlCol="0">
            <a:spAutoFit/>
          </a:bodyPr>
          <a:lstStyle/>
          <a:p>
            <a:pPr algn="ctr"/>
            <a:r>
              <a:rPr lang="en-US" sz="3600" dirty="0">
                <a:solidFill>
                  <a:schemeClr val="bg1"/>
                </a:solidFill>
                <a:latin typeface="Elephant" pitchFamily="18" charset="0"/>
              </a:rPr>
              <a:t>MENU GIZI SEIMBANG IBU MENYUSUI</a:t>
            </a:r>
          </a:p>
        </p:txBody>
      </p:sp>
      <p:sp>
        <p:nvSpPr>
          <p:cNvPr id="4" name="TextBox 3"/>
          <p:cNvSpPr txBox="1"/>
          <p:nvPr/>
        </p:nvSpPr>
        <p:spPr>
          <a:xfrm>
            <a:off x="214250" y="2000228"/>
            <a:ext cx="4500594" cy="3785652"/>
          </a:xfrm>
          <a:prstGeom prst="rect">
            <a:avLst/>
          </a:prstGeom>
          <a:noFill/>
        </p:spPr>
        <p:txBody>
          <a:bodyPr wrap="square" rtlCol="0">
            <a:spAutoFit/>
          </a:bodyPr>
          <a:lstStyle/>
          <a:p>
            <a:r>
              <a:rPr lang="id-ID" sz="4000" b="1" dirty="0" smtClean="0"/>
              <a:t>Nilai Gizi</a:t>
            </a:r>
          </a:p>
          <a:p>
            <a:endParaRPr lang="id-ID" sz="4000" b="1" dirty="0" smtClean="0"/>
          </a:p>
          <a:p>
            <a:r>
              <a:rPr lang="id-ID" sz="4000" b="1" dirty="0" smtClean="0"/>
              <a:t>Energi : 860 kkal</a:t>
            </a:r>
          </a:p>
          <a:p>
            <a:r>
              <a:rPr lang="id-ID" sz="4000" b="1" dirty="0" smtClean="0"/>
              <a:t>Protein : 27 gr</a:t>
            </a:r>
          </a:p>
          <a:p>
            <a:r>
              <a:rPr lang="id-ID" sz="4000" b="1" dirty="0" smtClean="0"/>
              <a:t>Lemak : 22,4 gr</a:t>
            </a:r>
          </a:p>
          <a:p>
            <a:r>
              <a:rPr lang="id-ID" sz="4000" b="1" dirty="0" smtClean="0"/>
              <a:t>Karbohidrat : 135 gr</a:t>
            </a:r>
            <a:endParaRPr lang="id-ID" sz="4000" b="1" dirty="0"/>
          </a:p>
        </p:txBody>
      </p:sp>
      <p:pic>
        <p:nvPicPr>
          <p:cNvPr id="5" name="Picture 4" descr="LOGO FKM.jpg"/>
          <p:cNvPicPr>
            <a:picLocks noChangeAspect="1"/>
          </p:cNvPicPr>
          <p:nvPr/>
        </p:nvPicPr>
        <p:blipFill>
          <a:blip r:embed="rId3"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1737732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bject 6"/>
          <p:cNvPicPr>
            <a:picLocks noChangeArrowheads="1"/>
          </p:cNvPicPr>
          <p:nvPr/>
        </p:nvPicPr>
        <p:blipFill>
          <a:blip r:embed="rId2"/>
          <a:srcRect l="-319" t="-922" r="-298" b="-768"/>
          <a:stretch>
            <a:fillRect/>
          </a:stretch>
        </p:blipFill>
        <p:spPr bwMode="auto">
          <a:xfrm>
            <a:off x="762001" y="342900"/>
            <a:ext cx="16338550" cy="9372600"/>
          </a:xfrm>
          <a:prstGeom prst="rect">
            <a:avLst/>
          </a:prstGeom>
          <a:noFill/>
          <a:ln w="9525">
            <a:noFill/>
            <a:miter lim="800000"/>
            <a:headEnd/>
            <a:tailEnd/>
          </a:ln>
        </p:spPr>
      </p:pic>
      <p:sp>
        <p:nvSpPr>
          <p:cNvPr id="4" name="TextBox 3"/>
          <p:cNvSpPr txBox="1"/>
          <p:nvPr/>
        </p:nvSpPr>
        <p:spPr>
          <a:xfrm>
            <a:off x="357126" y="9572656"/>
            <a:ext cx="15240000" cy="595766"/>
          </a:xfrm>
          <a:prstGeom prst="rect">
            <a:avLst/>
          </a:prstGeom>
          <a:noFill/>
        </p:spPr>
        <p:txBody>
          <a:bodyPr wrap="square" lIns="163284" tIns="81642" rIns="163284" bIns="81642" rtlCol="0">
            <a:spAutoFit/>
          </a:bodyPr>
          <a:lstStyle/>
          <a:p>
            <a:pPr algn="ctr"/>
            <a:r>
              <a:rPr lang="en-US" sz="2800" dirty="0" smtClean="0">
                <a:solidFill>
                  <a:srgbClr val="C00000"/>
                </a:solidFill>
                <a:latin typeface="Elephant" pitchFamily="18" charset="0"/>
              </a:rPr>
              <a:t>ANEKA PRODUK OLAHAN DADIH UNTUK IBU HAMIL &amp; IBU MENYUSUI</a:t>
            </a:r>
            <a:endParaRPr lang="en-US" sz="2800" dirty="0">
              <a:solidFill>
                <a:srgbClr val="C00000"/>
              </a:solidFill>
              <a:latin typeface="Elephant" pitchFamily="18" charset="0"/>
            </a:endParaRPr>
          </a:p>
        </p:txBody>
      </p:sp>
      <p:pic>
        <p:nvPicPr>
          <p:cNvPr id="5" name="Picture 4" descr="LOGO FKM.jpg"/>
          <p:cNvPicPr>
            <a:picLocks noChangeAspect="1"/>
          </p:cNvPicPr>
          <p:nvPr/>
        </p:nvPicPr>
        <p:blipFill>
          <a:blip r:embed="rId3"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168740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3000"/>
          </a:blip>
          <a:srcRect/>
          <a:stretch>
            <a:fillRect/>
          </a:stretch>
        </p:blipFill>
        <p:spPr>
          <a:xfrm rot="2700000">
            <a:off x="-5680346" y="-2859119"/>
            <a:ext cx="14088701" cy="16486778"/>
          </a:xfrm>
          <a:prstGeom prst="rect">
            <a:avLst/>
          </a:prstGeom>
        </p:spPr>
      </p:pic>
      <p:pic>
        <p:nvPicPr>
          <p:cNvPr id="3" name="Picture 3"/>
          <p:cNvPicPr>
            <a:picLocks noChangeAspect="1"/>
          </p:cNvPicPr>
          <p:nvPr/>
        </p:nvPicPr>
        <p:blipFill>
          <a:blip r:embed="rId3"/>
          <a:srcRect l="11545" t="40053" r="26731" b="24352"/>
          <a:stretch>
            <a:fillRect/>
          </a:stretch>
        </p:blipFill>
        <p:spPr>
          <a:xfrm>
            <a:off x="7738458" y="3433320"/>
            <a:ext cx="10549542" cy="3420359"/>
          </a:xfrm>
          <a:prstGeom prst="rect">
            <a:avLst/>
          </a:prstGeom>
        </p:spPr>
      </p:pic>
      <p:pic>
        <p:nvPicPr>
          <p:cNvPr id="4" name="Picture 4"/>
          <p:cNvPicPr>
            <a:picLocks noChangeAspect="1"/>
          </p:cNvPicPr>
          <p:nvPr/>
        </p:nvPicPr>
        <p:blipFill>
          <a:blip r:embed="rId4"/>
          <a:srcRect t="20761"/>
          <a:stretch>
            <a:fillRect/>
          </a:stretch>
        </p:blipFill>
        <p:spPr>
          <a:xfrm>
            <a:off x="0" y="6737061"/>
            <a:ext cx="8748088" cy="3478088"/>
          </a:xfrm>
          <a:prstGeom prst="rect">
            <a:avLst/>
          </a:prstGeom>
        </p:spPr>
      </p:pic>
      <p:sp>
        <p:nvSpPr>
          <p:cNvPr id="5" name="TextBox 5"/>
          <p:cNvSpPr txBox="1"/>
          <p:nvPr/>
        </p:nvSpPr>
        <p:spPr>
          <a:xfrm>
            <a:off x="1028700" y="3394609"/>
            <a:ext cx="6709758" cy="2046266"/>
          </a:xfrm>
          <a:prstGeom prst="rect">
            <a:avLst/>
          </a:prstGeom>
        </p:spPr>
        <p:txBody>
          <a:bodyPr lIns="0" tIns="0" rIns="0" bIns="0" rtlCol="0" anchor="t">
            <a:spAutoFit/>
          </a:bodyPr>
          <a:lstStyle/>
          <a:p>
            <a:pPr>
              <a:lnSpc>
                <a:spcPts val="7992"/>
              </a:lnSpc>
            </a:pPr>
            <a:r>
              <a:rPr lang="en-US" sz="7200">
                <a:solidFill>
                  <a:srgbClr val="4C6FBF"/>
                </a:solidFill>
                <a:latin typeface="Vesper Libre Regular"/>
              </a:rPr>
              <a:t>Kandungan Gizi Dadih</a:t>
            </a:r>
          </a:p>
        </p:txBody>
      </p:sp>
      <p:sp>
        <p:nvSpPr>
          <p:cNvPr id="6" name="TextBox 6"/>
          <p:cNvSpPr txBox="1"/>
          <p:nvPr/>
        </p:nvSpPr>
        <p:spPr>
          <a:xfrm>
            <a:off x="9995739" y="2281806"/>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01</a:t>
            </a:r>
          </a:p>
        </p:txBody>
      </p:sp>
      <p:sp>
        <p:nvSpPr>
          <p:cNvPr id="7" name="TextBox 7"/>
          <p:cNvSpPr txBox="1"/>
          <p:nvPr/>
        </p:nvSpPr>
        <p:spPr>
          <a:xfrm>
            <a:off x="9995739" y="4931306"/>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02</a:t>
            </a:r>
          </a:p>
        </p:txBody>
      </p:sp>
      <p:sp>
        <p:nvSpPr>
          <p:cNvPr id="8" name="TextBox 8"/>
          <p:cNvSpPr txBox="1"/>
          <p:nvPr/>
        </p:nvSpPr>
        <p:spPr>
          <a:xfrm>
            <a:off x="9995739" y="7552502"/>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03</a:t>
            </a:r>
          </a:p>
        </p:txBody>
      </p:sp>
      <p:sp>
        <p:nvSpPr>
          <p:cNvPr id="9" name="TextBox 9"/>
          <p:cNvSpPr txBox="1"/>
          <p:nvPr/>
        </p:nvSpPr>
        <p:spPr>
          <a:xfrm>
            <a:off x="6709758" y="6539672"/>
            <a:ext cx="10549542" cy="481330"/>
          </a:xfrm>
          <a:prstGeom prst="rect">
            <a:avLst/>
          </a:prstGeom>
        </p:spPr>
        <p:txBody>
          <a:bodyPr lIns="0" tIns="0" rIns="0" bIns="0" rtlCol="0" anchor="t">
            <a:spAutoFit/>
          </a:bodyPr>
          <a:lstStyle/>
          <a:p>
            <a:pPr algn="ctr">
              <a:lnSpc>
                <a:spcPts val="3919"/>
              </a:lnSpc>
            </a:pPr>
            <a:r>
              <a:rPr lang="en-US" sz="2800">
                <a:solidFill>
                  <a:srgbClr val="000000"/>
                </a:solidFill>
                <a:latin typeface="Open Sans Light"/>
              </a:rPr>
              <a:t>Sumber: Helmizar, Panduan Konsumsi Dadih</a:t>
            </a:r>
          </a:p>
        </p:txBody>
      </p:sp>
      <p:pic>
        <p:nvPicPr>
          <p:cNvPr id="10" name="Picture 9" descr="LOGO FKM.jpg"/>
          <p:cNvPicPr>
            <a:picLocks noChangeAspect="1"/>
          </p:cNvPicPr>
          <p:nvPr/>
        </p:nvPicPr>
        <p:blipFill>
          <a:blip r:embed="rId5" cstate="print"/>
          <a:stretch>
            <a:fillRect/>
          </a:stretch>
        </p:blipFill>
        <p:spPr>
          <a:xfrm>
            <a:off x="15716262" y="9006846"/>
            <a:ext cx="2571738" cy="1280154"/>
          </a:xfrm>
          <a:prstGeom prst="rect">
            <a:avLst/>
          </a:prstGeom>
        </p:spPr>
      </p:pic>
      <p:pic>
        <p:nvPicPr>
          <p:cNvPr id="11" name="Picture 5"/>
          <p:cNvPicPr>
            <a:picLocks noChangeAspect="1"/>
          </p:cNvPicPr>
          <p:nvPr/>
        </p:nvPicPr>
        <p:blipFill>
          <a:blip r:embed="rId6"/>
          <a:srcRect/>
          <a:stretch>
            <a:fillRect/>
          </a:stretch>
        </p:blipFill>
        <p:spPr>
          <a:xfrm>
            <a:off x="215008" y="5661725"/>
            <a:ext cx="7729268" cy="4444329"/>
          </a:xfrm>
          <a:prstGeom prst="rect">
            <a:avLst/>
          </a:prstGeom>
        </p:spPr>
      </p:pic>
    </p:spTree>
    <p:extLst>
      <p:ext uri="{BB962C8B-B14F-4D97-AF65-F5344CB8AC3E}">
        <p14:creationId xmlns:p14="http://schemas.microsoft.com/office/powerpoint/2010/main" val="1487699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4"/>
          <p:cNvSpPr txBox="1"/>
          <p:nvPr/>
        </p:nvSpPr>
        <p:spPr>
          <a:xfrm>
            <a:off x="5600700" y="4714875"/>
            <a:ext cx="6286500" cy="488044"/>
          </a:xfrm>
          <a:prstGeom prst="rect">
            <a:avLst/>
          </a:prstGeom>
          <a:solidFill>
            <a:schemeClr val="bg1"/>
          </a:solidFill>
          <a:ln w="9525">
            <a:noFill/>
          </a:ln>
        </p:spPr>
        <p:txBody>
          <a:bodyPr lIns="163284" tIns="81642" rIns="163284" bIns="81642">
            <a:spAutoFit/>
          </a:bodyPr>
          <a:lstStyle/>
          <a:p>
            <a:pPr algn="ctr">
              <a:buFont typeface="Arial" panose="020B0604020202020204" pitchFamily="34" charset="0"/>
              <a:buNone/>
            </a:pPr>
            <a:r>
              <a:rPr sz="2100" dirty="0">
                <a:latin typeface="Arial Black" panose="020B0A04020102020204" pitchFamily="34" charset="0"/>
              </a:rPr>
              <a:t>180 BUMIL Trimester I  (12-16  mg)</a:t>
            </a:r>
          </a:p>
        </p:txBody>
      </p:sp>
      <p:sp>
        <p:nvSpPr>
          <p:cNvPr id="11267" name="AutoShape 6" descr="Hasil gambar untuk gambar bidan berjilbab pakai motor"/>
          <p:cNvSpPr>
            <a:spLocks noChangeAspect="1"/>
          </p:cNvSpPr>
          <p:nvPr/>
        </p:nvSpPr>
        <p:spPr>
          <a:xfrm>
            <a:off x="2519362" y="1123356"/>
            <a:ext cx="457200" cy="342900"/>
          </a:xfrm>
          <a:prstGeom prst="rect">
            <a:avLst/>
          </a:prstGeom>
          <a:noFill/>
          <a:ln w="9525">
            <a:noFill/>
          </a:ln>
        </p:spPr>
        <p:txBody>
          <a:bodyPr lIns="163284" tIns="81642" rIns="163284" bIns="81642"/>
          <a:lstStyle/>
          <a:p>
            <a:pPr>
              <a:buFont typeface="Arial" panose="020B0604020202020204" pitchFamily="34" charset="0"/>
              <a:buNone/>
            </a:pPr>
            <a:endParaRPr sz="2400" dirty="0">
              <a:latin typeface="Arial" panose="020B0604020202020204" pitchFamily="34" charset="0"/>
            </a:endParaRPr>
          </a:p>
        </p:txBody>
      </p:sp>
      <p:sp>
        <p:nvSpPr>
          <p:cNvPr id="11268" name="AutoShape 10" descr="Hasil gambar untuk dadih satu tabung"/>
          <p:cNvSpPr>
            <a:spLocks noChangeAspect="1"/>
          </p:cNvSpPr>
          <p:nvPr/>
        </p:nvSpPr>
        <p:spPr>
          <a:xfrm>
            <a:off x="2519362" y="1123356"/>
            <a:ext cx="457200" cy="342900"/>
          </a:xfrm>
          <a:prstGeom prst="rect">
            <a:avLst/>
          </a:prstGeom>
          <a:noFill/>
          <a:ln w="9525">
            <a:noFill/>
          </a:ln>
        </p:spPr>
        <p:txBody>
          <a:bodyPr lIns="163284" tIns="81642" rIns="163284" bIns="81642"/>
          <a:lstStyle/>
          <a:p>
            <a:pPr>
              <a:buFont typeface="Arial" panose="020B0604020202020204" pitchFamily="34" charset="0"/>
              <a:buNone/>
            </a:pPr>
            <a:endParaRPr sz="2400" dirty="0">
              <a:latin typeface="Arial" panose="020B0604020202020204" pitchFamily="34" charset="0"/>
            </a:endParaRPr>
          </a:p>
        </p:txBody>
      </p:sp>
      <p:pic>
        <p:nvPicPr>
          <p:cNvPr id="11269" name="Picture 4" descr="Hasil gambar untuk gambar kelompok  ibu hamil"/>
          <p:cNvPicPr>
            <a:picLocks noChangeAspect="1"/>
          </p:cNvPicPr>
          <p:nvPr/>
        </p:nvPicPr>
        <p:blipFill>
          <a:blip r:embed="rId2"/>
          <a:stretch>
            <a:fillRect/>
          </a:stretch>
        </p:blipFill>
        <p:spPr>
          <a:xfrm>
            <a:off x="6686551" y="2210991"/>
            <a:ext cx="4171950" cy="2503884"/>
          </a:xfrm>
          <a:prstGeom prst="rect">
            <a:avLst/>
          </a:prstGeom>
          <a:noFill/>
          <a:ln w="9525">
            <a:noFill/>
          </a:ln>
        </p:spPr>
      </p:pic>
      <p:cxnSp>
        <p:nvCxnSpPr>
          <p:cNvPr id="17" name="Straight Connector 16"/>
          <p:cNvCxnSpPr/>
          <p:nvPr/>
        </p:nvCxnSpPr>
        <p:spPr>
          <a:xfrm flipV="1">
            <a:off x="5486400" y="5400675"/>
            <a:ext cx="6972300" cy="857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5229225" y="5742981"/>
            <a:ext cx="514350" cy="4762"/>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8888017" y="5656661"/>
            <a:ext cx="514350" cy="2382"/>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12202717" y="5656661"/>
            <a:ext cx="514350" cy="2382"/>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14700" y="6000751"/>
            <a:ext cx="3657600" cy="1457540"/>
          </a:xfrm>
          <a:prstGeom prst="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spAutoFit/>
          </a:bodyPr>
          <a:lstStyle/>
          <a:p>
            <a:pPr algn="ctr" defTabSz="1632844" fontAlgn="base">
              <a:spcBef>
                <a:spcPct val="0"/>
              </a:spcBef>
              <a:spcAft>
                <a:spcPct val="0"/>
              </a:spcAft>
              <a:defRPr/>
            </a:pPr>
            <a:r>
              <a:rPr lang="en-US" sz="2100" b="1" dirty="0" err="1"/>
              <a:t>Kel</a:t>
            </a:r>
            <a:r>
              <a:rPr lang="en-US" sz="2100" b="1" dirty="0"/>
              <a:t>. 1  60 </a:t>
            </a:r>
            <a:r>
              <a:rPr lang="en-US" sz="2100" b="1" dirty="0" err="1"/>
              <a:t>ibu</a:t>
            </a:r>
            <a:endParaRPr lang="en-US" sz="2100" b="1" dirty="0"/>
          </a:p>
          <a:p>
            <a:pPr algn="ctr" defTabSz="1632844" fontAlgn="base">
              <a:spcBef>
                <a:spcPct val="0"/>
              </a:spcBef>
              <a:spcAft>
                <a:spcPct val="0"/>
              </a:spcAft>
              <a:defRPr/>
            </a:pPr>
            <a:r>
              <a:rPr lang="en-US" sz="2100" b="1" dirty="0" err="1"/>
              <a:t>diberi</a:t>
            </a:r>
            <a:r>
              <a:rPr lang="en-US" sz="2100" b="1" dirty="0"/>
              <a:t>  </a:t>
            </a:r>
            <a:r>
              <a:rPr lang="en-US" sz="2100" b="1" dirty="0" err="1"/>
              <a:t>Dadiah</a:t>
            </a:r>
            <a:endParaRPr lang="en-US" sz="2100" b="1" dirty="0"/>
          </a:p>
          <a:p>
            <a:pPr algn="ctr" defTabSz="1632844" fontAlgn="base">
              <a:spcBef>
                <a:spcPct val="0"/>
              </a:spcBef>
              <a:spcAft>
                <a:spcPct val="0"/>
              </a:spcAft>
              <a:defRPr/>
            </a:pPr>
            <a:r>
              <a:rPr lang="en-US" sz="2100" b="1" dirty="0"/>
              <a:t>100 gram  </a:t>
            </a:r>
            <a:r>
              <a:rPr lang="en-US" sz="2100" b="1" dirty="0" err="1"/>
              <a:t>selama</a:t>
            </a:r>
            <a:r>
              <a:rPr lang="en-US" sz="2100" b="1" dirty="0"/>
              <a:t> 144 </a:t>
            </a:r>
            <a:r>
              <a:rPr lang="en-US" sz="2100" b="1" dirty="0" err="1"/>
              <a:t>hari</a:t>
            </a:r>
            <a:r>
              <a:rPr lang="en-US" sz="2100" b="1" dirty="0"/>
              <a:t> (6 </a:t>
            </a:r>
            <a:r>
              <a:rPr lang="en-US" sz="2100" b="1" dirty="0" err="1"/>
              <a:t>bulan</a:t>
            </a:r>
            <a:r>
              <a:rPr lang="en-US" sz="2100" b="1" dirty="0"/>
              <a:t>)</a:t>
            </a:r>
          </a:p>
        </p:txBody>
      </p:sp>
      <p:sp>
        <p:nvSpPr>
          <p:cNvPr id="25" name="TextBox 24"/>
          <p:cNvSpPr txBox="1"/>
          <p:nvPr/>
        </p:nvSpPr>
        <p:spPr>
          <a:xfrm>
            <a:off x="7200900" y="6000751"/>
            <a:ext cx="3657600" cy="1457540"/>
          </a:xfrm>
          <a:prstGeom prst="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spAutoFit/>
          </a:bodyPr>
          <a:lstStyle/>
          <a:p>
            <a:pPr algn="ctr" defTabSz="1632844" fontAlgn="base">
              <a:spcBef>
                <a:spcPct val="0"/>
              </a:spcBef>
              <a:spcAft>
                <a:spcPct val="0"/>
              </a:spcAft>
              <a:defRPr/>
            </a:pPr>
            <a:r>
              <a:rPr lang="en-US" sz="2100" b="1" dirty="0" err="1"/>
              <a:t>Kel</a:t>
            </a:r>
            <a:r>
              <a:rPr lang="en-US" sz="2100" b="1" dirty="0"/>
              <a:t>. 2  60  </a:t>
            </a:r>
            <a:r>
              <a:rPr lang="en-US" sz="2100" b="1" dirty="0" err="1"/>
              <a:t>ibu</a:t>
            </a:r>
            <a:endParaRPr lang="en-US" sz="2100" b="1" dirty="0"/>
          </a:p>
          <a:p>
            <a:pPr algn="ctr" defTabSz="1632844" fontAlgn="base">
              <a:spcBef>
                <a:spcPct val="0"/>
              </a:spcBef>
              <a:spcAft>
                <a:spcPct val="0"/>
              </a:spcAft>
              <a:defRPr/>
            </a:pPr>
            <a:r>
              <a:rPr lang="en-US" sz="2100" b="1" dirty="0" err="1"/>
              <a:t>diberi</a:t>
            </a:r>
            <a:r>
              <a:rPr lang="en-US" sz="2100" b="1" dirty="0"/>
              <a:t>  </a:t>
            </a:r>
            <a:r>
              <a:rPr lang="en-US" sz="2100" b="1" dirty="0" err="1"/>
              <a:t>Dadiah</a:t>
            </a:r>
            <a:r>
              <a:rPr lang="en-US" sz="2100" b="1" dirty="0"/>
              <a:t> + Zinc</a:t>
            </a:r>
          </a:p>
          <a:p>
            <a:pPr algn="ctr" defTabSz="1632844" fontAlgn="base">
              <a:spcBef>
                <a:spcPct val="0"/>
              </a:spcBef>
              <a:spcAft>
                <a:spcPct val="0"/>
              </a:spcAft>
              <a:defRPr/>
            </a:pPr>
            <a:r>
              <a:rPr lang="en-US" sz="2100" b="1" dirty="0"/>
              <a:t>100 gram  </a:t>
            </a:r>
            <a:r>
              <a:rPr lang="en-US" sz="2100" b="1" dirty="0" err="1"/>
              <a:t>selama</a:t>
            </a:r>
            <a:r>
              <a:rPr lang="en-US" sz="2100" b="1" dirty="0"/>
              <a:t> 144 </a:t>
            </a:r>
            <a:r>
              <a:rPr lang="en-US" sz="2100" b="1" dirty="0" err="1"/>
              <a:t>hari</a:t>
            </a:r>
            <a:r>
              <a:rPr lang="en-US" sz="2100" b="1" dirty="0"/>
              <a:t> (6 </a:t>
            </a:r>
            <a:r>
              <a:rPr lang="en-US" sz="2100" b="1" dirty="0" err="1"/>
              <a:t>bulan</a:t>
            </a:r>
            <a:r>
              <a:rPr lang="en-US" sz="2100" b="1" dirty="0"/>
              <a:t>)</a:t>
            </a:r>
          </a:p>
        </p:txBody>
      </p:sp>
      <p:sp>
        <p:nvSpPr>
          <p:cNvPr id="26" name="TextBox 25"/>
          <p:cNvSpPr txBox="1"/>
          <p:nvPr/>
        </p:nvSpPr>
        <p:spPr>
          <a:xfrm>
            <a:off x="10972800" y="6000751"/>
            <a:ext cx="3657600" cy="1457540"/>
          </a:xfrm>
          <a:prstGeom prst="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spAutoFit/>
          </a:bodyPr>
          <a:lstStyle/>
          <a:p>
            <a:pPr algn="ctr" defTabSz="1632844" fontAlgn="base">
              <a:spcBef>
                <a:spcPct val="0"/>
              </a:spcBef>
              <a:spcAft>
                <a:spcPct val="0"/>
              </a:spcAft>
              <a:defRPr/>
            </a:pPr>
            <a:r>
              <a:rPr lang="en-US" sz="2100" b="1" dirty="0" err="1"/>
              <a:t>Kel</a:t>
            </a:r>
            <a:r>
              <a:rPr lang="en-US" sz="2100" b="1" dirty="0"/>
              <a:t>. 3  60  </a:t>
            </a:r>
            <a:r>
              <a:rPr lang="en-US" sz="2100" b="1" dirty="0" err="1"/>
              <a:t>ibu</a:t>
            </a:r>
            <a:endParaRPr lang="en-US" sz="2100" b="1" dirty="0"/>
          </a:p>
          <a:p>
            <a:pPr algn="ctr" defTabSz="1632844" fontAlgn="base">
              <a:spcBef>
                <a:spcPct val="0"/>
              </a:spcBef>
              <a:spcAft>
                <a:spcPct val="0"/>
              </a:spcAft>
              <a:defRPr/>
            </a:pPr>
            <a:r>
              <a:rPr lang="en-US" sz="2100" b="1" dirty="0" err="1"/>
              <a:t>Kontrol</a:t>
            </a:r>
            <a:r>
              <a:rPr lang="en-US" sz="2100" b="1" dirty="0"/>
              <a:t> </a:t>
            </a:r>
            <a:r>
              <a:rPr lang="en-US" sz="2100" b="1" dirty="0" err="1"/>
              <a:t>menerima</a:t>
            </a:r>
            <a:r>
              <a:rPr lang="en-US" sz="2100" b="1" dirty="0"/>
              <a:t> program </a:t>
            </a:r>
            <a:r>
              <a:rPr lang="en-US" sz="2100" b="1" dirty="0" err="1"/>
              <a:t>rutin</a:t>
            </a:r>
            <a:r>
              <a:rPr lang="en-US" sz="2100" b="1" dirty="0"/>
              <a:t> </a:t>
            </a:r>
            <a:r>
              <a:rPr lang="en-US" sz="2100" b="1" dirty="0" err="1"/>
              <a:t>Puskesmas</a:t>
            </a:r>
            <a:endParaRPr lang="en-US" sz="2100" b="1" dirty="0"/>
          </a:p>
          <a:p>
            <a:pPr algn="ctr" defTabSz="1632844" fontAlgn="base">
              <a:spcBef>
                <a:spcPct val="0"/>
              </a:spcBef>
              <a:spcAft>
                <a:spcPct val="0"/>
              </a:spcAft>
              <a:defRPr/>
            </a:pPr>
            <a:endParaRPr lang="en-US" sz="2100" b="1" dirty="0"/>
          </a:p>
        </p:txBody>
      </p:sp>
      <p:sp>
        <p:nvSpPr>
          <p:cNvPr id="5128" name="Title 1"/>
          <p:cNvSpPr txBox="1"/>
          <p:nvPr/>
        </p:nvSpPr>
        <p:spPr>
          <a:xfrm>
            <a:off x="2287906" y="1301592"/>
            <a:ext cx="10427994" cy="685800"/>
          </a:xfrm>
          <a:prstGeom prst="rect">
            <a:avLst/>
          </a:prstGeom>
          <a:solidFill>
            <a:srgbClr val="080808"/>
          </a:solidFill>
          <a:ln w="9525">
            <a:noFill/>
          </a:ln>
        </p:spPr>
        <p:txBody>
          <a:bodyPr lIns="163284" tIns="81642" rIns="163284" bIns="81642"/>
          <a:lstStyle/>
          <a:p>
            <a:r>
              <a:rPr lang="en-US" altLang="en-US" sz="4800" b="1" dirty="0">
                <a:solidFill>
                  <a:schemeClr val="bg1"/>
                </a:solidFill>
                <a:latin typeface="Arial Narrow" panose="020B0606020202030204" pitchFamily="34" charset="0"/>
                <a:ea typeface="Aharoni" pitchFamily="2" charset="-79"/>
              </a:rPr>
              <a:t>SUPLEMENTASI DADIH PADA IBU HAMIL </a:t>
            </a:r>
            <a:endParaRPr lang="id-ID" altLang="x-none" sz="4800" b="1" dirty="0">
              <a:solidFill>
                <a:schemeClr val="bg1"/>
              </a:solidFill>
              <a:latin typeface="Arial Narrow" panose="020B0606020202030204" pitchFamily="34" charset="0"/>
              <a:ea typeface="Aharoni" pitchFamily="2" charset="-79"/>
            </a:endParaRPr>
          </a:p>
        </p:txBody>
      </p:sp>
      <p:sp>
        <p:nvSpPr>
          <p:cNvPr id="2" name="Text Box 1"/>
          <p:cNvSpPr txBox="1"/>
          <p:nvPr/>
        </p:nvSpPr>
        <p:spPr>
          <a:xfrm>
            <a:off x="456962" y="8686800"/>
            <a:ext cx="15259300" cy="903542"/>
          </a:xfrm>
          <a:prstGeom prst="rect">
            <a:avLst/>
          </a:prstGeom>
          <a:solidFill>
            <a:srgbClr val="FFFF99"/>
          </a:solidFill>
        </p:spPr>
        <p:txBody>
          <a:bodyPr wrap="square" lIns="163284" tIns="81642" rIns="163284" bIns="81642" rtlCol="0" anchor="t">
            <a:spAutoFit/>
          </a:bodyPr>
          <a:lstStyle/>
          <a:p>
            <a:pPr algn="l">
              <a:buFont typeface="Arial" panose="020B0604020202020204" pitchFamily="34" charset="0"/>
              <a:buNone/>
            </a:pPr>
            <a:r>
              <a:rPr lang="en-US" sz="2400" b="1" dirty="0">
                <a:latin typeface="Bahnschrift SemiBold" panose="020B0502040204020203" charset="0"/>
                <a:ea typeface="Aharoni" pitchFamily="2" charset="-79"/>
                <a:cs typeface="Bahnschrift SemiBold" panose="020B0502040204020203" charset="0"/>
                <a:sym typeface="+mn-ea"/>
              </a:rPr>
              <a:t>HELMIZAR DKK (2017-2018) : </a:t>
            </a:r>
            <a:r>
              <a:rPr lang="en-US" sz="2400" b="1" dirty="0" err="1" smtClean="0">
                <a:latin typeface="Bahnschrift SemiBold" panose="020B0502040204020203" charset="0"/>
                <a:ea typeface="Aharoni" pitchFamily="2" charset="-79"/>
                <a:cs typeface="Bahnschrift SemiBold" panose="020B0502040204020203" charset="0"/>
                <a:sym typeface="+mn-ea"/>
              </a:rPr>
              <a:t>Studi</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Efek</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Suplementasi</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Dadih</a:t>
            </a:r>
            <a:r>
              <a:rPr lang="en-US" sz="2400" b="1" dirty="0" smtClean="0">
                <a:latin typeface="Bahnschrift SemiBold" panose="020B0502040204020203" charset="0"/>
                <a:ea typeface="Aharoni" pitchFamily="2" charset="-79"/>
                <a:cs typeface="Bahnschrift SemiBold" panose="020B0502040204020203" charset="0"/>
                <a:sym typeface="+mn-ea"/>
              </a:rPr>
              <a:t> Dan Zink </a:t>
            </a:r>
            <a:r>
              <a:rPr lang="en-US" sz="2400" b="1" dirty="0" err="1" smtClean="0">
                <a:latin typeface="Bahnschrift SemiBold" panose="020B0502040204020203" charset="0"/>
                <a:ea typeface="Aharoni" pitchFamily="2" charset="-79"/>
                <a:cs typeface="Bahnschrift SemiBold" panose="020B0502040204020203" charset="0"/>
                <a:sym typeface="+mn-ea"/>
              </a:rPr>
              <a:t>Selama</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Kehamilan</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Terhadap</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Imunitas</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Humoral</a:t>
            </a:r>
            <a:r>
              <a:rPr lang="en-US" sz="2400" b="1" dirty="0" smtClean="0">
                <a:latin typeface="Bahnschrift SemiBold" panose="020B0502040204020203" charset="0"/>
                <a:ea typeface="Aharoni" pitchFamily="2" charset="-79"/>
                <a:cs typeface="Bahnschrift SemiBold" panose="020B0502040204020203" charset="0"/>
                <a:sym typeface="+mn-ea"/>
              </a:rPr>
              <a:t> Dan </a:t>
            </a:r>
            <a:r>
              <a:rPr lang="en-US" sz="2400" b="1" dirty="0" err="1" smtClean="0">
                <a:latin typeface="Bahnschrift SemiBold" panose="020B0502040204020203" charset="0"/>
                <a:ea typeface="Aharoni" pitchFamily="2" charset="-79"/>
                <a:cs typeface="Bahnschrift SemiBold" panose="020B0502040204020203" charset="0"/>
                <a:sym typeface="+mn-ea"/>
              </a:rPr>
              <a:t>Berat</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Badan</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Lahir</a:t>
            </a:r>
            <a:r>
              <a:rPr lang="en-US" sz="2400" b="1" dirty="0" smtClean="0">
                <a:latin typeface="Bahnschrift SemiBold" panose="020B0502040204020203" charset="0"/>
                <a:ea typeface="Aharoni" pitchFamily="2" charset="-79"/>
                <a:cs typeface="Bahnschrift SemiBold" panose="020B0502040204020203" charset="0"/>
                <a:sym typeface="+mn-ea"/>
              </a:rPr>
              <a:t> </a:t>
            </a:r>
            <a:r>
              <a:rPr lang="en-US" sz="2400" b="1" dirty="0" err="1" smtClean="0">
                <a:latin typeface="Bahnschrift SemiBold" panose="020B0502040204020203" charset="0"/>
                <a:ea typeface="Aharoni" pitchFamily="2" charset="-79"/>
                <a:cs typeface="Bahnschrift SemiBold" panose="020B0502040204020203" charset="0"/>
                <a:sym typeface="+mn-ea"/>
              </a:rPr>
              <a:t>Bayi</a:t>
            </a:r>
            <a:r>
              <a:rPr lang="en-US" sz="2400" b="1" dirty="0" smtClean="0">
                <a:latin typeface="Bahnschrift SemiBold" panose="020B0502040204020203" charset="0"/>
                <a:ea typeface="Aharoni" pitchFamily="2" charset="-79"/>
                <a:cs typeface="Bahnschrift SemiBold" panose="020B0502040204020203" charset="0"/>
                <a:sym typeface="+mn-ea"/>
              </a:rPr>
              <a:t> Di Sumatera Barat</a:t>
            </a:r>
            <a:endParaRPr lang="en-US" sz="2400" b="1" dirty="0">
              <a:latin typeface="Bahnschrift SemiBold" panose="020B0502040204020203" charset="0"/>
              <a:ea typeface="Aharoni" pitchFamily="2" charset="-79"/>
              <a:cs typeface="Bahnschrift SemiBold" panose="020B0502040204020203" charset="0"/>
              <a:sym typeface="+mn-ea"/>
            </a:endParaRPr>
          </a:p>
        </p:txBody>
      </p:sp>
      <p:pic>
        <p:nvPicPr>
          <p:cNvPr id="15" name="Picture 14" descr="LOGO FKM.jpg"/>
          <p:cNvPicPr>
            <a:picLocks noChangeAspect="1"/>
          </p:cNvPicPr>
          <p:nvPr/>
        </p:nvPicPr>
        <p:blipFill>
          <a:blip r:embed="rId3" cstate="print"/>
          <a:stretch>
            <a:fillRect/>
          </a:stretch>
        </p:blipFill>
        <p:spPr>
          <a:xfrm>
            <a:off x="15776593" y="8686800"/>
            <a:ext cx="2571738" cy="1280154"/>
          </a:xfrm>
          <a:prstGeom prst="rect">
            <a:avLst/>
          </a:prstGeom>
        </p:spPr>
      </p:pic>
    </p:spTree>
    <p:extLst>
      <p:ext uri="{BB962C8B-B14F-4D97-AF65-F5344CB8AC3E}">
        <p14:creationId xmlns:p14="http://schemas.microsoft.com/office/powerpoint/2010/main" val="553859758"/>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STUDI DANONE2017\DOKUMENTASI\DSC01421.JPG"/>
          <p:cNvPicPr>
            <a:picLocks noGrp="1" noChangeAspect="1"/>
          </p:cNvPicPr>
          <p:nvPr>
            <p:ph type="pic" sz="quarter" idx="14"/>
          </p:nvPr>
        </p:nvPicPr>
        <p:blipFill>
          <a:blip r:embed="rId2" cstate="print"/>
          <a:stretch>
            <a:fillRect/>
          </a:stretch>
        </p:blipFill>
        <p:spPr>
          <a:xfrm rot="5400000">
            <a:off x="5080635" y="2868930"/>
            <a:ext cx="8168640" cy="6127433"/>
          </a:xfrm>
          <a:prstGeom prst="rect">
            <a:avLst/>
          </a:prstGeom>
          <a:noFill/>
          <a:ln w="9525">
            <a:noFill/>
          </a:ln>
        </p:spPr>
      </p:pic>
      <p:sp>
        <p:nvSpPr>
          <p:cNvPr id="3" name="Text Placeholder 1"/>
          <p:cNvSpPr>
            <a:spLocks noGrp="1"/>
          </p:cNvSpPr>
          <p:nvPr/>
        </p:nvSpPr>
        <p:spPr>
          <a:xfrm>
            <a:off x="212408" y="509588"/>
            <a:ext cx="18086070" cy="1086803"/>
          </a:xfrm>
          <a:prstGeom prst="rect">
            <a:avLst/>
          </a:prstGeom>
        </p:spPr>
        <p:txBody>
          <a:bodyPr lIns="137160" tIns="68580" rIns="137160" bIns="68580"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effectLst>
                  <a:outerShdw blurRad="38100" dist="19050" dir="2700000" algn="tl" rotWithShape="0">
                    <a:schemeClr val="dk1">
                      <a:alpha val="40000"/>
                    </a:schemeClr>
                  </a:outerShdw>
                </a:effectLst>
                <a:ea typeface="Calibri" panose="020F0502020204030204" charset="0"/>
                <a:cs typeface="Times New Roman" panose="02020603050405020304" pitchFamily="18" charset="0"/>
              </a:rPr>
              <a:t>Efek Suplementasi Dadih &amp; Zink Terhadap </a:t>
            </a:r>
          </a:p>
          <a:p>
            <a:r>
              <a:rPr lang="en-US" b="1" i="1" dirty="0">
                <a:solidFill>
                  <a:schemeClr val="tx1"/>
                </a:solidFill>
                <a:effectLst>
                  <a:outerShdw blurRad="38100" dist="19050" dir="2700000" algn="tl" rotWithShape="0">
                    <a:schemeClr val="dk1">
                      <a:alpha val="40000"/>
                    </a:schemeClr>
                  </a:outerShdw>
                </a:effectLst>
                <a:ea typeface="Calibri" panose="020F0502020204030204" charset="0"/>
                <a:cs typeface="Times New Roman" panose="02020603050405020304" pitchFamily="18" charset="0"/>
              </a:rPr>
              <a:t>Outcome </a:t>
            </a:r>
            <a:r>
              <a:rPr lang="en-US" b="1" dirty="0" err="1">
                <a:solidFill>
                  <a:schemeClr val="tx1"/>
                </a:solidFill>
                <a:effectLst>
                  <a:outerShdw blurRad="38100" dist="19050" dir="2700000" algn="tl" rotWithShape="0">
                    <a:schemeClr val="dk1">
                      <a:alpha val="40000"/>
                    </a:schemeClr>
                  </a:outerShdw>
                </a:effectLst>
                <a:ea typeface="Calibri" panose="020F0502020204030204" charset="0"/>
                <a:cs typeface="Times New Roman" panose="02020603050405020304" pitchFamily="18" charset="0"/>
              </a:rPr>
              <a:t>Kehamilan...</a:t>
            </a:r>
          </a:p>
        </p:txBody>
      </p:sp>
    </p:spTree>
    <p:extLst>
      <p:ext uri="{BB962C8B-B14F-4D97-AF65-F5344CB8AC3E}">
        <p14:creationId xmlns:p14="http://schemas.microsoft.com/office/powerpoint/2010/main" val="422045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486428202"/>
              </p:ext>
            </p:extLst>
          </p:nvPr>
        </p:nvGraphicFramePr>
        <p:xfrm>
          <a:off x="3124200" y="3515277"/>
          <a:ext cx="12496800" cy="5638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914400" y="0"/>
            <a:ext cx="16916400" cy="2908488"/>
          </a:xfrm>
          <a:prstGeom prst="rect">
            <a:avLst/>
          </a:prstGeom>
          <a:blipFill>
            <a:blip r:embed="rId3"/>
            <a:tile tx="0" ty="0" sx="100000" sy="100000" flip="none" algn="tl"/>
          </a:blipFill>
        </p:spPr>
        <p:txBody>
          <a:bodyPr wrap="square" lIns="163284" tIns="81642" rIns="163284" bIns="81642" rtlCol="0">
            <a:spAutoFit/>
          </a:bodyPr>
          <a:lstStyle/>
          <a:p>
            <a:r>
              <a:rPr lang="en-US" sz="4300" b="1" dirty="0" err="1">
                <a:solidFill>
                  <a:srgbClr val="000000"/>
                </a:solidFill>
              </a:rPr>
              <a:t>Pada</a:t>
            </a:r>
            <a:r>
              <a:rPr lang="en-US" sz="4300" b="1" dirty="0">
                <a:solidFill>
                  <a:srgbClr val="000000"/>
                </a:solidFill>
              </a:rPr>
              <a:t> </a:t>
            </a:r>
            <a:r>
              <a:rPr lang="en-US" sz="4300" b="1" dirty="0" err="1">
                <a:solidFill>
                  <a:srgbClr val="000000"/>
                </a:solidFill>
              </a:rPr>
              <a:t>sebuah</a:t>
            </a:r>
            <a:r>
              <a:rPr lang="en-US" sz="4300" b="1" dirty="0">
                <a:solidFill>
                  <a:srgbClr val="000000"/>
                </a:solidFill>
              </a:rPr>
              <a:t> </a:t>
            </a:r>
            <a:r>
              <a:rPr lang="en-US" sz="4300" b="1" dirty="0" err="1">
                <a:solidFill>
                  <a:srgbClr val="000000"/>
                </a:solidFill>
              </a:rPr>
              <a:t>penelitian</a:t>
            </a:r>
            <a:r>
              <a:rPr lang="en-US" sz="4300" b="1" dirty="0">
                <a:solidFill>
                  <a:srgbClr val="000000"/>
                </a:solidFill>
              </a:rPr>
              <a:t> yang  </a:t>
            </a:r>
            <a:r>
              <a:rPr lang="en-US" sz="4300" b="1" dirty="0" err="1">
                <a:solidFill>
                  <a:srgbClr val="000000"/>
                </a:solidFill>
              </a:rPr>
              <a:t>bertujuan</a:t>
            </a:r>
            <a:r>
              <a:rPr lang="en-US" sz="4300" b="1" dirty="0">
                <a:solidFill>
                  <a:srgbClr val="000000"/>
                </a:solidFill>
              </a:rPr>
              <a:t> </a:t>
            </a:r>
            <a:r>
              <a:rPr lang="en-US" sz="4300" b="1" dirty="0" err="1">
                <a:solidFill>
                  <a:srgbClr val="000000"/>
                </a:solidFill>
              </a:rPr>
              <a:t>mencari</a:t>
            </a:r>
            <a:r>
              <a:rPr lang="en-US" sz="4300" b="1" dirty="0">
                <a:solidFill>
                  <a:srgbClr val="000000"/>
                </a:solidFill>
              </a:rPr>
              <a:t> </a:t>
            </a:r>
            <a:r>
              <a:rPr lang="en-US" sz="4300" b="1" dirty="0" err="1">
                <a:solidFill>
                  <a:srgbClr val="000000"/>
                </a:solidFill>
              </a:rPr>
              <a:t>alternatif</a:t>
            </a:r>
            <a:r>
              <a:rPr lang="en-US" sz="4300" b="1" dirty="0">
                <a:solidFill>
                  <a:srgbClr val="000000"/>
                </a:solidFill>
              </a:rPr>
              <a:t>  </a:t>
            </a:r>
            <a:r>
              <a:rPr lang="en-US" sz="4300" b="1" dirty="0" err="1">
                <a:solidFill>
                  <a:srgbClr val="000000"/>
                </a:solidFill>
              </a:rPr>
              <a:t>suplementasi</a:t>
            </a:r>
            <a:r>
              <a:rPr lang="en-US" sz="4300" b="1" dirty="0">
                <a:solidFill>
                  <a:srgbClr val="000000"/>
                </a:solidFill>
              </a:rPr>
              <a:t> </a:t>
            </a:r>
            <a:r>
              <a:rPr lang="en-US" sz="4300" b="1" dirty="0" err="1">
                <a:solidFill>
                  <a:srgbClr val="000000"/>
                </a:solidFill>
              </a:rPr>
              <a:t>utk</a:t>
            </a:r>
            <a:r>
              <a:rPr lang="en-US" sz="4300" b="1" dirty="0">
                <a:solidFill>
                  <a:srgbClr val="000000"/>
                </a:solidFill>
              </a:rPr>
              <a:t> </a:t>
            </a:r>
            <a:r>
              <a:rPr lang="en-US" sz="4300" b="1" dirty="0" err="1">
                <a:solidFill>
                  <a:srgbClr val="000000"/>
                </a:solidFill>
              </a:rPr>
              <a:t>Bumil</a:t>
            </a:r>
            <a:r>
              <a:rPr lang="en-US" sz="4300" b="1" dirty="0">
                <a:solidFill>
                  <a:srgbClr val="000000"/>
                </a:solidFill>
              </a:rPr>
              <a:t> , </a:t>
            </a:r>
            <a:r>
              <a:rPr lang="en-US" sz="4300" b="1" dirty="0" err="1">
                <a:solidFill>
                  <a:srgbClr val="000000"/>
                </a:solidFill>
              </a:rPr>
              <a:t>sebagai</a:t>
            </a:r>
            <a:r>
              <a:rPr lang="en-US" sz="4300" b="1" dirty="0">
                <a:solidFill>
                  <a:srgbClr val="000000"/>
                </a:solidFill>
              </a:rPr>
              <a:t> </a:t>
            </a:r>
            <a:r>
              <a:rPr lang="en-US" sz="4300" b="1" dirty="0" err="1">
                <a:solidFill>
                  <a:srgbClr val="000000"/>
                </a:solidFill>
              </a:rPr>
              <a:t>alternatif</a:t>
            </a:r>
            <a:r>
              <a:rPr lang="en-US" sz="4300" b="1" dirty="0">
                <a:solidFill>
                  <a:srgbClr val="000000"/>
                </a:solidFill>
              </a:rPr>
              <a:t>  </a:t>
            </a:r>
            <a:r>
              <a:rPr lang="en-US" sz="4300" b="1" dirty="0" err="1">
                <a:solidFill>
                  <a:srgbClr val="000000"/>
                </a:solidFill>
              </a:rPr>
              <a:t>pencegahan</a:t>
            </a:r>
            <a:r>
              <a:rPr lang="en-US" sz="4300" b="1" dirty="0">
                <a:solidFill>
                  <a:srgbClr val="000000"/>
                </a:solidFill>
              </a:rPr>
              <a:t>  stunting  </a:t>
            </a:r>
            <a:r>
              <a:rPr lang="en-US" sz="4300" b="1" dirty="0" smtClean="0">
                <a:solidFill>
                  <a:srgbClr val="000000"/>
                </a:solidFill>
              </a:rPr>
              <a:t> </a:t>
            </a:r>
            <a:r>
              <a:rPr lang="en-US" sz="4300" b="1" dirty="0" err="1">
                <a:solidFill>
                  <a:srgbClr val="000000"/>
                </a:solidFill>
              </a:rPr>
              <a:t>sedini</a:t>
            </a:r>
            <a:r>
              <a:rPr lang="en-US" sz="4300" b="1" dirty="0">
                <a:solidFill>
                  <a:srgbClr val="000000"/>
                </a:solidFill>
              </a:rPr>
              <a:t>  </a:t>
            </a:r>
            <a:r>
              <a:rPr lang="en-US" sz="4300" b="1" dirty="0" err="1">
                <a:solidFill>
                  <a:srgbClr val="000000"/>
                </a:solidFill>
              </a:rPr>
              <a:t>mungkin</a:t>
            </a:r>
            <a:r>
              <a:rPr lang="en-US" sz="4300" b="1" dirty="0">
                <a:solidFill>
                  <a:srgbClr val="000000"/>
                </a:solidFill>
              </a:rPr>
              <a:t> </a:t>
            </a:r>
            <a:r>
              <a:rPr lang="en-US" sz="4300" b="1" dirty="0" err="1">
                <a:solidFill>
                  <a:srgbClr val="000000"/>
                </a:solidFill>
              </a:rPr>
              <a:t>berbasis</a:t>
            </a:r>
            <a:r>
              <a:rPr lang="en-US" sz="4300" b="1" dirty="0">
                <a:solidFill>
                  <a:srgbClr val="000000"/>
                </a:solidFill>
              </a:rPr>
              <a:t> </a:t>
            </a:r>
            <a:r>
              <a:rPr lang="en-US" sz="4300" b="1" dirty="0" err="1">
                <a:solidFill>
                  <a:srgbClr val="000000"/>
                </a:solidFill>
              </a:rPr>
              <a:t>pangan</a:t>
            </a:r>
            <a:r>
              <a:rPr lang="en-US" sz="4300" b="1" dirty="0">
                <a:solidFill>
                  <a:srgbClr val="000000"/>
                </a:solidFill>
              </a:rPr>
              <a:t> </a:t>
            </a:r>
            <a:r>
              <a:rPr lang="en-US" sz="4300" b="1" dirty="0" err="1">
                <a:solidFill>
                  <a:srgbClr val="000000"/>
                </a:solidFill>
              </a:rPr>
              <a:t>lokal</a:t>
            </a:r>
            <a:r>
              <a:rPr lang="en-US" sz="4300" b="1" dirty="0">
                <a:solidFill>
                  <a:srgbClr val="000000"/>
                </a:solidFill>
              </a:rPr>
              <a:t> yang </a:t>
            </a:r>
            <a:r>
              <a:rPr lang="en-US" sz="4300" b="1" dirty="0" err="1">
                <a:solidFill>
                  <a:srgbClr val="000000"/>
                </a:solidFill>
              </a:rPr>
              <a:t>masa</a:t>
            </a:r>
            <a:r>
              <a:rPr lang="en-US" sz="4300" b="1" dirty="0">
                <a:solidFill>
                  <a:srgbClr val="000000"/>
                </a:solidFill>
              </a:rPr>
              <a:t> </a:t>
            </a:r>
            <a:r>
              <a:rPr lang="en-US" sz="4300" b="1" dirty="0" err="1">
                <a:solidFill>
                  <a:srgbClr val="000000"/>
                </a:solidFill>
              </a:rPr>
              <a:t>lampau</a:t>
            </a:r>
            <a:r>
              <a:rPr lang="en-US" sz="4300" b="1" dirty="0">
                <a:solidFill>
                  <a:srgbClr val="000000"/>
                </a:solidFill>
              </a:rPr>
              <a:t> 40-50 </a:t>
            </a:r>
            <a:r>
              <a:rPr lang="en-US" sz="4300" b="1" dirty="0" err="1">
                <a:solidFill>
                  <a:srgbClr val="000000"/>
                </a:solidFill>
              </a:rPr>
              <a:t>tahun</a:t>
            </a:r>
            <a:r>
              <a:rPr lang="en-US" sz="4300" b="1" dirty="0">
                <a:solidFill>
                  <a:srgbClr val="000000"/>
                </a:solidFill>
              </a:rPr>
              <a:t> yang </a:t>
            </a:r>
            <a:r>
              <a:rPr lang="en-US" sz="4300" b="1" dirty="0" err="1">
                <a:solidFill>
                  <a:srgbClr val="000000"/>
                </a:solidFill>
              </a:rPr>
              <a:t>lalu</a:t>
            </a:r>
            <a:r>
              <a:rPr lang="en-US" sz="4300" b="1" dirty="0">
                <a:solidFill>
                  <a:srgbClr val="000000"/>
                </a:solidFill>
              </a:rPr>
              <a:t> </a:t>
            </a:r>
            <a:r>
              <a:rPr lang="en-US" sz="4300" b="1" dirty="0" err="1">
                <a:solidFill>
                  <a:srgbClr val="000000"/>
                </a:solidFill>
              </a:rPr>
              <a:t>menjadi</a:t>
            </a:r>
            <a:r>
              <a:rPr lang="en-US" sz="4300" b="1" dirty="0">
                <a:solidFill>
                  <a:srgbClr val="000000"/>
                </a:solidFill>
              </a:rPr>
              <a:t> </a:t>
            </a:r>
            <a:r>
              <a:rPr lang="en-US" sz="4300" b="1" dirty="0" err="1">
                <a:solidFill>
                  <a:srgbClr val="000000"/>
                </a:solidFill>
              </a:rPr>
              <a:t>favorit</a:t>
            </a:r>
            <a:r>
              <a:rPr lang="en-US" sz="4300" b="1" dirty="0">
                <a:solidFill>
                  <a:srgbClr val="000000"/>
                </a:solidFill>
              </a:rPr>
              <a:t> </a:t>
            </a:r>
            <a:r>
              <a:rPr lang="en-US" sz="4300" b="1" dirty="0" err="1">
                <a:solidFill>
                  <a:srgbClr val="000000"/>
                </a:solidFill>
              </a:rPr>
              <a:t>masyarakat</a:t>
            </a:r>
            <a:r>
              <a:rPr lang="en-US" sz="4300" b="1" dirty="0">
                <a:solidFill>
                  <a:srgbClr val="000000"/>
                </a:solidFill>
              </a:rPr>
              <a:t> </a:t>
            </a:r>
            <a:r>
              <a:rPr lang="en-US" sz="4300" b="1" dirty="0" err="1">
                <a:solidFill>
                  <a:srgbClr val="000000"/>
                </a:solidFill>
              </a:rPr>
              <a:t>yaitu</a:t>
            </a:r>
            <a:r>
              <a:rPr lang="en-US" sz="4300" b="1" dirty="0">
                <a:solidFill>
                  <a:srgbClr val="000000"/>
                </a:solidFill>
              </a:rPr>
              <a:t> </a:t>
            </a:r>
            <a:r>
              <a:rPr lang="en-US" sz="4300" b="1" dirty="0" err="1">
                <a:solidFill>
                  <a:srgbClr val="000000"/>
                </a:solidFill>
              </a:rPr>
              <a:t>Dadih</a:t>
            </a:r>
            <a:r>
              <a:rPr lang="en-US" sz="4300" b="1" dirty="0">
                <a:solidFill>
                  <a:srgbClr val="000000"/>
                </a:solidFill>
              </a:rPr>
              <a:t> (</a:t>
            </a:r>
            <a:r>
              <a:rPr lang="en-US" sz="4300" b="1" i="1" dirty="0">
                <a:solidFill>
                  <a:srgbClr val="000000"/>
                </a:solidFill>
              </a:rPr>
              <a:t>fermented buffalo milk)</a:t>
            </a:r>
          </a:p>
        </p:txBody>
      </p:sp>
      <p:sp>
        <p:nvSpPr>
          <p:cNvPr id="6" name="TextBox 5"/>
          <p:cNvSpPr txBox="1"/>
          <p:nvPr/>
        </p:nvSpPr>
        <p:spPr>
          <a:xfrm>
            <a:off x="3200400" y="8724900"/>
            <a:ext cx="5181600" cy="441877"/>
          </a:xfrm>
          <a:prstGeom prst="rect">
            <a:avLst/>
          </a:prstGeom>
          <a:noFill/>
        </p:spPr>
        <p:txBody>
          <a:bodyPr wrap="square" lIns="163284" tIns="81642" rIns="163284" bIns="81642" rtlCol="0">
            <a:spAutoFit/>
          </a:bodyPr>
          <a:lstStyle/>
          <a:p>
            <a:r>
              <a:rPr lang="en-US" b="1" dirty="0" err="1" smtClean="0"/>
              <a:t>Helmizar</a:t>
            </a:r>
            <a:r>
              <a:rPr lang="en-US" b="1" dirty="0" smtClean="0"/>
              <a:t> , 2018</a:t>
            </a:r>
            <a:endParaRPr lang="en-US" b="1" dirty="0"/>
          </a:p>
        </p:txBody>
      </p:sp>
      <p:sp>
        <p:nvSpPr>
          <p:cNvPr id="7" name="TextBox 6"/>
          <p:cNvSpPr txBox="1"/>
          <p:nvPr/>
        </p:nvSpPr>
        <p:spPr>
          <a:xfrm>
            <a:off x="3200400" y="3004225"/>
            <a:ext cx="13106400" cy="657321"/>
          </a:xfrm>
          <a:prstGeom prst="rect">
            <a:avLst/>
          </a:prstGeom>
          <a:noFill/>
        </p:spPr>
        <p:txBody>
          <a:bodyPr wrap="square" lIns="163284" tIns="81642" rIns="163284" bIns="81642" rtlCol="0">
            <a:spAutoFit/>
          </a:bodyPr>
          <a:lstStyle/>
          <a:p>
            <a:r>
              <a:rPr lang="en-US" sz="3200" b="1" dirty="0" smtClean="0"/>
              <a:t>Diagram 1 </a:t>
            </a:r>
            <a:r>
              <a:rPr lang="en-US" sz="3200" b="1" dirty="0" err="1" smtClean="0"/>
              <a:t>Pengaruh</a:t>
            </a:r>
            <a:r>
              <a:rPr lang="en-US" sz="3200" b="1" dirty="0" smtClean="0"/>
              <a:t> </a:t>
            </a:r>
            <a:r>
              <a:rPr lang="en-US" sz="3200" b="1" dirty="0" err="1" smtClean="0"/>
              <a:t>Suplementasi</a:t>
            </a:r>
            <a:r>
              <a:rPr lang="en-US" sz="3200" b="1" dirty="0" smtClean="0"/>
              <a:t> </a:t>
            </a:r>
            <a:r>
              <a:rPr lang="en-US" sz="3200" b="1" dirty="0" err="1" smtClean="0"/>
              <a:t>Dadih</a:t>
            </a:r>
            <a:r>
              <a:rPr lang="en-US" sz="3200" b="1" dirty="0" smtClean="0"/>
              <a:t> </a:t>
            </a:r>
            <a:r>
              <a:rPr lang="en-US" sz="3200" b="1" dirty="0" err="1" smtClean="0"/>
              <a:t>pada</a:t>
            </a:r>
            <a:r>
              <a:rPr lang="en-US" sz="3200" b="1" dirty="0" smtClean="0"/>
              <a:t> </a:t>
            </a:r>
            <a:r>
              <a:rPr lang="en-US" sz="3200" b="1" dirty="0" err="1" smtClean="0"/>
              <a:t>Bumil</a:t>
            </a:r>
            <a:r>
              <a:rPr lang="en-US" sz="3200" b="1" dirty="0" smtClean="0"/>
              <a:t> </a:t>
            </a:r>
            <a:r>
              <a:rPr lang="en-US" sz="3200" b="1" dirty="0" err="1" smtClean="0"/>
              <a:t>terhadap</a:t>
            </a:r>
            <a:r>
              <a:rPr lang="en-US" sz="3200" b="1" dirty="0" smtClean="0"/>
              <a:t> PBL </a:t>
            </a:r>
            <a:r>
              <a:rPr lang="en-US" sz="3200" b="1" dirty="0" err="1" smtClean="0"/>
              <a:t>Bayi</a:t>
            </a:r>
            <a:endParaRPr lang="en-US" sz="3200" b="1" dirty="0"/>
          </a:p>
        </p:txBody>
      </p:sp>
      <p:sp>
        <p:nvSpPr>
          <p:cNvPr id="8" name="Text Box 1"/>
          <p:cNvSpPr txBox="1"/>
          <p:nvPr/>
        </p:nvSpPr>
        <p:spPr>
          <a:xfrm>
            <a:off x="723900" y="9438578"/>
            <a:ext cx="16497300" cy="909977"/>
          </a:xfrm>
          <a:prstGeom prst="rect">
            <a:avLst/>
          </a:prstGeom>
          <a:solidFill>
            <a:srgbClr val="FFFF99"/>
          </a:solidFill>
        </p:spPr>
        <p:txBody>
          <a:bodyPr wrap="square" lIns="291576" tIns="145788" rIns="291576" bIns="145788" rtlCol="0" anchor="t">
            <a:spAutoFit/>
          </a:bodyPr>
          <a:lstStyle/>
          <a:p>
            <a:pPr algn="l">
              <a:buFont typeface="Arial" panose="020B0604020202020204" pitchFamily="34" charset="0"/>
              <a:buNone/>
            </a:pPr>
            <a:r>
              <a:rPr lang="en-US" sz="2000" b="1" dirty="0">
                <a:latin typeface="Bahnschrift SemiBold" panose="020B0502040204020203" charset="0"/>
                <a:ea typeface="Aharoni" pitchFamily="2" charset="-79"/>
                <a:cs typeface="Bahnschrift SemiBold" panose="020B0502040204020203" charset="0"/>
                <a:sym typeface="+mn-ea"/>
              </a:rPr>
              <a:t>HELMIZAR DKK (2017-2018) : </a:t>
            </a:r>
            <a:r>
              <a:rPr lang="en-US" sz="2000" b="1" dirty="0" err="1">
                <a:latin typeface="Bahnschrift SemiBold" panose="020B0502040204020203" charset="0"/>
                <a:ea typeface="Aharoni" pitchFamily="2" charset="-79"/>
                <a:cs typeface="Bahnschrift SemiBold" panose="020B0502040204020203" charset="0"/>
                <a:sym typeface="+mn-ea"/>
              </a:rPr>
              <a:t>Studi</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Efek</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Suplementasi</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Dadih</a:t>
            </a:r>
            <a:r>
              <a:rPr lang="en-US" sz="2000" b="1" dirty="0">
                <a:latin typeface="Bahnschrift SemiBold" panose="020B0502040204020203" charset="0"/>
                <a:ea typeface="Aharoni" pitchFamily="2" charset="-79"/>
                <a:cs typeface="Bahnschrift SemiBold" panose="020B0502040204020203" charset="0"/>
                <a:sym typeface="+mn-ea"/>
              </a:rPr>
              <a:t> Dan Zink </a:t>
            </a:r>
            <a:r>
              <a:rPr lang="en-US" sz="2000" b="1" dirty="0" err="1">
                <a:latin typeface="Bahnschrift SemiBold" panose="020B0502040204020203" charset="0"/>
                <a:ea typeface="Aharoni" pitchFamily="2" charset="-79"/>
                <a:cs typeface="Bahnschrift SemiBold" panose="020B0502040204020203" charset="0"/>
                <a:sym typeface="+mn-ea"/>
              </a:rPr>
              <a:t>Selama</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Kehamilan</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Terhadap</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Imunitas</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Humoral</a:t>
            </a:r>
            <a:r>
              <a:rPr lang="en-US" sz="2000" b="1" dirty="0">
                <a:latin typeface="Bahnschrift SemiBold" panose="020B0502040204020203" charset="0"/>
                <a:ea typeface="Aharoni" pitchFamily="2" charset="-79"/>
                <a:cs typeface="Bahnschrift SemiBold" panose="020B0502040204020203" charset="0"/>
                <a:sym typeface="+mn-ea"/>
              </a:rPr>
              <a:t> </a:t>
            </a:r>
            <a:endParaRPr lang="en-US" sz="2000" b="1" dirty="0" smtClean="0">
              <a:latin typeface="Bahnschrift SemiBold" panose="020B0502040204020203" charset="0"/>
              <a:ea typeface="Aharoni" pitchFamily="2" charset="-79"/>
              <a:cs typeface="Bahnschrift SemiBold" panose="020B0502040204020203" charset="0"/>
              <a:sym typeface="+mn-ea"/>
            </a:endParaRPr>
          </a:p>
          <a:p>
            <a:pPr algn="l">
              <a:buFont typeface="Arial" panose="020B0604020202020204" pitchFamily="34" charset="0"/>
              <a:buNone/>
            </a:pP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smtClean="0">
                <a:latin typeface="Bahnschrift SemiBold" panose="020B0502040204020203" charset="0"/>
                <a:ea typeface="Aharoni" pitchFamily="2" charset="-79"/>
                <a:cs typeface="Bahnschrift SemiBold" panose="020B0502040204020203" charset="0"/>
                <a:sym typeface="+mn-ea"/>
              </a:rPr>
              <a:t>Dan </a:t>
            </a:r>
            <a:r>
              <a:rPr lang="en-US" sz="2000" b="1" dirty="0" err="1">
                <a:latin typeface="Bahnschrift SemiBold" panose="020B0502040204020203" charset="0"/>
                <a:ea typeface="Aharoni" pitchFamily="2" charset="-79"/>
                <a:cs typeface="Bahnschrift SemiBold" panose="020B0502040204020203" charset="0"/>
                <a:sym typeface="+mn-ea"/>
              </a:rPr>
              <a:t>Berat</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Badan</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Lahir</a:t>
            </a:r>
            <a:r>
              <a:rPr lang="en-US" sz="2000" b="1" dirty="0">
                <a:latin typeface="Bahnschrift SemiBold" panose="020B0502040204020203" charset="0"/>
                <a:ea typeface="Aharoni" pitchFamily="2" charset="-79"/>
                <a:cs typeface="Bahnschrift SemiBold" panose="020B0502040204020203" charset="0"/>
                <a:sym typeface="+mn-ea"/>
              </a:rPr>
              <a:t> </a:t>
            </a:r>
            <a:r>
              <a:rPr lang="en-US" sz="2000" b="1" dirty="0" err="1">
                <a:latin typeface="Bahnschrift SemiBold" panose="020B0502040204020203" charset="0"/>
                <a:ea typeface="Aharoni" pitchFamily="2" charset="-79"/>
                <a:cs typeface="Bahnschrift SemiBold" panose="020B0502040204020203" charset="0"/>
                <a:sym typeface="+mn-ea"/>
              </a:rPr>
              <a:t>Bayi</a:t>
            </a:r>
            <a:r>
              <a:rPr lang="en-US" sz="2000" b="1" dirty="0">
                <a:latin typeface="Bahnschrift SemiBold" panose="020B0502040204020203" charset="0"/>
                <a:ea typeface="Aharoni" pitchFamily="2" charset="-79"/>
                <a:cs typeface="Bahnschrift SemiBold" panose="020B0502040204020203" charset="0"/>
                <a:sym typeface="+mn-ea"/>
              </a:rPr>
              <a:t> Di Sumatera Barat</a:t>
            </a:r>
          </a:p>
        </p:txBody>
      </p:sp>
      <p:sp>
        <p:nvSpPr>
          <p:cNvPr id="4" name="Oval 3"/>
          <p:cNvSpPr/>
          <p:nvPr/>
        </p:nvSpPr>
        <p:spPr>
          <a:xfrm>
            <a:off x="7600950" y="5448300"/>
            <a:ext cx="1371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591800" y="4152900"/>
            <a:ext cx="1371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92600" y="7353300"/>
            <a:ext cx="13716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FKM.jpg"/>
          <p:cNvPicPr>
            <a:picLocks noChangeAspect="1"/>
          </p:cNvPicPr>
          <p:nvPr/>
        </p:nvPicPr>
        <p:blipFill>
          <a:blip r:embed="rId4"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703932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stretch>
            <a:fillRect/>
          </a:stretch>
        </p:blipFill>
        <p:spPr>
          <a:xfrm>
            <a:off x="12801600" y="2514601"/>
            <a:ext cx="5486400" cy="3090863"/>
          </a:xfrm>
          <a:prstGeom prst="rect">
            <a:avLst/>
          </a:prstGeom>
          <a:noFill/>
          <a:ln w="9525">
            <a:noFill/>
          </a:ln>
        </p:spPr>
      </p:pic>
      <p:pic>
        <p:nvPicPr>
          <p:cNvPr id="39939" name="Picture 6"/>
          <p:cNvPicPr>
            <a:picLocks noChangeAspect="1"/>
          </p:cNvPicPr>
          <p:nvPr/>
        </p:nvPicPr>
        <p:blipFill>
          <a:blip r:embed="rId3"/>
          <a:stretch>
            <a:fillRect/>
          </a:stretch>
        </p:blipFill>
        <p:spPr>
          <a:xfrm>
            <a:off x="6858000" y="2171701"/>
            <a:ext cx="6248400" cy="3417095"/>
          </a:xfrm>
          <a:prstGeom prst="rect">
            <a:avLst/>
          </a:prstGeom>
          <a:noFill/>
          <a:ln w="9525">
            <a:noFill/>
          </a:ln>
        </p:spPr>
      </p:pic>
      <p:sp>
        <p:nvSpPr>
          <p:cNvPr id="39940" name="Line 7"/>
          <p:cNvSpPr/>
          <p:nvPr/>
        </p:nvSpPr>
        <p:spPr>
          <a:xfrm flipV="1">
            <a:off x="11734800" y="4914900"/>
            <a:ext cx="152400" cy="1828800"/>
          </a:xfrm>
          <a:prstGeom prst="line">
            <a:avLst/>
          </a:prstGeom>
          <a:ln w="57150" cap="flat" cmpd="thinThick">
            <a:solidFill>
              <a:schemeClr val="tx1"/>
            </a:solidFill>
            <a:prstDash val="solid"/>
            <a:headEnd type="none" w="med" len="med"/>
            <a:tailEnd type="triangle" w="med" len="med"/>
          </a:ln>
        </p:spPr>
      </p:sp>
      <p:sp>
        <p:nvSpPr>
          <p:cNvPr id="22533" name="Text Box 8"/>
          <p:cNvSpPr txBox="1">
            <a:spLocks noChangeArrowheads="1"/>
          </p:cNvSpPr>
          <p:nvPr/>
        </p:nvSpPr>
        <p:spPr bwMode="auto">
          <a:xfrm>
            <a:off x="11125200" y="5829301"/>
            <a:ext cx="6705600" cy="1272874"/>
          </a:xfrm>
          <a:prstGeom prst="rect">
            <a:avLst/>
          </a:prstGeom>
        </p:spPr>
        <p:style>
          <a:lnRef idx="1">
            <a:schemeClr val="accent5"/>
          </a:lnRef>
          <a:fillRef idx="2">
            <a:schemeClr val="accent5"/>
          </a:fillRef>
          <a:effectRef idx="1">
            <a:schemeClr val="accent5"/>
          </a:effectRef>
          <a:fontRef idx="minor">
            <a:schemeClr val="dk1"/>
          </a:fontRef>
        </p:style>
        <p:txBody>
          <a:bodyPr lIns="163284" tIns="81642" rIns="163284" bIns="81642">
            <a:spAutoFit/>
          </a:bodyPr>
          <a:lstStyle/>
          <a:p>
            <a:pPr defTabSz="1632844" fontAlgn="base">
              <a:spcBef>
                <a:spcPct val="50000"/>
              </a:spcBef>
              <a:spcAft>
                <a:spcPct val="0"/>
              </a:spcAft>
              <a:defRPr/>
            </a:pPr>
            <a:r>
              <a:rPr lang="en-US" sz="3600" b="1" dirty="0" err="1">
                <a:cs typeface="Arial" panose="020B0604020202020204" pitchFamily="34" charset="0"/>
              </a:rPr>
              <a:t>Energi</a:t>
            </a:r>
            <a:r>
              <a:rPr lang="en-US" sz="3600" b="1" dirty="0">
                <a:cs typeface="Arial" panose="020B0604020202020204" pitchFamily="34" charset="0"/>
              </a:rPr>
              <a:t>, Protein &amp; </a:t>
            </a:r>
            <a:r>
              <a:rPr lang="en-US" sz="3600" b="1" dirty="0" err="1">
                <a:cs typeface="Arial" panose="020B0604020202020204" pitchFamily="34" charset="0"/>
              </a:rPr>
              <a:t>Asam</a:t>
            </a:r>
            <a:r>
              <a:rPr lang="en-US" sz="3600" b="1" dirty="0">
                <a:cs typeface="Arial" panose="020B0604020202020204" pitchFamily="34" charset="0"/>
              </a:rPr>
              <a:t> </a:t>
            </a:r>
            <a:r>
              <a:rPr lang="en-US" sz="3600" b="1" dirty="0" err="1">
                <a:cs typeface="Arial" panose="020B0604020202020204" pitchFamily="34" charset="0"/>
              </a:rPr>
              <a:t>lemak</a:t>
            </a:r>
            <a:r>
              <a:rPr lang="en-US" sz="3600" b="1" dirty="0">
                <a:cs typeface="Arial" panose="020B0604020202020204" pitchFamily="34" charset="0"/>
              </a:rPr>
              <a:t> </a:t>
            </a:r>
            <a:r>
              <a:rPr lang="en-US" sz="3600" b="1" dirty="0" err="1">
                <a:cs typeface="Arial" panose="020B0604020202020204" pitchFamily="34" charset="0"/>
              </a:rPr>
              <a:t>essensial</a:t>
            </a:r>
            <a:r>
              <a:rPr lang="en-US" sz="3600" b="1" dirty="0">
                <a:cs typeface="Arial" panose="020B0604020202020204" pitchFamily="34" charset="0"/>
              </a:rPr>
              <a:t> (AA,DHA)</a:t>
            </a:r>
          </a:p>
        </p:txBody>
      </p:sp>
      <p:sp>
        <p:nvSpPr>
          <p:cNvPr id="39942" name="Line 9"/>
          <p:cNvSpPr/>
          <p:nvPr/>
        </p:nvSpPr>
        <p:spPr>
          <a:xfrm flipV="1">
            <a:off x="6553200" y="4572000"/>
            <a:ext cx="1219200" cy="2514600"/>
          </a:xfrm>
          <a:prstGeom prst="line">
            <a:avLst/>
          </a:prstGeom>
          <a:ln w="57150" cap="flat" cmpd="thinThick">
            <a:solidFill>
              <a:schemeClr val="tx1"/>
            </a:solidFill>
            <a:prstDash val="solid"/>
            <a:headEnd type="none" w="med" len="med"/>
            <a:tailEnd type="triangle" w="med" len="med"/>
          </a:ln>
        </p:spPr>
      </p:sp>
      <p:sp>
        <p:nvSpPr>
          <p:cNvPr id="28679" name="Text Box 10"/>
          <p:cNvSpPr txBox="1">
            <a:spLocks noChangeArrowheads="1"/>
          </p:cNvSpPr>
          <p:nvPr/>
        </p:nvSpPr>
        <p:spPr bwMode="auto">
          <a:xfrm>
            <a:off x="762000" y="6972301"/>
            <a:ext cx="10058400" cy="1272874"/>
          </a:xfrm>
          <a:prstGeom prst="rect">
            <a:avLst/>
          </a:prstGeom>
        </p:spPr>
        <p:style>
          <a:lnRef idx="1">
            <a:schemeClr val="accent1"/>
          </a:lnRef>
          <a:fillRef idx="2">
            <a:schemeClr val="accent1"/>
          </a:fillRef>
          <a:effectRef idx="1">
            <a:schemeClr val="accent1"/>
          </a:effectRef>
          <a:fontRef idx="minor">
            <a:schemeClr val="dk1"/>
          </a:fontRef>
        </p:style>
        <p:txBody>
          <a:bodyPr lIns="163284" tIns="81642" rIns="163284" bIns="81642">
            <a:spAutoFit/>
          </a:bodyPr>
          <a:lstStyle/>
          <a:p>
            <a:pPr algn="just" defTabSz="1632844">
              <a:spcBef>
                <a:spcPct val="50000"/>
              </a:spcBef>
              <a:defRPr/>
            </a:pPr>
            <a:r>
              <a:rPr lang="en-US" sz="3600" dirty="0">
                <a:solidFill>
                  <a:schemeClr val="tx1"/>
                </a:solidFill>
                <a:latin typeface="Berlin Sans FB" panose="020E0602020502020306" pitchFamily="34" charset="0"/>
              </a:rPr>
              <a:t>Protein, vitamin </a:t>
            </a:r>
            <a:r>
              <a:rPr lang="en-US" sz="3600" dirty="0" err="1">
                <a:solidFill>
                  <a:schemeClr val="tx1"/>
                </a:solidFill>
                <a:latin typeface="Berlin Sans FB" panose="020E0602020502020306" pitchFamily="34" charset="0"/>
              </a:rPr>
              <a:t>dan</a:t>
            </a:r>
            <a:r>
              <a:rPr lang="en-US" sz="3600" dirty="0">
                <a:solidFill>
                  <a:schemeClr val="tx1"/>
                </a:solidFill>
                <a:latin typeface="Berlin Sans FB" panose="020E0602020502020306" pitchFamily="34" charset="0"/>
              </a:rPr>
              <a:t> </a:t>
            </a:r>
            <a:r>
              <a:rPr lang="en-US" sz="3600" dirty="0" err="1">
                <a:solidFill>
                  <a:schemeClr val="tx1"/>
                </a:solidFill>
                <a:latin typeface="Berlin Sans FB" panose="020E0602020502020306" pitchFamily="34" charset="0"/>
              </a:rPr>
              <a:t>mikromineral</a:t>
            </a:r>
            <a:r>
              <a:rPr lang="en-US" sz="3600" dirty="0">
                <a:solidFill>
                  <a:schemeClr val="tx1"/>
                </a:solidFill>
                <a:latin typeface="Berlin Sans FB" panose="020E0602020502020306" pitchFamily="34" charset="0"/>
              </a:rPr>
              <a:t> (Zink, </a:t>
            </a:r>
            <a:r>
              <a:rPr lang="en-US" sz="3600" dirty="0" err="1">
                <a:solidFill>
                  <a:schemeClr val="tx1"/>
                </a:solidFill>
                <a:latin typeface="Berlin Sans FB" panose="020E0602020502020306" pitchFamily="34" charset="0"/>
              </a:rPr>
              <a:t>Besi</a:t>
            </a:r>
            <a:r>
              <a:rPr lang="en-US" sz="3600" dirty="0">
                <a:solidFill>
                  <a:schemeClr val="tx1"/>
                </a:solidFill>
                <a:latin typeface="Berlin Sans FB" panose="020E0602020502020306" pitchFamily="34" charset="0"/>
              </a:rPr>
              <a:t>, </a:t>
            </a:r>
            <a:r>
              <a:rPr lang="en-US" sz="3600" dirty="0" err="1">
                <a:solidFill>
                  <a:schemeClr val="tx1"/>
                </a:solidFill>
                <a:latin typeface="Berlin Sans FB" panose="020E0602020502020306" pitchFamily="34" charset="0"/>
              </a:rPr>
              <a:t>Iodium</a:t>
            </a:r>
            <a:r>
              <a:rPr lang="en-US" sz="3600" dirty="0">
                <a:solidFill>
                  <a:schemeClr val="tx1"/>
                </a:solidFill>
                <a:latin typeface="Berlin Sans FB" panose="020E0602020502020306" pitchFamily="34" charset="0"/>
              </a:rPr>
              <a:t>, </a:t>
            </a:r>
            <a:r>
              <a:rPr lang="en-US" sz="3600" dirty="0" err="1">
                <a:solidFill>
                  <a:schemeClr val="tx1"/>
                </a:solidFill>
                <a:latin typeface="Berlin Sans FB" panose="020E0602020502020306" pitchFamily="34" charset="0"/>
              </a:rPr>
              <a:t>Kolin</a:t>
            </a:r>
            <a:r>
              <a:rPr lang="en-US" sz="3600" dirty="0">
                <a:solidFill>
                  <a:schemeClr val="tx1"/>
                </a:solidFill>
                <a:latin typeface="Berlin Sans FB" panose="020E0602020502020306" pitchFamily="34" charset="0"/>
              </a:rPr>
              <a:t>, </a:t>
            </a:r>
            <a:r>
              <a:rPr lang="en-US" sz="3600" dirty="0" err="1">
                <a:solidFill>
                  <a:schemeClr val="tx1"/>
                </a:solidFill>
                <a:latin typeface="Berlin Sans FB" panose="020E0602020502020306" pitchFamily="34" charset="0"/>
              </a:rPr>
              <a:t>Folat</a:t>
            </a:r>
            <a:r>
              <a:rPr lang="en-US" sz="3600" dirty="0">
                <a:solidFill>
                  <a:schemeClr val="tx1"/>
                </a:solidFill>
                <a:latin typeface="Berlin Sans FB" panose="020E0602020502020306" pitchFamily="34" charset="0"/>
              </a:rPr>
              <a:t>, </a:t>
            </a:r>
            <a:r>
              <a:rPr lang="en-US" sz="3600" dirty="0" err="1">
                <a:solidFill>
                  <a:schemeClr val="tx1"/>
                </a:solidFill>
                <a:latin typeface="Berlin Sans FB" panose="020E0602020502020306" pitchFamily="34" charset="0"/>
              </a:rPr>
              <a:t>Tembaga</a:t>
            </a:r>
            <a:r>
              <a:rPr lang="en-US" sz="3600" dirty="0">
                <a:solidFill>
                  <a:schemeClr val="tx1"/>
                </a:solidFill>
                <a:latin typeface="Berlin Sans FB" panose="020E0602020502020306" pitchFamily="34" charset="0"/>
              </a:rPr>
              <a:t> </a:t>
            </a:r>
            <a:r>
              <a:rPr lang="en-US" sz="3600" dirty="0" err="1">
                <a:solidFill>
                  <a:schemeClr val="tx1"/>
                </a:solidFill>
                <a:latin typeface="Berlin Sans FB" panose="020E0602020502020306" pitchFamily="34" charset="0"/>
              </a:rPr>
              <a:t>dll</a:t>
            </a:r>
            <a:r>
              <a:rPr lang="en-US" sz="3600" dirty="0">
                <a:solidFill>
                  <a:schemeClr val="tx1"/>
                </a:solidFill>
              </a:rPr>
              <a:t>)</a:t>
            </a:r>
          </a:p>
        </p:txBody>
      </p:sp>
      <p:pic>
        <p:nvPicPr>
          <p:cNvPr id="39944" name="Picture 3"/>
          <p:cNvPicPr>
            <a:picLocks noChangeAspect="1"/>
          </p:cNvPicPr>
          <p:nvPr/>
        </p:nvPicPr>
        <p:blipFill>
          <a:blip r:embed="rId4"/>
          <a:stretch>
            <a:fillRect/>
          </a:stretch>
        </p:blipFill>
        <p:spPr>
          <a:xfrm>
            <a:off x="1219200" y="1828800"/>
            <a:ext cx="4994276" cy="5003007"/>
          </a:xfrm>
          <a:prstGeom prst="rect">
            <a:avLst/>
          </a:prstGeom>
          <a:noFill/>
          <a:ln w="9525">
            <a:noFill/>
          </a:ln>
        </p:spPr>
      </p:pic>
      <p:sp>
        <p:nvSpPr>
          <p:cNvPr id="12" name="Down Arrow Callout 11"/>
          <p:cNvSpPr/>
          <p:nvPr/>
        </p:nvSpPr>
        <p:spPr>
          <a:xfrm>
            <a:off x="609600" y="342900"/>
            <a:ext cx="17221200" cy="1600200"/>
          </a:xfrm>
          <a:prstGeom prst="downArrowCallout">
            <a:avLst>
              <a:gd name="adj1" fmla="val 25000"/>
              <a:gd name="adj2" fmla="val 55601"/>
              <a:gd name="adj3" fmla="val 25000"/>
              <a:gd name="adj4" fmla="val 64977"/>
            </a:avLst>
          </a:prstGeom>
        </p:spPr>
        <p:style>
          <a:lnRef idx="0">
            <a:schemeClr val="accent2"/>
          </a:lnRef>
          <a:fillRef idx="3">
            <a:schemeClr val="accent2"/>
          </a:fillRef>
          <a:effectRef idx="3">
            <a:schemeClr val="accent2"/>
          </a:effectRef>
          <a:fontRef idx="minor">
            <a:schemeClr val="lt1"/>
          </a:fontRef>
        </p:style>
        <p:txBody>
          <a:bodyPr lIns="163284" tIns="81642" rIns="163284" bIns="81642" anchor="ctr"/>
          <a:lstStyle/>
          <a:p>
            <a:pPr algn="ctr" defTabSz="1632844">
              <a:defRPr/>
            </a:pPr>
            <a:r>
              <a:rPr lang="en-US" sz="3600" dirty="0">
                <a:latin typeface="Berlin Sans FB Demi" panose="020E0802020502020306" pitchFamily="34" charset="0"/>
              </a:rPr>
              <a:t>PERAN ZAT-ZAT GIZI (MAKRO &amp; MIKRO) UNTUK TUMBUH KEMBANG OTAK ANAK</a:t>
            </a:r>
          </a:p>
        </p:txBody>
      </p:sp>
      <p:pic>
        <p:nvPicPr>
          <p:cNvPr id="10" name="Picture 9" descr="LOGO FKM.jpg"/>
          <p:cNvPicPr>
            <a:picLocks noChangeAspect="1"/>
          </p:cNvPicPr>
          <p:nvPr/>
        </p:nvPicPr>
        <p:blipFill>
          <a:blip r:embed="rId5"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1566216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merangkai otak"/>
          <p:cNvPicPr>
            <a:picLocks noGrp="1" noChangeAspect="1" noChangeArrowheads="1"/>
          </p:cNvPicPr>
          <p:nvPr>
            <p:ph/>
          </p:nvPr>
        </p:nvPicPr>
        <p:blipFill>
          <a:blip r:embed="rId3"/>
          <a:srcRect/>
          <a:stretch>
            <a:fillRect/>
          </a:stretch>
        </p:blipFill>
        <p:spPr>
          <a:xfrm>
            <a:off x="714316" y="2285980"/>
            <a:ext cx="16459200" cy="7379495"/>
          </a:xfrm>
          <a:noFill/>
        </p:spPr>
      </p:pic>
      <p:sp>
        <p:nvSpPr>
          <p:cNvPr id="16387" name="Rectangle 3"/>
          <p:cNvSpPr>
            <a:spLocks noChangeArrowheads="1"/>
          </p:cNvSpPr>
          <p:nvPr/>
        </p:nvSpPr>
        <p:spPr bwMode="auto">
          <a:xfrm>
            <a:off x="0" y="114300"/>
            <a:ext cx="17526000" cy="914400"/>
          </a:xfrm>
          <a:prstGeom prst="rect">
            <a:avLst/>
          </a:prstGeom>
          <a:noFill/>
          <a:ln w="9525">
            <a:noFill/>
            <a:miter lim="800000"/>
          </a:ln>
        </p:spPr>
        <p:txBody>
          <a:bodyPr lIns="163284" tIns="81642" rIns="163284" bIns="81642"/>
          <a:lstStyle/>
          <a:p>
            <a:pPr algn="just">
              <a:lnSpc>
                <a:spcPct val="90000"/>
              </a:lnSpc>
              <a:spcBef>
                <a:spcPct val="20000"/>
              </a:spcBef>
            </a:pPr>
            <a:r>
              <a:rPr lang="en-US" sz="7100" b="1" dirty="0">
                <a:solidFill>
                  <a:srgbClr val="0000FF"/>
                </a:solidFill>
                <a:latin typeface="Forte" panose="03060902040502070203" pitchFamily="66" charset="0"/>
                <a:cs typeface="Times New Roman" panose="02020603050405020304" pitchFamily="18" charset="0"/>
              </a:rPr>
              <a:t>    </a:t>
            </a:r>
            <a:r>
              <a:rPr lang="en-US" sz="7100" b="1" dirty="0" err="1">
                <a:solidFill>
                  <a:srgbClr val="0000FF"/>
                </a:solidFill>
                <a:latin typeface="Forte" panose="03060902040502070203" pitchFamily="66" charset="0"/>
                <a:cs typeface="Times New Roman" panose="02020603050405020304" pitchFamily="18" charset="0"/>
              </a:rPr>
              <a:t>Penelitian</a:t>
            </a:r>
            <a:r>
              <a:rPr lang="en-US" sz="7100" b="1" dirty="0">
                <a:solidFill>
                  <a:srgbClr val="0000FF"/>
                </a:solidFill>
                <a:latin typeface="Forte" panose="03060902040502070203" pitchFamily="66" charset="0"/>
                <a:cs typeface="Times New Roman" panose="02020603050405020304" pitchFamily="18" charset="0"/>
              </a:rPr>
              <a:t> </a:t>
            </a:r>
            <a:r>
              <a:rPr lang="en-US" sz="7100" b="1" dirty="0" err="1">
                <a:solidFill>
                  <a:srgbClr val="0000FF"/>
                </a:solidFill>
                <a:latin typeface="Forte" panose="03060902040502070203" pitchFamily="66" charset="0"/>
                <a:cs typeface="Times New Roman" panose="02020603050405020304" pitchFamily="18" charset="0"/>
              </a:rPr>
              <a:t>terhadap</a:t>
            </a:r>
            <a:r>
              <a:rPr lang="en-US" sz="7100" b="1" dirty="0">
                <a:solidFill>
                  <a:srgbClr val="0000FF"/>
                </a:solidFill>
                <a:latin typeface="Forte" panose="03060902040502070203" pitchFamily="66" charset="0"/>
                <a:cs typeface="Times New Roman" panose="02020603050405020304" pitchFamily="18" charset="0"/>
              </a:rPr>
              <a:t> </a:t>
            </a:r>
            <a:r>
              <a:rPr lang="en-US" sz="7100" b="1" dirty="0" err="1">
                <a:solidFill>
                  <a:srgbClr val="0000FF"/>
                </a:solidFill>
                <a:latin typeface="Forte" panose="03060902040502070203" pitchFamily="66" charset="0"/>
                <a:cs typeface="Times New Roman" panose="02020603050405020304" pitchFamily="18" charset="0"/>
              </a:rPr>
              <a:t>Otak</a:t>
            </a:r>
            <a:r>
              <a:rPr lang="en-US" sz="7100" b="1" dirty="0">
                <a:solidFill>
                  <a:srgbClr val="0000FF"/>
                </a:solidFill>
                <a:latin typeface="Forte" panose="03060902040502070203" pitchFamily="66" charset="0"/>
                <a:cs typeface="Times New Roman" panose="02020603050405020304" pitchFamily="18" charset="0"/>
              </a:rPr>
              <a:t> </a:t>
            </a:r>
            <a:r>
              <a:rPr lang="en-US" sz="7100" b="1" dirty="0" err="1">
                <a:solidFill>
                  <a:srgbClr val="0000FF"/>
                </a:solidFill>
                <a:latin typeface="Forte" panose="03060902040502070203" pitchFamily="66" charset="0"/>
                <a:cs typeface="Times New Roman" panose="02020603050405020304" pitchFamily="18" charset="0"/>
              </a:rPr>
              <a:t>Anak</a:t>
            </a:r>
            <a:endParaRPr lang="en-US" sz="7100" b="1" dirty="0">
              <a:solidFill>
                <a:srgbClr val="0000FF"/>
              </a:solidFill>
              <a:latin typeface="Forte" panose="03060902040502070203" pitchFamily="66" charset="0"/>
              <a:cs typeface="Times New Roman" panose="02020603050405020304" pitchFamily="18" charset="0"/>
            </a:endParaRPr>
          </a:p>
        </p:txBody>
      </p:sp>
      <p:sp>
        <p:nvSpPr>
          <p:cNvPr id="16388" name="Rectangle 4"/>
          <p:cNvSpPr>
            <a:spLocks noChangeArrowheads="1"/>
          </p:cNvSpPr>
          <p:nvPr/>
        </p:nvSpPr>
        <p:spPr bwMode="auto">
          <a:xfrm>
            <a:off x="1123950" y="1028700"/>
            <a:ext cx="16319500" cy="1714500"/>
          </a:xfrm>
          <a:prstGeom prst="rect">
            <a:avLst/>
          </a:prstGeom>
          <a:noFill/>
          <a:ln w="9525">
            <a:noFill/>
            <a:miter lim="800000"/>
          </a:ln>
        </p:spPr>
        <p:txBody>
          <a:bodyPr lIns="163284" tIns="81642" rIns="163284" bIns="81642"/>
          <a:lstStyle/>
          <a:p>
            <a:pPr marL="612317" indent="-612317">
              <a:lnSpc>
                <a:spcPct val="60000"/>
              </a:lnSpc>
              <a:spcBef>
                <a:spcPct val="40000"/>
              </a:spcBef>
              <a:buFont typeface="Wingdings" panose="05000000000000000000" pitchFamily="2" charset="2"/>
              <a:buChar char="q"/>
            </a:pPr>
            <a:r>
              <a:rPr lang="en-US" sz="4600" b="1">
                <a:solidFill>
                  <a:srgbClr val="FF0066"/>
                </a:solidFill>
                <a:latin typeface="Arial Narrow" panose="020B0606020202030204" pitchFamily="34" charset="0"/>
              </a:rPr>
              <a:t>Sebuah sel otak dapat berhubungan dengan 15.000 sel lain</a:t>
            </a:r>
          </a:p>
          <a:p>
            <a:pPr marL="612317" indent="-612317">
              <a:lnSpc>
                <a:spcPct val="60000"/>
              </a:lnSpc>
              <a:spcBef>
                <a:spcPct val="40000"/>
              </a:spcBef>
              <a:buFont typeface="Wingdings" panose="05000000000000000000" pitchFamily="2" charset="2"/>
              <a:buChar char="q"/>
            </a:pPr>
            <a:r>
              <a:rPr lang="en-US" sz="4600" b="1">
                <a:solidFill>
                  <a:srgbClr val="FF0066"/>
                </a:solidFill>
                <a:latin typeface="Arial Narrow" panose="020B0606020202030204" pitchFamily="34" charset="0"/>
              </a:rPr>
              <a:t>Sel otak akan musnah jika kurang mendapatkan stimulasi</a:t>
            </a:r>
          </a:p>
        </p:txBody>
      </p:sp>
      <p:pic>
        <p:nvPicPr>
          <p:cNvPr id="5" name="Picture 4" descr="LOGO FKM.jpg"/>
          <p:cNvPicPr>
            <a:picLocks noChangeAspect="1"/>
          </p:cNvPicPr>
          <p:nvPr/>
        </p:nvPicPr>
        <p:blipFill>
          <a:blip r:embed="rId4"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1357324155"/>
      </p:ext>
    </p:extLst>
  </p:cSld>
  <p:clrMapOvr>
    <a:masterClrMapping/>
  </p:clrMapOvr>
  <p:transition spd="slow">
    <p:comb/>
    <p:sndAc>
      <p:stSnd>
        <p:snd r:embed="rId2" name="camera.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12801600" y="1662113"/>
            <a:ext cx="5334000" cy="3252788"/>
          </a:xfrm>
          <a:prstGeom prst="rect">
            <a:avLst/>
          </a:prstGeom>
          <a:noFill/>
          <a:ln w="9525">
            <a:noFill/>
            <a:miter lim="800000"/>
            <a:headEnd/>
            <a:tailEnd/>
          </a:ln>
        </p:spPr>
      </p:pic>
      <p:pic>
        <p:nvPicPr>
          <p:cNvPr id="7171" name="Picture 2"/>
          <p:cNvPicPr>
            <a:picLocks noChangeAspect="1" noChangeArrowheads="1"/>
          </p:cNvPicPr>
          <p:nvPr/>
        </p:nvPicPr>
        <p:blipFill>
          <a:blip r:embed="rId3"/>
          <a:srcRect/>
          <a:stretch>
            <a:fillRect/>
          </a:stretch>
        </p:blipFill>
        <p:spPr bwMode="auto">
          <a:xfrm>
            <a:off x="7302500" y="2743201"/>
            <a:ext cx="4584700" cy="2795588"/>
          </a:xfrm>
          <a:prstGeom prst="rect">
            <a:avLst/>
          </a:prstGeom>
          <a:noFill/>
          <a:ln w="9525">
            <a:noFill/>
            <a:miter lim="800000"/>
            <a:headEnd/>
            <a:tailEnd/>
          </a:ln>
        </p:spPr>
      </p:pic>
      <p:pic>
        <p:nvPicPr>
          <p:cNvPr id="7172" name="Picture 2"/>
          <p:cNvPicPr>
            <a:picLocks noChangeAspect="1" noChangeArrowheads="1"/>
          </p:cNvPicPr>
          <p:nvPr/>
        </p:nvPicPr>
        <p:blipFill>
          <a:blip r:embed="rId3"/>
          <a:srcRect/>
          <a:stretch>
            <a:fillRect/>
          </a:stretch>
        </p:blipFill>
        <p:spPr bwMode="auto">
          <a:xfrm>
            <a:off x="2952751" y="5029201"/>
            <a:ext cx="4210050" cy="2566988"/>
          </a:xfrm>
          <a:prstGeom prst="rect">
            <a:avLst/>
          </a:prstGeom>
          <a:noFill/>
          <a:ln w="9525">
            <a:noFill/>
            <a:miter lim="800000"/>
            <a:headEnd/>
            <a:tailEnd/>
          </a:ln>
        </p:spPr>
      </p:pic>
      <p:sp>
        <p:nvSpPr>
          <p:cNvPr id="7173" name="TextBox 7"/>
          <p:cNvSpPr txBox="1">
            <a:spLocks noChangeArrowheads="1"/>
          </p:cNvSpPr>
          <p:nvPr/>
        </p:nvSpPr>
        <p:spPr bwMode="auto">
          <a:xfrm>
            <a:off x="152400" y="8996363"/>
            <a:ext cx="4572000" cy="1272856"/>
          </a:xfrm>
          <a:prstGeom prst="rect">
            <a:avLst/>
          </a:prstGeom>
          <a:noFill/>
          <a:ln w="9525">
            <a:noFill/>
            <a:miter lim="800000"/>
          </a:ln>
        </p:spPr>
        <p:txBody>
          <a:bodyPr lIns="163263" tIns="81633" rIns="163263" bIns="81633">
            <a:spAutoFit/>
          </a:bodyPr>
          <a:lstStyle/>
          <a:p>
            <a:r>
              <a:rPr lang="en-US" sz="3600">
                <a:latin typeface="Calibri" panose="020F0502020204030204" pitchFamily="34" charset="0"/>
              </a:rPr>
              <a:t>25%</a:t>
            </a:r>
            <a:r>
              <a:rPr lang="id-ID" sz="3600">
                <a:latin typeface="Calibri" panose="020F0502020204030204" pitchFamily="34" charset="0"/>
              </a:rPr>
              <a:t> </a:t>
            </a:r>
            <a:r>
              <a:rPr lang="en-US" sz="3600">
                <a:latin typeface="Calibri" panose="020F0502020204030204" pitchFamily="34" charset="0"/>
              </a:rPr>
              <a:t> berat otak dewasa</a:t>
            </a:r>
          </a:p>
        </p:txBody>
      </p:sp>
      <p:sp>
        <p:nvSpPr>
          <p:cNvPr id="7174" name="TextBox 8"/>
          <p:cNvSpPr txBox="1">
            <a:spLocks noChangeArrowheads="1"/>
          </p:cNvSpPr>
          <p:nvPr/>
        </p:nvSpPr>
        <p:spPr bwMode="auto">
          <a:xfrm>
            <a:off x="4876800" y="7429500"/>
            <a:ext cx="4572000" cy="1365189"/>
          </a:xfrm>
          <a:prstGeom prst="rect">
            <a:avLst/>
          </a:prstGeom>
          <a:noFill/>
          <a:ln w="9525">
            <a:noFill/>
            <a:miter lim="800000"/>
          </a:ln>
        </p:spPr>
        <p:txBody>
          <a:bodyPr lIns="163263" tIns="81633" rIns="163263" bIns="81633">
            <a:spAutoFit/>
          </a:bodyPr>
          <a:lstStyle/>
          <a:p>
            <a:r>
              <a:rPr lang="en-US" sz="3900">
                <a:latin typeface="Calibri" panose="020F0502020204030204" pitchFamily="34" charset="0"/>
              </a:rPr>
              <a:t>70% </a:t>
            </a:r>
            <a:r>
              <a:rPr lang="id-ID" sz="3900">
                <a:latin typeface="Calibri" panose="020F0502020204030204" pitchFamily="34" charset="0"/>
              </a:rPr>
              <a:t> </a:t>
            </a:r>
            <a:r>
              <a:rPr lang="en-US" sz="3900">
                <a:latin typeface="Calibri" panose="020F0502020204030204" pitchFamily="34" charset="0"/>
              </a:rPr>
              <a:t>berat otak dewasa</a:t>
            </a:r>
          </a:p>
        </p:txBody>
      </p:sp>
      <p:sp>
        <p:nvSpPr>
          <p:cNvPr id="7175" name="TextBox 9"/>
          <p:cNvSpPr txBox="1">
            <a:spLocks noChangeArrowheads="1"/>
          </p:cNvSpPr>
          <p:nvPr/>
        </p:nvSpPr>
        <p:spPr bwMode="auto">
          <a:xfrm>
            <a:off x="8534400" y="5486400"/>
            <a:ext cx="5181600" cy="765025"/>
          </a:xfrm>
          <a:prstGeom prst="rect">
            <a:avLst/>
          </a:prstGeom>
          <a:noFill/>
          <a:ln w="9525">
            <a:noFill/>
            <a:miter lim="800000"/>
          </a:ln>
        </p:spPr>
        <p:txBody>
          <a:bodyPr lIns="163263" tIns="81633" rIns="163263" bIns="81633">
            <a:spAutoFit/>
          </a:bodyPr>
          <a:lstStyle/>
          <a:p>
            <a:r>
              <a:rPr lang="en-US" sz="3900">
                <a:latin typeface="Calibri" panose="020F0502020204030204" pitchFamily="34" charset="0"/>
              </a:rPr>
              <a:t>90% berat </a:t>
            </a:r>
            <a:r>
              <a:rPr lang="id-ID" sz="3900">
                <a:latin typeface="Calibri" panose="020F0502020204030204" pitchFamily="34" charset="0"/>
              </a:rPr>
              <a:t>otak </a:t>
            </a:r>
            <a:r>
              <a:rPr lang="en-US" sz="3900">
                <a:latin typeface="Calibri" panose="020F0502020204030204" pitchFamily="34" charset="0"/>
              </a:rPr>
              <a:t>dewasa</a:t>
            </a:r>
          </a:p>
        </p:txBody>
      </p:sp>
      <p:sp>
        <p:nvSpPr>
          <p:cNvPr id="7176" name="TextBox 13"/>
          <p:cNvSpPr txBox="1">
            <a:spLocks noChangeArrowheads="1"/>
          </p:cNvSpPr>
          <p:nvPr/>
        </p:nvSpPr>
        <p:spPr bwMode="auto">
          <a:xfrm>
            <a:off x="13563600" y="5143501"/>
            <a:ext cx="4572000" cy="765025"/>
          </a:xfrm>
          <a:prstGeom prst="rect">
            <a:avLst/>
          </a:prstGeom>
          <a:noFill/>
          <a:ln w="9525">
            <a:noFill/>
            <a:miter lim="800000"/>
          </a:ln>
        </p:spPr>
        <p:txBody>
          <a:bodyPr lIns="163263" tIns="81633" rIns="163263" bIns="81633">
            <a:spAutoFit/>
          </a:bodyPr>
          <a:lstStyle/>
          <a:p>
            <a:pPr algn="ctr"/>
            <a:r>
              <a:rPr lang="id-ID" sz="3900">
                <a:latin typeface="Calibri" panose="020F0502020204030204" pitchFamily="34" charset="0"/>
              </a:rPr>
              <a:t> </a:t>
            </a:r>
            <a:r>
              <a:rPr lang="en-US" sz="3900">
                <a:latin typeface="Calibri" panose="020F0502020204030204" pitchFamily="34" charset="0"/>
              </a:rPr>
              <a:t> 1.4 KG</a:t>
            </a:r>
          </a:p>
        </p:txBody>
      </p:sp>
      <p:sp>
        <p:nvSpPr>
          <p:cNvPr id="7177" name="Slide Number Placeholder 1"/>
          <p:cNvSpPr txBox="1">
            <a:spLocks noGrp="1"/>
          </p:cNvSpPr>
          <p:nvPr/>
        </p:nvSpPr>
        <p:spPr bwMode="auto">
          <a:xfrm>
            <a:off x="13868400" y="9510713"/>
            <a:ext cx="4267200" cy="547688"/>
          </a:xfrm>
          <a:prstGeom prst="rect">
            <a:avLst/>
          </a:prstGeom>
          <a:noFill/>
          <a:ln w="9525">
            <a:noFill/>
            <a:miter lim="800000"/>
          </a:ln>
        </p:spPr>
        <p:txBody>
          <a:bodyPr lIns="163263" tIns="81633" rIns="163263" bIns="81633" anchor="ctr"/>
          <a:lstStyle/>
          <a:p>
            <a:pPr algn="r"/>
            <a:fld id="{22E79494-A17F-40CD-AFB9-7E79B3AFBC68}" type="slidenum">
              <a:rPr lang="en-US" sz="2300">
                <a:solidFill>
                  <a:schemeClr val="bg1"/>
                </a:solidFill>
                <a:latin typeface="Calibri" panose="020F0502020204030204" pitchFamily="34" charset="0"/>
              </a:rPr>
              <a:pPr algn="r"/>
              <a:t>28</a:t>
            </a:fld>
            <a:endParaRPr lang="en-US" sz="2300">
              <a:solidFill>
                <a:schemeClr val="bg1"/>
              </a:solidFill>
              <a:latin typeface="Calibri" panose="020F0502020204030204" pitchFamily="34" charset="0"/>
            </a:endParaRPr>
          </a:p>
        </p:txBody>
      </p:sp>
      <p:sp>
        <p:nvSpPr>
          <p:cNvPr id="211982" name="Text Box 14"/>
          <p:cNvSpPr txBox="1">
            <a:spLocks noChangeArrowheads="1"/>
          </p:cNvSpPr>
          <p:nvPr/>
        </p:nvSpPr>
        <p:spPr bwMode="auto">
          <a:xfrm>
            <a:off x="1676401" y="342901"/>
            <a:ext cx="11080750" cy="1257467"/>
          </a:xfrm>
          <a:prstGeom prst="rect">
            <a:avLst/>
          </a:prstGeom>
          <a:noFill/>
          <a:ln w="9525">
            <a:noFill/>
            <a:miter lim="800000"/>
          </a:ln>
          <a:effectLst/>
        </p:spPr>
        <p:txBody>
          <a:bodyPr lIns="163263" tIns="81633" rIns="163263" bIns="81633">
            <a:spAutoFit/>
          </a:bodyPr>
          <a:lstStyle/>
          <a:p>
            <a:pPr algn="r">
              <a:defRPr/>
            </a:pPr>
            <a:r>
              <a:rPr lang="en-US" sz="7100" dirty="0">
                <a:solidFill>
                  <a:srgbClr val="C00000"/>
                </a:solidFill>
                <a:effectLst>
                  <a:outerShdw blurRad="38100" dist="38100" dir="2700000" algn="tl">
                    <a:srgbClr val="C0C0C0"/>
                  </a:outerShdw>
                </a:effectLst>
                <a:latin typeface="Berlin Sans FB Demi" panose="020E0802020502020306" pitchFamily="34" charset="0"/>
              </a:rPr>
              <a:t>PER</a:t>
            </a:r>
            <a:r>
              <a:rPr lang="id-ID" sz="7100" dirty="0">
                <a:solidFill>
                  <a:srgbClr val="C00000"/>
                </a:solidFill>
                <a:effectLst>
                  <a:outerShdw blurRad="38100" dist="38100" dir="2700000" algn="tl">
                    <a:srgbClr val="C0C0C0"/>
                  </a:outerShdw>
                </a:effectLst>
                <a:latin typeface="Berlin Sans FB Demi" panose="020E0802020502020306" pitchFamily="34" charset="0"/>
              </a:rPr>
              <a:t>TUMBUHAN </a:t>
            </a:r>
            <a:r>
              <a:rPr lang="en-US" sz="7100" dirty="0">
                <a:solidFill>
                  <a:srgbClr val="C00000"/>
                </a:solidFill>
                <a:effectLst>
                  <a:outerShdw blurRad="38100" dist="38100" dir="2700000" algn="tl">
                    <a:srgbClr val="C0C0C0"/>
                  </a:outerShdw>
                </a:effectLst>
                <a:latin typeface="Berlin Sans FB Demi" panose="020E0802020502020306" pitchFamily="34" charset="0"/>
              </a:rPr>
              <a:t>OTAK</a:t>
            </a:r>
          </a:p>
        </p:txBody>
      </p:sp>
      <p:pic>
        <p:nvPicPr>
          <p:cNvPr id="7179" name="Picture 2"/>
          <p:cNvPicPr>
            <a:picLocks noChangeAspect="1" noChangeArrowheads="1"/>
          </p:cNvPicPr>
          <p:nvPr/>
        </p:nvPicPr>
        <p:blipFill>
          <a:blip r:embed="rId3"/>
          <a:srcRect/>
          <a:stretch>
            <a:fillRect/>
          </a:stretch>
        </p:blipFill>
        <p:spPr bwMode="auto">
          <a:xfrm>
            <a:off x="0" y="7429500"/>
            <a:ext cx="2438400" cy="1488282"/>
          </a:xfrm>
          <a:prstGeom prst="rect">
            <a:avLst/>
          </a:prstGeom>
          <a:noFill/>
          <a:ln w="9525">
            <a:noFill/>
            <a:miter lim="800000"/>
            <a:headEnd/>
            <a:tailEnd/>
          </a:ln>
        </p:spPr>
      </p:pic>
      <p:sp>
        <p:nvSpPr>
          <p:cNvPr id="22" name="Right Arrow 21"/>
          <p:cNvSpPr/>
          <p:nvPr/>
        </p:nvSpPr>
        <p:spPr>
          <a:xfrm rot="19329879">
            <a:off x="2235200" y="7267575"/>
            <a:ext cx="1108076" cy="535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63263" tIns="81633" rIns="163263" bIns="81633" anchor="ctr"/>
          <a:lstStyle/>
          <a:p>
            <a:pPr algn="ctr">
              <a:defRPr/>
            </a:pPr>
            <a:endParaRPr lang="id-ID"/>
          </a:p>
        </p:txBody>
      </p:sp>
      <p:sp>
        <p:nvSpPr>
          <p:cNvPr id="23" name="Right Arrow 22"/>
          <p:cNvSpPr/>
          <p:nvPr/>
        </p:nvSpPr>
        <p:spPr>
          <a:xfrm rot="19919497">
            <a:off x="6654800" y="4998245"/>
            <a:ext cx="1108076" cy="535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63263" tIns="81633" rIns="163263" bIns="81633" anchor="ctr"/>
          <a:lstStyle/>
          <a:p>
            <a:pPr algn="ctr">
              <a:defRPr/>
            </a:pPr>
            <a:endParaRPr lang="id-ID"/>
          </a:p>
        </p:txBody>
      </p:sp>
      <p:sp>
        <p:nvSpPr>
          <p:cNvPr id="24" name="Right Arrow 23"/>
          <p:cNvSpPr/>
          <p:nvPr/>
        </p:nvSpPr>
        <p:spPr>
          <a:xfrm rot="20797519">
            <a:off x="11744327" y="3136108"/>
            <a:ext cx="1108074" cy="535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63263" tIns="81633" rIns="163263" bIns="81633" anchor="ctr"/>
          <a:lstStyle/>
          <a:p>
            <a:pPr algn="ctr">
              <a:defRPr/>
            </a:pPr>
            <a:endParaRPr lang="id-ID"/>
          </a:p>
        </p:txBody>
      </p:sp>
      <p:sp>
        <p:nvSpPr>
          <p:cNvPr id="7183" name="TextBox 8"/>
          <p:cNvSpPr txBox="1">
            <a:spLocks noChangeArrowheads="1"/>
          </p:cNvSpPr>
          <p:nvPr/>
        </p:nvSpPr>
        <p:spPr bwMode="auto">
          <a:xfrm>
            <a:off x="2895600" y="4269582"/>
            <a:ext cx="3962400" cy="765025"/>
          </a:xfrm>
          <a:prstGeom prst="rect">
            <a:avLst/>
          </a:prstGeom>
          <a:noFill/>
          <a:ln w="9525">
            <a:noFill/>
            <a:miter lim="800000"/>
          </a:ln>
        </p:spPr>
        <p:txBody>
          <a:bodyPr lIns="163263" tIns="81633" rIns="163263" bIns="81633">
            <a:spAutoFit/>
          </a:bodyPr>
          <a:lstStyle/>
          <a:p>
            <a:r>
              <a:rPr lang="id-ID" sz="3900">
                <a:latin typeface="Calibri" panose="020F0502020204030204" pitchFamily="34" charset="0"/>
              </a:rPr>
              <a:t>Usia 2 tahun</a:t>
            </a:r>
            <a:endParaRPr lang="en-US" sz="3900">
              <a:latin typeface="Calibri" panose="020F0502020204030204" pitchFamily="34" charset="0"/>
            </a:endParaRPr>
          </a:p>
        </p:txBody>
      </p:sp>
      <p:sp>
        <p:nvSpPr>
          <p:cNvPr id="7184" name="TextBox 8"/>
          <p:cNvSpPr txBox="1">
            <a:spLocks noChangeArrowheads="1"/>
          </p:cNvSpPr>
          <p:nvPr/>
        </p:nvSpPr>
        <p:spPr bwMode="auto">
          <a:xfrm>
            <a:off x="7467600" y="2097882"/>
            <a:ext cx="4267200" cy="765025"/>
          </a:xfrm>
          <a:prstGeom prst="rect">
            <a:avLst/>
          </a:prstGeom>
          <a:noFill/>
          <a:ln w="9525">
            <a:noFill/>
            <a:miter lim="800000"/>
          </a:ln>
        </p:spPr>
        <p:txBody>
          <a:bodyPr lIns="163263" tIns="81633" rIns="163263" bIns="81633">
            <a:spAutoFit/>
          </a:bodyPr>
          <a:lstStyle/>
          <a:p>
            <a:r>
              <a:rPr lang="id-ID" sz="3900">
                <a:latin typeface="Calibri" panose="020F0502020204030204" pitchFamily="34" charset="0"/>
              </a:rPr>
              <a:t>Usia 5 tahun</a:t>
            </a:r>
            <a:endParaRPr lang="en-US" sz="3900">
              <a:latin typeface="Calibri" panose="020F0502020204030204" pitchFamily="34" charset="0"/>
            </a:endParaRPr>
          </a:p>
        </p:txBody>
      </p:sp>
      <p:sp>
        <p:nvSpPr>
          <p:cNvPr id="7185" name="TextBox 8"/>
          <p:cNvSpPr txBox="1">
            <a:spLocks noChangeArrowheads="1"/>
          </p:cNvSpPr>
          <p:nvPr/>
        </p:nvSpPr>
        <p:spPr bwMode="auto">
          <a:xfrm>
            <a:off x="0" y="6784182"/>
            <a:ext cx="1828800" cy="765025"/>
          </a:xfrm>
          <a:prstGeom prst="rect">
            <a:avLst/>
          </a:prstGeom>
          <a:noFill/>
          <a:ln w="9525">
            <a:noFill/>
            <a:miter lim="800000"/>
          </a:ln>
        </p:spPr>
        <p:txBody>
          <a:bodyPr lIns="163263" tIns="81633" rIns="163263" bIns="81633">
            <a:spAutoFit/>
          </a:bodyPr>
          <a:lstStyle/>
          <a:p>
            <a:r>
              <a:rPr lang="id-ID" sz="3900">
                <a:latin typeface="Calibri" panose="020F0502020204030204" pitchFamily="34" charset="0"/>
              </a:rPr>
              <a:t>Lahir</a:t>
            </a:r>
            <a:endParaRPr lang="en-US" sz="3900">
              <a:latin typeface="Calibri" panose="020F0502020204030204" pitchFamily="34" charset="0"/>
            </a:endParaRPr>
          </a:p>
        </p:txBody>
      </p:sp>
      <p:sp>
        <p:nvSpPr>
          <p:cNvPr id="7186" name="TextBox 8"/>
          <p:cNvSpPr txBox="1">
            <a:spLocks noChangeArrowheads="1"/>
          </p:cNvSpPr>
          <p:nvPr/>
        </p:nvSpPr>
        <p:spPr bwMode="auto">
          <a:xfrm>
            <a:off x="13563600" y="1028700"/>
            <a:ext cx="4267200" cy="765025"/>
          </a:xfrm>
          <a:prstGeom prst="rect">
            <a:avLst/>
          </a:prstGeom>
          <a:noFill/>
          <a:ln w="9525">
            <a:noFill/>
            <a:miter lim="800000"/>
          </a:ln>
        </p:spPr>
        <p:txBody>
          <a:bodyPr lIns="163263" tIns="81633" rIns="163263" bIns="81633">
            <a:spAutoFit/>
          </a:bodyPr>
          <a:lstStyle/>
          <a:p>
            <a:pPr algn="ctr"/>
            <a:r>
              <a:rPr lang="id-ID" sz="3900">
                <a:latin typeface="Calibri" panose="020F0502020204030204" pitchFamily="34" charset="0"/>
              </a:rPr>
              <a:t>Dewasa</a:t>
            </a:r>
            <a:endParaRPr lang="en-US" sz="3900">
              <a:latin typeface="Calibri" panose="020F0502020204030204" pitchFamily="34" charset="0"/>
            </a:endParaRPr>
          </a:p>
        </p:txBody>
      </p:sp>
      <p:pic>
        <p:nvPicPr>
          <p:cNvPr id="19" name="Picture 18" descr="LOGO FKM.jpg"/>
          <p:cNvPicPr>
            <a:picLocks noChangeAspect="1"/>
          </p:cNvPicPr>
          <p:nvPr/>
        </p:nvPicPr>
        <p:blipFill>
          <a:blip r:embed="rId4"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2642731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2743200" y="3771901"/>
            <a:ext cx="8804276" cy="3769520"/>
          </a:xfrm>
          <a:prstGeom prst="rect">
            <a:avLst/>
          </a:prstGeom>
          <a:noFill/>
          <a:ln w="9525">
            <a:noFill/>
            <a:miter lim="800000"/>
            <a:headEnd/>
            <a:tailEnd/>
          </a:ln>
        </p:spPr>
      </p:pic>
      <p:sp>
        <p:nvSpPr>
          <p:cNvPr id="19459" name="Line 3"/>
          <p:cNvSpPr>
            <a:spLocks noChangeShapeType="1"/>
          </p:cNvSpPr>
          <p:nvPr/>
        </p:nvSpPr>
        <p:spPr bwMode="auto">
          <a:xfrm flipV="1">
            <a:off x="609600" y="685800"/>
            <a:ext cx="17830800" cy="4800600"/>
          </a:xfrm>
          <a:prstGeom prst="line">
            <a:avLst/>
          </a:prstGeom>
          <a:noFill/>
          <a:ln w="9525">
            <a:solidFill>
              <a:schemeClr val="tx1"/>
            </a:solidFill>
            <a:round/>
          </a:ln>
        </p:spPr>
        <p:txBody>
          <a:bodyPr wrap="none" lIns="163284" tIns="81642" rIns="163284" bIns="81642"/>
          <a:lstStyle/>
          <a:p>
            <a:endParaRPr lang="en-US"/>
          </a:p>
        </p:txBody>
      </p:sp>
      <p:sp>
        <p:nvSpPr>
          <p:cNvPr id="19460" name="Text Box 4"/>
          <p:cNvSpPr txBox="1">
            <a:spLocks noChangeArrowheads="1"/>
          </p:cNvSpPr>
          <p:nvPr/>
        </p:nvSpPr>
        <p:spPr bwMode="auto">
          <a:xfrm>
            <a:off x="8991600" y="3429001"/>
            <a:ext cx="2438400" cy="1503707"/>
          </a:xfrm>
          <a:prstGeom prst="rect">
            <a:avLst/>
          </a:prstGeom>
          <a:solidFill>
            <a:srgbClr val="FFFFFF"/>
          </a:solidFill>
          <a:ln w="9525">
            <a:solidFill>
              <a:srgbClr val="000000"/>
            </a:solidFill>
            <a:miter lim="800000"/>
          </a:ln>
        </p:spPr>
        <p:txBody>
          <a:bodyPr lIns="163284" tIns="81642" rIns="163284" bIns="81642">
            <a:spAutoFit/>
          </a:bodyPr>
          <a:lstStyle/>
          <a:p>
            <a:pPr algn="ctr"/>
            <a:r>
              <a:rPr lang="en-US" sz="2900" b="1">
                <a:solidFill>
                  <a:srgbClr val="000000"/>
                </a:solidFill>
                <a:cs typeface="Arial" panose="020B0604020202020204" pitchFamily="34" charset="0"/>
              </a:rPr>
              <a:t>18 BULAN</a:t>
            </a:r>
            <a:endParaRPr lang="en-US" sz="2900">
              <a:latin typeface="Times New Roman" panose="02020603050405020304" pitchFamily="18" charset="0"/>
              <a:cs typeface="Times New Roman" panose="02020603050405020304" pitchFamily="18" charset="0"/>
            </a:endParaRPr>
          </a:p>
          <a:p>
            <a:pPr algn="ctr" eaLnBrk="0" hangingPunct="0"/>
            <a:r>
              <a:rPr lang="en-US" sz="2900" b="1">
                <a:solidFill>
                  <a:srgbClr val="000000"/>
                </a:solidFill>
                <a:cs typeface="Arial" panose="020B0604020202020204" pitchFamily="34" charset="0"/>
              </a:rPr>
              <a:t>82 cm</a:t>
            </a:r>
          </a:p>
          <a:p>
            <a:pPr algn="ctr" eaLnBrk="0" hangingPunct="0"/>
            <a:r>
              <a:rPr lang="en-US" sz="2900" b="1">
                <a:solidFill>
                  <a:srgbClr val="000000"/>
                </a:solidFill>
                <a:cs typeface="Arial" panose="020B0604020202020204" pitchFamily="34" charset="0"/>
              </a:rPr>
              <a:t>10-12 kg</a:t>
            </a:r>
            <a:endParaRPr lang="en-US" sz="2900">
              <a:latin typeface="Times New Roman" panose="02020603050405020304" pitchFamily="18" charset="0"/>
              <a:cs typeface="Times New Roman" panose="02020603050405020304" pitchFamily="18" charset="0"/>
            </a:endParaRPr>
          </a:p>
        </p:txBody>
      </p:sp>
      <p:sp>
        <p:nvSpPr>
          <p:cNvPr id="19461" name="Text Box 5"/>
          <p:cNvSpPr txBox="1">
            <a:spLocks noChangeArrowheads="1"/>
          </p:cNvSpPr>
          <p:nvPr/>
        </p:nvSpPr>
        <p:spPr bwMode="auto">
          <a:xfrm>
            <a:off x="8991600" y="1028701"/>
            <a:ext cx="3505200" cy="1319041"/>
          </a:xfrm>
          <a:prstGeom prst="rect">
            <a:avLst/>
          </a:prstGeom>
          <a:solidFill>
            <a:srgbClr val="FFFFFF"/>
          </a:solidFill>
          <a:ln w="9525">
            <a:solidFill>
              <a:srgbClr val="000000"/>
            </a:solidFill>
            <a:miter lim="800000"/>
          </a:ln>
        </p:spPr>
        <p:txBody>
          <a:bodyPr lIns="163284" tIns="81642" rIns="163284" bIns="81642">
            <a:spAutoFit/>
          </a:bodyPr>
          <a:lstStyle/>
          <a:p>
            <a:pPr algn="ctr"/>
            <a:r>
              <a:rPr lang="en-US" sz="2500">
                <a:solidFill>
                  <a:srgbClr val="000000"/>
                </a:solidFill>
                <a:latin typeface="Stencil" panose="040409050D0802020404" pitchFamily="82" charset="0"/>
                <a:cs typeface="Arial" panose="020B0604020202020204" pitchFamily="34" charset="0"/>
              </a:rPr>
              <a:t> OTAK ERBENTUK           80-85 %</a:t>
            </a:r>
            <a:endParaRPr lang="en-US" sz="2500">
              <a:latin typeface="Stencil" panose="040409050D0802020404" pitchFamily="82" charset="0"/>
              <a:cs typeface="Times New Roman" panose="02020603050405020304" pitchFamily="18" charset="0"/>
            </a:endParaRPr>
          </a:p>
          <a:p>
            <a:pPr eaLnBrk="0" hangingPunct="0"/>
            <a:endParaRPr lang="en-US" sz="2500">
              <a:latin typeface="Stencil" panose="040409050D0802020404" pitchFamily="82" charset="0"/>
              <a:cs typeface="Times New Roman" panose="02020603050405020304" pitchFamily="18" charset="0"/>
            </a:endParaRPr>
          </a:p>
        </p:txBody>
      </p:sp>
      <p:pic>
        <p:nvPicPr>
          <p:cNvPr id="19462" name="Picture 6"/>
          <p:cNvPicPr>
            <a:picLocks noChangeAspect="1" noChangeArrowheads="1"/>
          </p:cNvPicPr>
          <p:nvPr/>
        </p:nvPicPr>
        <p:blipFill>
          <a:blip r:embed="rId4"/>
          <a:srcRect/>
          <a:stretch>
            <a:fillRect/>
          </a:stretch>
        </p:blipFill>
        <p:spPr bwMode="auto">
          <a:xfrm>
            <a:off x="9448801" y="2171700"/>
            <a:ext cx="1758950" cy="1371600"/>
          </a:xfrm>
          <a:prstGeom prst="rect">
            <a:avLst/>
          </a:prstGeom>
          <a:noFill/>
          <a:ln w="9525">
            <a:noFill/>
            <a:miter lim="800000"/>
            <a:headEnd/>
            <a:tailEnd/>
          </a:ln>
        </p:spPr>
      </p:pic>
      <p:pic>
        <p:nvPicPr>
          <p:cNvPr id="19463" name="Picture 7"/>
          <p:cNvPicPr>
            <a:picLocks noChangeAspect="1" noChangeArrowheads="1"/>
          </p:cNvPicPr>
          <p:nvPr/>
        </p:nvPicPr>
        <p:blipFill>
          <a:blip r:embed="rId5"/>
          <a:srcRect/>
          <a:stretch>
            <a:fillRect/>
          </a:stretch>
        </p:blipFill>
        <p:spPr bwMode="auto">
          <a:xfrm>
            <a:off x="3352800" y="3086100"/>
            <a:ext cx="3200400" cy="2300288"/>
          </a:xfrm>
          <a:prstGeom prst="rect">
            <a:avLst/>
          </a:prstGeom>
          <a:noFill/>
          <a:ln w="9525">
            <a:noFill/>
            <a:miter lim="800000"/>
            <a:headEnd/>
            <a:tailEnd/>
          </a:ln>
        </p:spPr>
      </p:pic>
      <p:sp>
        <p:nvSpPr>
          <p:cNvPr id="19464" name="Text Box 8"/>
          <p:cNvSpPr txBox="1">
            <a:spLocks noChangeArrowheads="1"/>
          </p:cNvSpPr>
          <p:nvPr/>
        </p:nvSpPr>
        <p:spPr bwMode="auto">
          <a:xfrm>
            <a:off x="3352800" y="4914901"/>
            <a:ext cx="2590800" cy="1503707"/>
          </a:xfrm>
          <a:prstGeom prst="rect">
            <a:avLst/>
          </a:prstGeom>
          <a:solidFill>
            <a:srgbClr val="FFFFFF"/>
          </a:solidFill>
          <a:ln w="9525">
            <a:solidFill>
              <a:srgbClr val="000000"/>
            </a:solidFill>
            <a:miter lim="800000"/>
          </a:ln>
        </p:spPr>
        <p:txBody>
          <a:bodyPr lIns="163284" tIns="81642" rIns="163284" bIns="81642">
            <a:spAutoFit/>
          </a:bodyPr>
          <a:lstStyle/>
          <a:p>
            <a:pPr algn="ctr"/>
            <a:r>
              <a:rPr lang="en-US" sz="2900" b="1" dirty="0">
                <a:solidFill>
                  <a:srgbClr val="000000"/>
                </a:solidFill>
                <a:latin typeface="Times New Roman" panose="02020603050405020304" pitchFamily="18" charset="0"/>
                <a:cs typeface="Times New Roman" panose="02020603050405020304" pitchFamily="18" charset="0"/>
              </a:rPr>
              <a:t>LAHIR</a:t>
            </a:r>
            <a:endParaRPr lang="en-US" sz="2900" dirty="0">
              <a:latin typeface="Times New Roman" panose="02020603050405020304" pitchFamily="18" charset="0"/>
              <a:cs typeface="Times New Roman" panose="02020603050405020304" pitchFamily="18" charset="0"/>
            </a:endParaRPr>
          </a:p>
          <a:p>
            <a:pPr algn="ctr" eaLnBrk="0" hangingPunct="0"/>
            <a:r>
              <a:rPr lang="en-US" sz="2900" b="1" dirty="0">
                <a:solidFill>
                  <a:srgbClr val="000000"/>
                </a:solidFill>
                <a:latin typeface="Times New Roman" panose="02020603050405020304" pitchFamily="18" charset="0"/>
                <a:cs typeface="Times New Roman" panose="02020603050405020304" pitchFamily="18" charset="0"/>
              </a:rPr>
              <a:t>50-55 cm</a:t>
            </a:r>
          </a:p>
          <a:p>
            <a:pPr algn="ctr" eaLnBrk="0" hangingPunct="0"/>
            <a:r>
              <a:rPr lang="en-US" sz="2900" b="1" dirty="0">
                <a:solidFill>
                  <a:srgbClr val="000000"/>
                </a:solidFill>
                <a:latin typeface="Times New Roman" panose="02020603050405020304" pitchFamily="18" charset="0"/>
                <a:cs typeface="Times New Roman" panose="02020603050405020304" pitchFamily="18" charset="0"/>
              </a:rPr>
              <a:t>3.0-3.5 kg  </a:t>
            </a:r>
            <a:endParaRPr lang="en-US" sz="2900" dirty="0">
              <a:latin typeface="Times New Roman" panose="02020603050405020304" pitchFamily="18" charset="0"/>
              <a:cs typeface="Times New Roman" panose="02020603050405020304" pitchFamily="18" charset="0"/>
            </a:endParaRPr>
          </a:p>
        </p:txBody>
      </p:sp>
      <p:sp>
        <p:nvSpPr>
          <p:cNvPr id="19465" name="Text Box 9"/>
          <p:cNvSpPr txBox="1">
            <a:spLocks noChangeArrowheads="1"/>
          </p:cNvSpPr>
          <p:nvPr/>
        </p:nvSpPr>
        <p:spPr bwMode="auto">
          <a:xfrm>
            <a:off x="1371600" y="1943101"/>
            <a:ext cx="3505200" cy="1319041"/>
          </a:xfrm>
          <a:prstGeom prst="rect">
            <a:avLst/>
          </a:prstGeom>
          <a:solidFill>
            <a:srgbClr val="FFFFFF"/>
          </a:solidFill>
          <a:ln w="9525">
            <a:solidFill>
              <a:srgbClr val="000000"/>
            </a:solidFill>
            <a:miter lim="800000"/>
          </a:ln>
        </p:spPr>
        <p:txBody>
          <a:bodyPr lIns="163284" tIns="81642" rIns="163284" bIns="81642">
            <a:spAutoFit/>
          </a:bodyPr>
          <a:lstStyle/>
          <a:p>
            <a:r>
              <a:rPr lang="en-US" sz="2500">
                <a:solidFill>
                  <a:srgbClr val="000000"/>
                </a:solidFill>
                <a:latin typeface="Stencil" panose="040409050D0802020404" pitchFamily="82" charset="0"/>
                <a:cs typeface="Courier New" panose="02070309020205020404" pitchFamily="49" charset="0"/>
              </a:rPr>
              <a:t>OTAK SUDAH </a:t>
            </a:r>
            <a:endParaRPr lang="en-US" sz="2500">
              <a:latin typeface="Stencil" panose="040409050D0802020404" pitchFamily="82" charset="0"/>
              <a:cs typeface="Times New Roman" panose="02020603050405020304" pitchFamily="18" charset="0"/>
            </a:endParaRPr>
          </a:p>
          <a:p>
            <a:pPr eaLnBrk="0" hangingPunct="0"/>
            <a:r>
              <a:rPr lang="en-US" sz="2500">
                <a:solidFill>
                  <a:srgbClr val="000000"/>
                </a:solidFill>
                <a:latin typeface="Stencil" panose="040409050D0802020404" pitchFamily="82" charset="0"/>
                <a:cs typeface="Courier New" panose="02070309020205020404" pitchFamily="49" charset="0"/>
              </a:rPr>
              <a:t>TERBENTUK 70%</a:t>
            </a:r>
            <a:endParaRPr lang="en-US" sz="2500">
              <a:latin typeface="Stencil" panose="040409050D0802020404" pitchFamily="82" charset="0"/>
              <a:cs typeface="Times New Roman" panose="02020603050405020304" pitchFamily="18" charset="0"/>
            </a:endParaRPr>
          </a:p>
          <a:p>
            <a:pPr eaLnBrk="0" hangingPunct="0"/>
            <a:endParaRPr lang="en-US" sz="2500">
              <a:latin typeface="Stencil" panose="040409050D0802020404" pitchFamily="82" charset="0"/>
              <a:cs typeface="Times New Roman" panose="02020603050405020304" pitchFamily="18" charset="0"/>
            </a:endParaRPr>
          </a:p>
        </p:txBody>
      </p:sp>
      <p:pic>
        <p:nvPicPr>
          <p:cNvPr id="19466" name="Picture 10"/>
          <p:cNvPicPr>
            <a:picLocks noChangeAspect="1" noChangeArrowheads="1"/>
          </p:cNvPicPr>
          <p:nvPr/>
        </p:nvPicPr>
        <p:blipFill>
          <a:blip r:embed="rId6"/>
          <a:srcRect/>
          <a:stretch>
            <a:fillRect/>
          </a:stretch>
        </p:blipFill>
        <p:spPr bwMode="auto">
          <a:xfrm>
            <a:off x="14478000" y="0"/>
            <a:ext cx="3327400" cy="2628900"/>
          </a:xfrm>
          <a:prstGeom prst="rect">
            <a:avLst/>
          </a:prstGeom>
          <a:noFill/>
          <a:ln w="9525">
            <a:noFill/>
            <a:miter lim="800000"/>
            <a:headEnd/>
            <a:tailEnd/>
          </a:ln>
        </p:spPr>
      </p:pic>
      <p:sp>
        <p:nvSpPr>
          <p:cNvPr id="19467" name="Text Box 11"/>
          <p:cNvSpPr txBox="1">
            <a:spLocks noChangeArrowheads="1"/>
          </p:cNvSpPr>
          <p:nvPr/>
        </p:nvSpPr>
        <p:spPr bwMode="auto">
          <a:xfrm>
            <a:off x="14325600" y="1828800"/>
            <a:ext cx="2895600" cy="1503707"/>
          </a:xfrm>
          <a:prstGeom prst="rect">
            <a:avLst/>
          </a:prstGeom>
          <a:solidFill>
            <a:srgbClr val="FFFFFF"/>
          </a:solidFill>
          <a:ln w="9525">
            <a:solidFill>
              <a:srgbClr val="000000"/>
            </a:solidFill>
            <a:miter lim="800000"/>
          </a:ln>
        </p:spPr>
        <p:txBody>
          <a:bodyPr lIns="163284" tIns="81642" rIns="163284" bIns="81642">
            <a:spAutoFit/>
          </a:bodyPr>
          <a:lstStyle/>
          <a:p>
            <a:pPr algn="ctr"/>
            <a:r>
              <a:rPr lang="en-US" sz="2900" b="1">
                <a:solidFill>
                  <a:srgbClr val="000000"/>
                </a:solidFill>
                <a:cs typeface="Arial" panose="020B0604020202020204" pitchFamily="34" charset="0"/>
              </a:rPr>
              <a:t>4-5 TAHUN</a:t>
            </a:r>
            <a:endParaRPr lang="en-US" sz="2900">
              <a:latin typeface="Times New Roman" panose="02020603050405020304" pitchFamily="18" charset="0"/>
              <a:cs typeface="Times New Roman" panose="02020603050405020304" pitchFamily="18" charset="0"/>
            </a:endParaRPr>
          </a:p>
          <a:p>
            <a:pPr algn="ctr" eaLnBrk="0" hangingPunct="0"/>
            <a:r>
              <a:rPr lang="en-US" sz="2900" b="1">
                <a:solidFill>
                  <a:srgbClr val="000000"/>
                </a:solidFill>
                <a:cs typeface="Arial" panose="020B0604020202020204" pitchFamily="34" charset="0"/>
              </a:rPr>
              <a:t>106 cm</a:t>
            </a:r>
          </a:p>
          <a:p>
            <a:pPr algn="ctr" eaLnBrk="0" hangingPunct="0"/>
            <a:r>
              <a:rPr lang="en-US" sz="2900" b="1">
                <a:solidFill>
                  <a:srgbClr val="000000"/>
                </a:solidFill>
                <a:cs typeface="Arial" panose="020B0604020202020204" pitchFamily="34" charset="0"/>
              </a:rPr>
              <a:t>16-20 kg</a:t>
            </a:r>
            <a:endParaRPr lang="en-US" sz="2900">
              <a:latin typeface="Times New Roman" panose="02020603050405020304" pitchFamily="18" charset="0"/>
              <a:cs typeface="Times New Roman" panose="02020603050405020304" pitchFamily="18" charset="0"/>
            </a:endParaRPr>
          </a:p>
        </p:txBody>
      </p:sp>
      <p:sp>
        <p:nvSpPr>
          <p:cNvPr id="19468" name="Text Box 12"/>
          <p:cNvSpPr txBox="1">
            <a:spLocks noChangeArrowheads="1"/>
          </p:cNvSpPr>
          <p:nvPr/>
        </p:nvSpPr>
        <p:spPr bwMode="auto">
          <a:xfrm>
            <a:off x="1371600" y="6538944"/>
            <a:ext cx="16416398" cy="3611976"/>
          </a:xfrm>
          <a:prstGeom prst="rect">
            <a:avLst/>
          </a:prstGeom>
        </p:spPr>
        <p:style>
          <a:lnRef idx="0">
            <a:schemeClr val="dk1"/>
          </a:lnRef>
          <a:fillRef idx="3">
            <a:schemeClr val="dk1"/>
          </a:fillRef>
          <a:effectRef idx="3">
            <a:schemeClr val="dk1"/>
          </a:effectRef>
          <a:fontRef idx="minor">
            <a:schemeClr val="lt1"/>
          </a:fontRef>
        </p:style>
        <p:txBody>
          <a:bodyPr wrap="square" lIns="163284" tIns="81642" rIns="163284" bIns="81642">
            <a:spAutoFit/>
          </a:bodyPr>
          <a:lstStyle/>
          <a:p>
            <a:pPr marL="816422" indent="-816422">
              <a:spcBef>
                <a:spcPct val="50000"/>
              </a:spcBef>
            </a:pPr>
            <a:r>
              <a:rPr lang="en-US" sz="3200" dirty="0">
                <a:solidFill>
                  <a:schemeClr val="bg2"/>
                </a:solidFill>
                <a:latin typeface="Franklin Gothic Demi Cond" panose="020B0706030402020204" pitchFamily="34" charset="0"/>
                <a:cs typeface="Times New Roman" panose="02020603050405020304" pitchFamily="18" charset="0"/>
              </a:rPr>
              <a:t>KAEDAH ATAU ATURAN PERTUMBUHAN TERCAPAI ,  BILA PRASYARAT TERPENUHI : </a:t>
            </a:r>
          </a:p>
          <a:p>
            <a:pPr marL="816422" indent="-816422">
              <a:spcBef>
                <a:spcPct val="50000"/>
              </a:spcBef>
              <a:buFontTx/>
              <a:buAutoNum type="arabicPeriod"/>
            </a:pPr>
            <a:r>
              <a:rPr lang="en-US" sz="3200" dirty="0">
                <a:solidFill>
                  <a:schemeClr val="bg2"/>
                </a:solidFill>
                <a:latin typeface="Franklin Gothic Demi Cond" panose="020B0706030402020204" pitchFamily="34" charset="0"/>
                <a:cs typeface="Times New Roman" panose="02020603050405020304" pitchFamily="18" charset="0"/>
              </a:rPr>
              <a:t>TERPENUHI GIZI BAIK JUMLAH DAN JENIS MAKAN SESUAI DAN CUKUP</a:t>
            </a:r>
          </a:p>
          <a:p>
            <a:pPr marL="816422" indent="-816422">
              <a:spcBef>
                <a:spcPct val="50000"/>
              </a:spcBef>
              <a:buFontTx/>
              <a:buAutoNum type="arabicPeriod"/>
            </a:pPr>
            <a:r>
              <a:rPr lang="en-US" sz="3200" dirty="0">
                <a:solidFill>
                  <a:schemeClr val="bg2"/>
                </a:solidFill>
                <a:latin typeface="Franklin Gothic Demi Cond" panose="020B0706030402020204" pitchFamily="34" charset="0"/>
                <a:cs typeface="Times New Roman" panose="02020603050405020304" pitchFamily="18" charset="0"/>
              </a:rPr>
              <a:t>DERAJAT KESEHATAN  OPTIMAL</a:t>
            </a:r>
          </a:p>
          <a:p>
            <a:pPr marL="816422" indent="-816422">
              <a:spcBef>
                <a:spcPct val="50000"/>
              </a:spcBef>
              <a:buFontTx/>
              <a:buAutoNum type="arabicPeriod"/>
            </a:pPr>
            <a:r>
              <a:rPr lang="en-US" sz="3200" dirty="0">
                <a:solidFill>
                  <a:schemeClr val="bg2"/>
                </a:solidFill>
                <a:latin typeface="Franklin Gothic Demi Cond" panose="020B0706030402020204" pitchFamily="34" charset="0"/>
                <a:cs typeface="Times New Roman" panose="02020603050405020304" pitchFamily="18" charset="0"/>
              </a:rPr>
              <a:t>PENGASUHAN  MAKAN, KEBERSIHAN DAN STIMULASI ATAU RANGSANGAN </a:t>
            </a:r>
            <a:endParaRPr lang="id-ID" sz="3200" dirty="0" smtClean="0">
              <a:solidFill>
                <a:schemeClr val="bg2"/>
              </a:solidFill>
              <a:latin typeface="Franklin Gothic Demi Cond" panose="020B0706030402020204" pitchFamily="34" charset="0"/>
              <a:cs typeface="Times New Roman" panose="02020603050405020304" pitchFamily="18" charset="0"/>
            </a:endParaRPr>
          </a:p>
          <a:p>
            <a:pPr marL="816422" indent="-816422">
              <a:spcBef>
                <a:spcPct val="50000"/>
              </a:spcBef>
            </a:pPr>
            <a:r>
              <a:rPr lang="id-ID" sz="3200" dirty="0" smtClean="0">
                <a:solidFill>
                  <a:schemeClr val="bg2"/>
                </a:solidFill>
                <a:latin typeface="Franklin Gothic Demi Cond" panose="020B0706030402020204" pitchFamily="34" charset="0"/>
                <a:cs typeface="Times New Roman" panose="02020603050405020304" pitchFamily="18" charset="0"/>
              </a:rPr>
              <a:t>	</a:t>
            </a:r>
            <a:r>
              <a:rPr lang="en-US" sz="3200" dirty="0" smtClean="0">
                <a:solidFill>
                  <a:schemeClr val="bg2"/>
                </a:solidFill>
                <a:latin typeface="Franklin Gothic Demi Cond" panose="020B0706030402020204" pitchFamily="34" charset="0"/>
                <a:cs typeface="Times New Roman" panose="02020603050405020304" pitchFamily="18" charset="0"/>
              </a:rPr>
              <a:t>YANG </a:t>
            </a:r>
            <a:r>
              <a:rPr lang="en-US" sz="3200" dirty="0">
                <a:solidFill>
                  <a:schemeClr val="bg2"/>
                </a:solidFill>
                <a:latin typeface="Franklin Gothic Demi Cond" panose="020B0706030402020204" pitchFamily="34" charset="0"/>
                <a:cs typeface="Times New Roman" panose="02020603050405020304" pitchFamily="18" charset="0"/>
              </a:rPr>
              <a:t>ADEKUAT (CUKUP)</a:t>
            </a:r>
          </a:p>
        </p:txBody>
      </p:sp>
      <p:pic>
        <p:nvPicPr>
          <p:cNvPr id="13" name="Picture 12" descr="LOGO FKM.jpg"/>
          <p:cNvPicPr>
            <a:picLocks noChangeAspect="1"/>
          </p:cNvPicPr>
          <p:nvPr/>
        </p:nvPicPr>
        <p:blipFill>
          <a:blip r:embed="rId7"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3467856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5500662" y="1000096"/>
            <a:ext cx="7315200" cy="948978"/>
          </a:xfrm>
          <a:prstGeom prst="rect">
            <a:avLst/>
          </a:prstGeom>
        </p:spPr>
        <p:txBody>
          <a:bodyPr wrap="square" lIns="0" tIns="0" rIns="0" bIns="0" rtlCol="0" anchor="t">
            <a:spAutoFit/>
          </a:bodyPr>
          <a:lstStyle/>
          <a:p>
            <a:pPr algn="ctr">
              <a:lnSpc>
                <a:spcPts val="7359"/>
              </a:lnSpc>
            </a:pPr>
            <a:r>
              <a:rPr lang="id-ID" sz="6400" spc="-96" dirty="0" smtClean="0">
                <a:solidFill>
                  <a:srgbClr val="000000"/>
                </a:solidFill>
                <a:latin typeface="Playfair Display Bold"/>
              </a:rPr>
              <a:t>Outline Presentasi</a:t>
            </a:r>
            <a:endParaRPr lang="en-US" sz="6400" spc="-96" dirty="0">
              <a:solidFill>
                <a:srgbClr val="000000"/>
              </a:solidFill>
              <a:latin typeface="Playfair Display Bold"/>
            </a:endParaRPr>
          </a:p>
        </p:txBody>
      </p:sp>
      <p:graphicFrame>
        <p:nvGraphicFramePr>
          <p:cNvPr id="3" name="Diagram 2"/>
          <p:cNvGraphicFramePr/>
          <p:nvPr/>
        </p:nvGraphicFramePr>
        <p:xfrm>
          <a:off x="3048000" y="3071798"/>
          <a:ext cx="12192000" cy="6135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LOGO FKM.jpg"/>
          <p:cNvPicPr>
            <a:picLocks noChangeAspect="1"/>
          </p:cNvPicPr>
          <p:nvPr/>
        </p:nvPicPr>
        <p:blipFill>
          <a:blip r:embed="rId7"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8321" y="3422259"/>
            <a:ext cx="11891358" cy="4129368"/>
            <a:chOff x="0" y="57150"/>
            <a:chExt cx="15855144" cy="5505824"/>
          </a:xfrm>
        </p:grpSpPr>
        <p:sp>
          <p:nvSpPr>
            <p:cNvPr id="3" name="TextBox 3"/>
            <p:cNvSpPr txBox="1"/>
            <p:nvPr/>
          </p:nvSpPr>
          <p:spPr>
            <a:xfrm>
              <a:off x="0" y="57150"/>
              <a:ext cx="15855144" cy="2747405"/>
            </a:xfrm>
            <a:prstGeom prst="rect">
              <a:avLst/>
            </a:prstGeom>
          </p:spPr>
          <p:txBody>
            <a:bodyPr lIns="0" tIns="0" rIns="0" bIns="0" rtlCol="0" anchor="t">
              <a:spAutoFit/>
            </a:bodyPr>
            <a:lstStyle/>
            <a:p>
              <a:pPr algn="ctr">
                <a:lnSpc>
                  <a:spcPts val="7992"/>
                </a:lnSpc>
              </a:pPr>
              <a:r>
                <a:rPr lang="en-US" sz="7200">
                  <a:solidFill>
                    <a:srgbClr val="4C6FBF"/>
                  </a:solidFill>
                  <a:latin typeface="Vesper Libre Regular"/>
                </a:rPr>
                <a:t>Pemenuhan Gizi Menurut Usia Anak</a:t>
              </a:r>
            </a:p>
          </p:txBody>
        </p:sp>
        <p:sp>
          <p:nvSpPr>
            <p:cNvPr id="4" name="TextBox 4"/>
            <p:cNvSpPr txBox="1"/>
            <p:nvPr/>
          </p:nvSpPr>
          <p:spPr>
            <a:xfrm>
              <a:off x="1527759" y="3254650"/>
              <a:ext cx="12799627" cy="2308324"/>
            </a:xfrm>
            <a:prstGeom prst="rect">
              <a:avLst/>
            </a:prstGeom>
          </p:spPr>
          <p:txBody>
            <a:bodyPr lIns="0" tIns="0" rIns="0" bIns="0" rtlCol="0" anchor="t">
              <a:spAutoFit/>
            </a:bodyPr>
            <a:lstStyle/>
            <a:p>
              <a:pPr algn="ctr">
                <a:lnSpc>
                  <a:spcPts val="4480"/>
                </a:lnSpc>
              </a:pPr>
              <a:r>
                <a:rPr lang="en-US" sz="4000" b="1" dirty="0" err="1">
                  <a:latin typeface="Assistant Regular"/>
                </a:rPr>
                <a:t>Dikarenakan</a:t>
              </a:r>
              <a:r>
                <a:rPr lang="en-US" sz="4000" b="1" dirty="0">
                  <a:latin typeface="Assistant Regular"/>
                </a:rPr>
                <a:t> </a:t>
              </a:r>
              <a:r>
                <a:rPr lang="en-US" sz="4000" b="1" dirty="0" err="1">
                  <a:latin typeface="Assistant Regular"/>
                </a:rPr>
                <a:t>kebutuhan</a:t>
              </a:r>
              <a:r>
                <a:rPr lang="en-US" sz="4000" b="1" dirty="0">
                  <a:latin typeface="Assistant Regular"/>
                </a:rPr>
                <a:t> </a:t>
              </a:r>
              <a:r>
                <a:rPr lang="en-US" sz="4000" b="1" dirty="0" err="1">
                  <a:latin typeface="Assistant Regular"/>
                </a:rPr>
                <a:t>dan</a:t>
              </a:r>
              <a:r>
                <a:rPr lang="en-US" sz="4000" b="1" dirty="0">
                  <a:latin typeface="Assistant Regular"/>
                </a:rPr>
                <a:t> </a:t>
              </a:r>
              <a:r>
                <a:rPr lang="en-US" sz="4000" b="1" dirty="0" err="1">
                  <a:latin typeface="Assistant Regular"/>
                </a:rPr>
                <a:t>kemampuan</a:t>
              </a:r>
              <a:r>
                <a:rPr lang="en-US" sz="4000" b="1" dirty="0">
                  <a:latin typeface="Assistant Regular"/>
                </a:rPr>
                <a:t> </a:t>
              </a:r>
              <a:r>
                <a:rPr lang="en-US" sz="4000" b="1" dirty="0" err="1">
                  <a:latin typeface="Assistant Regular"/>
                </a:rPr>
                <a:t>cerna</a:t>
              </a:r>
              <a:r>
                <a:rPr lang="en-US" sz="4000" b="1" dirty="0">
                  <a:latin typeface="Assistant Regular"/>
                </a:rPr>
                <a:t> </a:t>
              </a:r>
              <a:r>
                <a:rPr lang="en-US" sz="4000" b="1" dirty="0" err="1">
                  <a:latin typeface="Assistant Regular"/>
                </a:rPr>
                <a:t>anak</a:t>
              </a:r>
              <a:r>
                <a:rPr lang="en-US" sz="4000" b="1" dirty="0">
                  <a:latin typeface="Assistant Regular"/>
                </a:rPr>
                <a:t> </a:t>
              </a:r>
              <a:r>
                <a:rPr lang="en-US" sz="4000" b="1" dirty="0" err="1">
                  <a:latin typeface="Assistant Regular"/>
                </a:rPr>
                <a:t>meningkat</a:t>
              </a:r>
              <a:r>
                <a:rPr lang="en-US" sz="4000" b="1" dirty="0">
                  <a:latin typeface="Assistant Regular"/>
                </a:rPr>
                <a:t> </a:t>
              </a:r>
              <a:r>
                <a:rPr lang="en-US" sz="4000" b="1" dirty="0" err="1">
                  <a:latin typeface="Assistant Regular"/>
                </a:rPr>
                <a:t>dengan</a:t>
              </a:r>
              <a:r>
                <a:rPr lang="en-US" sz="4000" b="1" dirty="0">
                  <a:latin typeface="Assistant Regular"/>
                </a:rPr>
                <a:t> </a:t>
              </a:r>
              <a:r>
                <a:rPr lang="en-US" sz="4000" b="1" dirty="0" err="1">
                  <a:latin typeface="Assistant Regular"/>
                </a:rPr>
                <a:t>bertambahnya</a:t>
              </a:r>
              <a:r>
                <a:rPr lang="en-US" sz="4000" b="1" dirty="0">
                  <a:latin typeface="Assistant Regular"/>
                </a:rPr>
                <a:t> </a:t>
              </a:r>
              <a:r>
                <a:rPr lang="en-US" sz="4000" b="1" dirty="0" err="1">
                  <a:latin typeface="Assistant Regular"/>
                </a:rPr>
                <a:t>umur</a:t>
              </a:r>
              <a:endParaRPr lang="en-US" sz="4000" b="1" dirty="0">
                <a:latin typeface="Assistant Regular"/>
              </a:endParaRPr>
            </a:p>
          </p:txBody>
        </p:sp>
      </p:grpSp>
      <p:pic>
        <p:nvPicPr>
          <p:cNvPr id="5" name="Picture 5"/>
          <p:cNvPicPr>
            <a:picLocks noChangeAspect="1"/>
          </p:cNvPicPr>
          <p:nvPr/>
        </p:nvPicPr>
        <p:blipFill>
          <a:blip r:embed="rId2">
            <a:alphaModFix amt="8999"/>
          </a:blip>
          <a:srcRect/>
          <a:stretch>
            <a:fillRect/>
          </a:stretch>
        </p:blipFill>
        <p:spPr>
          <a:xfrm rot="-2852835">
            <a:off x="14307896" y="-5077606"/>
            <a:ext cx="7577028" cy="8866735"/>
          </a:xfrm>
          <a:prstGeom prst="rect">
            <a:avLst/>
          </a:prstGeom>
        </p:spPr>
      </p:pic>
      <p:pic>
        <p:nvPicPr>
          <p:cNvPr id="6" name="Picture 6"/>
          <p:cNvPicPr>
            <a:picLocks noChangeAspect="1"/>
          </p:cNvPicPr>
          <p:nvPr/>
        </p:nvPicPr>
        <p:blipFill>
          <a:blip r:embed="rId2">
            <a:alphaModFix amt="8999"/>
          </a:blip>
          <a:srcRect/>
          <a:stretch>
            <a:fillRect/>
          </a:stretch>
        </p:blipFill>
        <p:spPr>
          <a:xfrm rot="7112523">
            <a:off x="-4240553" y="5119073"/>
            <a:ext cx="9282956" cy="10863034"/>
          </a:xfrm>
          <a:prstGeom prst="rect">
            <a:avLst/>
          </a:prstGeom>
        </p:spPr>
      </p:pic>
      <p:pic>
        <p:nvPicPr>
          <p:cNvPr id="7" name="Picture 7"/>
          <p:cNvPicPr>
            <a:picLocks noChangeAspect="1"/>
          </p:cNvPicPr>
          <p:nvPr/>
        </p:nvPicPr>
        <p:blipFill>
          <a:blip r:embed="rId3">
            <a:alphaModFix amt="8999"/>
          </a:blip>
          <a:srcRect/>
          <a:stretch>
            <a:fillRect/>
          </a:stretch>
        </p:blipFill>
        <p:spPr>
          <a:xfrm rot="10038782">
            <a:off x="-5138592" y="-1199212"/>
            <a:ext cx="9282956" cy="10863034"/>
          </a:xfrm>
          <a:prstGeom prst="rect">
            <a:avLst/>
          </a:prstGeom>
        </p:spPr>
      </p:pic>
      <p:pic>
        <p:nvPicPr>
          <p:cNvPr id="8" name="Picture 8"/>
          <p:cNvPicPr>
            <a:picLocks noChangeAspect="1"/>
          </p:cNvPicPr>
          <p:nvPr/>
        </p:nvPicPr>
        <p:blipFill>
          <a:blip r:embed="rId4"/>
          <a:srcRect/>
          <a:stretch>
            <a:fillRect/>
          </a:stretch>
        </p:blipFill>
        <p:spPr>
          <a:xfrm>
            <a:off x="87301" y="6239571"/>
            <a:ext cx="4367729" cy="4047429"/>
          </a:xfrm>
          <a:prstGeom prst="rect">
            <a:avLst/>
          </a:prstGeom>
        </p:spPr>
      </p:pic>
      <p:pic>
        <p:nvPicPr>
          <p:cNvPr id="9" name="Picture 8" descr="LOGO FKM.jpg"/>
          <p:cNvPicPr>
            <a:picLocks noChangeAspect="1"/>
          </p:cNvPicPr>
          <p:nvPr/>
        </p:nvPicPr>
        <p:blipFill>
          <a:blip r:embed="rId5"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3000"/>
          </a:blip>
          <a:srcRect/>
          <a:stretch>
            <a:fillRect/>
          </a:stretch>
        </p:blipFill>
        <p:spPr>
          <a:xfrm rot="2700000">
            <a:off x="-6101883" y="-4175622"/>
            <a:ext cx="14088701" cy="16486778"/>
          </a:xfrm>
          <a:prstGeom prst="rect">
            <a:avLst/>
          </a:prstGeom>
        </p:spPr>
      </p:pic>
      <p:pic>
        <p:nvPicPr>
          <p:cNvPr id="3" name="Picture 3"/>
          <p:cNvPicPr>
            <a:picLocks noChangeAspect="1"/>
          </p:cNvPicPr>
          <p:nvPr/>
        </p:nvPicPr>
        <p:blipFill>
          <a:blip r:embed="rId3"/>
          <a:srcRect/>
          <a:stretch>
            <a:fillRect/>
          </a:stretch>
        </p:blipFill>
        <p:spPr>
          <a:xfrm>
            <a:off x="2222737" y="479267"/>
            <a:ext cx="4212351" cy="4198023"/>
          </a:xfrm>
          <a:prstGeom prst="rect">
            <a:avLst/>
          </a:prstGeom>
        </p:spPr>
      </p:pic>
      <p:pic>
        <p:nvPicPr>
          <p:cNvPr id="4" name="Picture 4"/>
          <p:cNvPicPr>
            <a:picLocks noChangeAspect="1"/>
          </p:cNvPicPr>
          <p:nvPr/>
        </p:nvPicPr>
        <p:blipFill>
          <a:blip r:embed="rId4"/>
          <a:srcRect/>
          <a:stretch>
            <a:fillRect/>
          </a:stretch>
        </p:blipFill>
        <p:spPr>
          <a:xfrm>
            <a:off x="6675868" y="457813"/>
            <a:ext cx="4370713" cy="4219477"/>
          </a:xfrm>
          <a:prstGeom prst="rect">
            <a:avLst/>
          </a:prstGeom>
        </p:spPr>
      </p:pic>
      <p:pic>
        <p:nvPicPr>
          <p:cNvPr id="5" name="Picture 5"/>
          <p:cNvPicPr>
            <a:picLocks noChangeAspect="1"/>
          </p:cNvPicPr>
          <p:nvPr/>
        </p:nvPicPr>
        <p:blipFill>
          <a:blip r:embed="rId5"/>
          <a:srcRect t="1813"/>
          <a:stretch>
            <a:fillRect/>
          </a:stretch>
        </p:blipFill>
        <p:spPr>
          <a:xfrm>
            <a:off x="11445845" y="479267"/>
            <a:ext cx="4275541" cy="4198023"/>
          </a:xfrm>
          <a:prstGeom prst="rect">
            <a:avLst/>
          </a:prstGeom>
        </p:spPr>
      </p:pic>
      <p:pic>
        <p:nvPicPr>
          <p:cNvPr id="6" name="Picture 6"/>
          <p:cNvPicPr>
            <a:picLocks noChangeAspect="1"/>
          </p:cNvPicPr>
          <p:nvPr/>
        </p:nvPicPr>
        <p:blipFill>
          <a:blip r:embed="rId6"/>
          <a:srcRect/>
          <a:stretch>
            <a:fillRect/>
          </a:stretch>
        </p:blipFill>
        <p:spPr>
          <a:xfrm>
            <a:off x="491442" y="6530500"/>
            <a:ext cx="9504297" cy="3807359"/>
          </a:xfrm>
          <a:prstGeom prst="rect">
            <a:avLst/>
          </a:prstGeom>
        </p:spPr>
      </p:pic>
      <p:sp>
        <p:nvSpPr>
          <p:cNvPr id="7" name="TextBox 7"/>
          <p:cNvSpPr txBox="1"/>
          <p:nvPr/>
        </p:nvSpPr>
        <p:spPr>
          <a:xfrm>
            <a:off x="2588658" y="5175886"/>
            <a:ext cx="3628836" cy="1117935"/>
          </a:xfrm>
          <a:prstGeom prst="rect">
            <a:avLst/>
          </a:prstGeom>
        </p:spPr>
        <p:txBody>
          <a:bodyPr lIns="0" tIns="0" rIns="0" bIns="0" rtlCol="0" anchor="t">
            <a:spAutoFit/>
          </a:bodyPr>
          <a:lstStyle/>
          <a:p>
            <a:pPr algn="ctr">
              <a:lnSpc>
                <a:spcPts val="4480"/>
              </a:lnSpc>
            </a:pPr>
            <a:r>
              <a:rPr lang="en-US" sz="3200" b="1" dirty="0">
                <a:solidFill>
                  <a:srgbClr val="0F0E0C"/>
                </a:solidFill>
                <a:latin typeface="Assistant Regular"/>
              </a:rPr>
              <a:t>0-6 </a:t>
            </a:r>
            <a:r>
              <a:rPr lang="en-US" sz="3200" b="1" dirty="0" err="1">
                <a:solidFill>
                  <a:srgbClr val="0F0E0C"/>
                </a:solidFill>
                <a:latin typeface="Assistant Regular"/>
              </a:rPr>
              <a:t>Bulan</a:t>
            </a:r>
            <a:r>
              <a:rPr lang="en-US" sz="3200" b="1" dirty="0">
                <a:solidFill>
                  <a:srgbClr val="0F0E0C"/>
                </a:solidFill>
                <a:latin typeface="Assistant Regular"/>
              </a:rPr>
              <a:t> </a:t>
            </a:r>
            <a:r>
              <a:rPr lang="en-US" sz="3200" b="1" dirty="0" err="1">
                <a:solidFill>
                  <a:srgbClr val="0F0E0C"/>
                </a:solidFill>
                <a:latin typeface="Assistant Regular"/>
              </a:rPr>
              <a:t>Pemberian</a:t>
            </a:r>
            <a:r>
              <a:rPr lang="en-US" sz="3200" b="1" dirty="0">
                <a:solidFill>
                  <a:srgbClr val="0F0E0C"/>
                </a:solidFill>
                <a:latin typeface="Assistant Regular"/>
              </a:rPr>
              <a:t> ASI </a:t>
            </a:r>
            <a:r>
              <a:rPr lang="en-US" sz="3200" b="1" dirty="0" err="1">
                <a:solidFill>
                  <a:srgbClr val="0F0E0C"/>
                </a:solidFill>
                <a:latin typeface="Assistant Regular"/>
              </a:rPr>
              <a:t>Eksklusif</a:t>
            </a:r>
            <a:endParaRPr lang="en-US" sz="3200" b="1" dirty="0">
              <a:solidFill>
                <a:srgbClr val="0F0E0C"/>
              </a:solidFill>
              <a:latin typeface="Assistant Regular"/>
            </a:endParaRPr>
          </a:p>
        </p:txBody>
      </p:sp>
      <p:sp>
        <p:nvSpPr>
          <p:cNvPr id="8" name="TextBox 8"/>
          <p:cNvSpPr txBox="1"/>
          <p:nvPr/>
        </p:nvSpPr>
        <p:spPr>
          <a:xfrm>
            <a:off x="7030140" y="5175886"/>
            <a:ext cx="3662169" cy="1117935"/>
          </a:xfrm>
          <a:prstGeom prst="rect">
            <a:avLst/>
          </a:prstGeom>
        </p:spPr>
        <p:txBody>
          <a:bodyPr lIns="0" tIns="0" rIns="0" bIns="0" rtlCol="0" anchor="t">
            <a:spAutoFit/>
          </a:bodyPr>
          <a:lstStyle/>
          <a:p>
            <a:pPr algn="ctr">
              <a:lnSpc>
                <a:spcPts val="4480"/>
              </a:lnSpc>
            </a:pPr>
            <a:r>
              <a:rPr lang="en-US" sz="3200" b="1" dirty="0">
                <a:solidFill>
                  <a:srgbClr val="0F0E0C"/>
                </a:solidFill>
                <a:latin typeface="Assistant Regular"/>
              </a:rPr>
              <a:t>6-24 </a:t>
            </a:r>
            <a:r>
              <a:rPr lang="en-US" sz="3200" b="1" dirty="0" err="1">
                <a:solidFill>
                  <a:srgbClr val="0F0E0C"/>
                </a:solidFill>
                <a:latin typeface="Assistant Regular"/>
              </a:rPr>
              <a:t>Bulan</a:t>
            </a:r>
            <a:r>
              <a:rPr lang="en-US" sz="3200" b="1" dirty="0">
                <a:solidFill>
                  <a:srgbClr val="0F0E0C"/>
                </a:solidFill>
                <a:latin typeface="Assistant Regular"/>
              </a:rPr>
              <a:t> </a:t>
            </a:r>
            <a:r>
              <a:rPr lang="en-US" sz="3200" b="1" dirty="0" err="1">
                <a:solidFill>
                  <a:srgbClr val="0F0E0C"/>
                </a:solidFill>
                <a:latin typeface="Assistant Regular"/>
              </a:rPr>
              <a:t>Pemberian</a:t>
            </a:r>
            <a:r>
              <a:rPr lang="en-US" sz="3200" b="1" dirty="0">
                <a:solidFill>
                  <a:srgbClr val="0F0E0C"/>
                </a:solidFill>
                <a:latin typeface="Assistant Regular"/>
              </a:rPr>
              <a:t> MP-ASI</a:t>
            </a:r>
          </a:p>
        </p:txBody>
      </p:sp>
      <p:sp>
        <p:nvSpPr>
          <p:cNvPr id="9" name="TextBox 9"/>
          <p:cNvSpPr txBox="1"/>
          <p:nvPr/>
        </p:nvSpPr>
        <p:spPr>
          <a:xfrm>
            <a:off x="11189776" y="4992538"/>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02</a:t>
            </a:r>
          </a:p>
        </p:txBody>
      </p:sp>
      <p:sp>
        <p:nvSpPr>
          <p:cNvPr id="10" name="TextBox 10"/>
          <p:cNvSpPr txBox="1"/>
          <p:nvPr/>
        </p:nvSpPr>
        <p:spPr>
          <a:xfrm>
            <a:off x="9995739" y="7552502"/>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03</a:t>
            </a:r>
          </a:p>
        </p:txBody>
      </p:sp>
      <p:sp>
        <p:nvSpPr>
          <p:cNvPr id="11" name="TextBox 11"/>
          <p:cNvSpPr txBox="1"/>
          <p:nvPr/>
        </p:nvSpPr>
        <p:spPr>
          <a:xfrm>
            <a:off x="11752531" y="4866173"/>
            <a:ext cx="3662169" cy="1695016"/>
          </a:xfrm>
          <a:prstGeom prst="rect">
            <a:avLst/>
          </a:prstGeom>
        </p:spPr>
        <p:txBody>
          <a:bodyPr lIns="0" tIns="0" rIns="0" bIns="0" rtlCol="0" anchor="t">
            <a:spAutoFit/>
          </a:bodyPr>
          <a:lstStyle/>
          <a:p>
            <a:pPr algn="ctr">
              <a:lnSpc>
                <a:spcPts val="4480"/>
              </a:lnSpc>
            </a:pPr>
            <a:r>
              <a:rPr lang="en-US" sz="3200" b="1" dirty="0">
                <a:solidFill>
                  <a:srgbClr val="0F0E0C"/>
                </a:solidFill>
                <a:latin typeface="Assistant Regular"/>
              </a:rPr>
              <a:t>2-5 </a:t>
            </a:r>
            <a:r>
              <a:rPr lang="en-US" sz="3200" b="1" dirty="0" err="1">
                <a:solidFill>
                  <a:srgbClr val="0F0E0C"/>
                </a:solidFill>
                <a:latin typeface="Assistant Regular"/>
              </a:rPr>
              <a:t>Tahun</a:t>
            </a:r>
            <a:endParaRPr lang="en-US" sz="3200" b="1" dirty="0">
              <a:solidFill>
                <a:srgbClr val="0F0E0C"/>
              </a:solidFill>
              <a:latin typeface="Assistant Regular"/>
            </a:endParaRPr>
          </a:p>
          <a:p>
            <a:pPr algn="ctr">
              <a:lnSpc>
                <a:spcPts val="4480"/>
              </a:lnSpc>
            </a:pPr>
            <a:r>
              <a:rPr lang="en-US" sz="3200" b="1" dirty="0" err="1">
                <a:solidFill>
                  <a:srgbClr val="0F0E0C"/>
                </a:solidFill>
                <a:latin typeface="Assistant Regular"/>
              </a:rPr>
              <a:t>Makan</a:t>
            </a:r>
            <a:r>
              <a:rPr lang="en-US" sz="3200" b="1" dirty="0">
                <a:solidFill>
                  <a:srgbClr val="0F0E0C"/>
                </a:solidFill>
                <a:latin typeface="Assistant Regular"/>
              </a:rPr>
              <a:t> </a:t>
            </a:r>
            <a:r>
              <a:rPr lang="en-US" sz="3200" b="1" dirty="0" err="1">
                <a:solidFill>
                  <a:srgbClr val="0F0E0C"/>
                </a:solidFill>
                <a:latin typeface="Assistant Regular"/>
              </a:rPr>
              <a:t>Sudah</a:t>
            </a:r>
            <a:r>
              <a:rPr lang="en-US" sz="3200" b="1" dirty="0">
                <a:solidFill>
                  <a:srgbClr val="0F0E0C"/>
                </a:solidFill>
                <a:latin typeface="Assistant Regular"/>
              </a:rPr>
              <a:t> </a:t>
            </a:r>
            <a:r>
              <a:rPr lang="en-US" sz="3200" b="1" dirty="0" err="1">
                <a:solidFill>
                  <a:srgbClr val="0F0E0C"/>
                </a:solidFill>
                <a:latin typeface="Assistant Regular"/>
              </a:rPr>
              <a:t>Seperti</a:t>
            </a:r>
            <a:r>
              <a:rPr lang="en-US" sz="3200" b="1" dirty="0">
                <a:solidFill>
                  <a:srgbClr val="0F0E0C"/>
                </a:solidFill>
                <a:latin typeface="Assistant Regular"/>
              </a:rPr>
              <a:t> </a:t>
            </a:r>
            <a:r>
              <a:rPr lang="en-US" sz="3200" b="1" dirty="0" err="1">
                <a:solidFill>
                  <a:srgbClr val="0F0E0C"/>
                </a:solidFill>
                <a:latin typeface="Assistant Regular"/>
              </a:rPr>
              <a:t>Dewasa</a:t>
            </a:r>
            <a:endParaRPr lang="en-US" sz="3200" b="1" dirty="0">
              <a:solidFill>
                <a:srgbClr val="0F0E0C"/>
              </a:solidFill>
              <a:latin typeface="Assistant Regular"/>
            </a:endParaRPr>
          </a:p>
        </p:txBody>
      </p:sp>
      <p:pic>
        <p:nvPicPr>
          <p:cNvPr id="12" name="Picture 11" descr="LOGO FKM.jpg"/>
          <p:cNvPicPr>
            <a:picLocks noChangeAspect="1"/>
          </p:cNvPicPr>
          <p:nvPr/>
        </p:nvPicPr>
        <p:blipFill>
          <a:blip r:embed="rId7"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sil gambar untuk fisiologi produksi asi"/>
          <p:cNvPicPr>
            <a:picLocks noChangeAspect="1" noChangeArrowheads="1"/>
          </p:cNvPicPr>
          <p:nvPr/>
        </p:nvPicPr>
        <p:blipFill>
          <a:blip r:embed="rId2"/>
          <a:srcRect/>
          <a:stretch>
            <a:fillRect/>
          </a:stretch>
        </p:blipFill>
        <p:spPr bwMode="auto">
          <a:xfrm>
            <a:off x="3048001" y="2286000"/>
            <a:ext cx="12782550" cy="7065096"/>
          </a:xfrm>
          <a:prstGeom prst="rect">
            <a:avLst/>
          </a:prstGeom>
          <a:noFill/>
        </p:spPr>
      </p:pic>
      <p:sp>
        <p:nvSpPr>
          <p:cNvPr id="5" name="TextBox 4"/>
          <p:cNvSpPr txBox="1"/>
          <p:nvPr/>
        </p:nvSpPr>
        <p:spPr>
          <a:xfrm>
            <a:off x="1524000" y="342901"/>
            <a:ext cx="15392400" cy="1257485"/>
          </a:xfrm>
          <a:prstGeom prst="rect">
            <a:avLst/>
          </a:prstGeom>
          <a:noFill/>
        </p:spPr>
        <p:txBody>
          <a:bodyPr wrap="square" lIns="163284" tIns="81642" rIns="163284" bIns="81642" rtlCol="0">
            <a:spAutoFit/>
          </a:bodyPr>
          <a:lstStyle/>
          <a:p>
            <a:pPr algn="ctr"/>
            <a:r>
              <a:rPr lang="en-US" sz="7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Rockwell Extra Bold" panose="02060903040505020403" pitchFamily="18" charset="0"/>
              </a:rPr>
              <a:t>PENTINGNYA ASI EKSKLUSIF</a:t>
            </a:r>
          </a:p>
        </p:txBody>
      </p:sp>
    </p:spTree>
    <p:extLst>
      <p:ext uri="{BB962C8B-B14F-4D97-AF65-F5344CB8AC3E}">
        <p14:creationId xmlns:p14="http://schemas.microsoft.com/office/powerpoint/2010/main" val="3146326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17221200" cy="7197573"/>
          </a:xfrm>
          <a:prstGeom prst="rect">
            <a:avLst/>
          </a:prstGeom>
          <a:solidFill>
            <a:schemeClr val="accent5">
              <a:lumMod val="20000"/>
              <a:lumOff val="80000"/>
            </a:schemeClr>
          </a:solidFill>
        </p:spPr>
        <p:txBody>
          <a:bodyPr wrap="square" lIns="163284" tIns="81642" rIns="163284" bIns="81642" rtlCol="0">
            <a:spAutoFit/>
          </a:bodyPr>
          <a:lstStyle/>
          <a:p>
            <a:r>
              <a:rPr lang="en-US" sz="5700" b="1" dirty="0" err="1"/>
              <a:t>Mengapa</a:t>
            </a:r>
            <a:r>
              <a:rPr lang="en-US" sz="5700" b="1" dirty="0"/>
              <a:t> ASI </a:t>
            </a:r>
            <a:r>
              <a:rPr lang="en-US" sz="5700" b="1" dirty="0" err="1"/>
              <a:t>Saja</a:t>
            </a:r>
            <a:r>
              <a:rPr lang="en-US" sz="5700" b="1" dirty="0"/>
              <a:t> SELAMA 6 BULAN</a:t>
            </a:r>
          </a:p>
          <a:p>
            <a:pPr marL="612317" indent="-612317">
              <a:buAutoNum type="arabicPeriod"/>
            </a:pPr>
            <a:r>
              <a:rPr lang="en-US" sz="5000" dirty="0" err="1"/>
              <a:t>Produksi</a:t>
            </a:r>
            <a:r>
              <a:rPr lang="en-US" sz="5000" dirty="0"/>
              <a:t> ASI </a:t>
            </a:r>
            <a:r>
              <a:rPr lang="en-US" sz="5000" dirty="0" err="1"/>
              <a:t>cukup</a:t>
            </a:r>
            <a:r>
              <a:rPr lang="en-US" sz="5000" dirty="0"/>
              <a:t> </a:t>
            </a:r>
            <a:r>
              <a:rPr lang="en-US" sz="5000" dirty="0" err="1"/>
              <a:t>untuk</a:t>
            </a:r>
            <a:r>
              <a:rPr lang="en-US" sz="5000" dirty="0"/>
              <a:t>  </a:t>
            </a:r>
            <a:r>
              <a:rPr lang="en-US" sz="5000" dirty="0" err="1"/>
              <a:t>bayi</a:t>
            </a:r>
            <a:r>
              <a:rPr lang="en-US" sz="5000" dirty="0"/>
              <a:t> </a:t>
            </a:r>
            <a:r>
              <a:rPr lang="en-US" sz="5000" dirty="0" err="1"/>
              <a:t>selama</a:t>
            </a:r>
            <a:r>
              <a:rPr lang="en-US" sz="5000" dirty="0"/>
              <a:t>   6 </a:t>
            </a:r>
            <a:r>
              <a:rPr lang="en-US" sz="5000" dirty="0" err="1"/>
              <a:t>bulan</a:t>
            </a:r>
            <a:endParaRPr lang="en-US" sz="5000" dirty="0"/>
          </a:p>
          <a:p>
            <a:pPr marL="612317" indent="-612317">
              <a:buAutoNum type="arabicPeriod"/>
            </a:pPr>
            <a:r>
              <a:rPr lang="en-US" sz="5000" dirty="0"/>
              <a:t>Protein dan </a:t>
            </a:r>
            <a:r>
              <a:rPr lang="en-US" sz="5000" dirty="0" err="1"/>
              <a:t>zat</a:t>
            </a:r>
            <a:r>
              <a:rPr lang="en-US" sz="5000" dirty="0"/>
              <a:t> </a:t>
            </a:r>
            <a:r>
              <a:rPr lang="en-US" sz="5000" dirty="0" err="1"/>
              <a:t>gizi</a:t>
            </a:r>
            <a:r>
              <a:rPr lang="en-US" sz="5000" dirty="0"/>
              <a:t> </a:t>
            </a:r>
            <a:r>
              <a:rPr lang="en-US" sz="5000" dirty="0" err="1"/>
              <a:t>lainnya</a:t>
            </a:r>
            <a:r>
              <a:rPr lang="en-US" sz="5000" dirty="0"/>
              <a:t> </a:t>
            </a:r>
            <a:r>
              <a:rPr lang="en-US" sz="5000" dirty="0" err="1"/>
              <a:t>cukup</a:t>
            </a:r>
            <a:r>
              <a:rPr lang="en-US" sz="5000" dirty="0"/>
              <a:t> </a:t>
            </a:r>
            <a:r>
              <a:rPr lang="en-US" sz="5000" dirty="0" err="1"/>
              <a:t>untuk</a:t>
            </a:r>
            <a:r>
              <a:rPr lang="en-US" sz="5000" dirty="0"/>
              <a:t> </a:t>
            </a:r>
            <a:r>
              <a:rPr lang="en-US" sz="5000" dirty="0" err="1"/>
              <a:t>bayi</a:t>
            </a:r>
            <a:r>
              <a:rPr lang="en-US" sz="5000" dirty="0"/>
              <a:t> </a:t>
            </a:r>
            <a:r>
              <a:rPr lang="en-US" sz="5000" dirty="0" err="1"/>
              <a:t>selama</a:t>
            </a:r>
            <a:r>
              <a:rPr lang="en-US" sz="5000" dirty="0"/>
              <a:t> 6 </a:t>
            </a:r>
            <a:r>
              <a:rPr lang="en-US" sz="5000" dirty="0" err="1"/>
              <a:t>bulan</a:t>
            </a:r>
            <a:endParaRPr lang="en-US" sz="5000" dirty="0"/>
          </a:p>
          <a:p>
            <a:pPr marL="612317" indent="-612317">
              <a:buAutoNum type="arabicPeriod"/>
            </a:pPr>
            <a:r>
              <a:rPr lang="en-US" sz="5000" dirty="0"/>
              <a:t>Di </a:t>
            </a:r>
            <a:r>
              <a:rPr lang="en-US" sz="5000" dirty="0" err="1"/>
              <a:t>dalam</a:t>
            </a:r>
            <a:r>
              <a:rPr lang="en-US" sz="5000" dirty="0"/>
              <a:t> ASI  </a:t>
            </a:r>
            <a:r>
              <a:rPr lang="en-US" sz="5000" dirty="0" err="1"/>
              <a:t>terdapat</a:t>
            </a:r>
            <a:r>
              <a:rPr lang="en-US" sz="5000" dirty="0"/>
              <a:t> </a:t>
            </a:r>
            <a:r>
              <a:rPr lang="en-US" sz="5000" dirty="0" err="1"/>
              <a:t>zat</a:t>
            </a:r>
            <a:r>
              <a:rPr lang="en-US" sz="5000" dirty="0"/>
              <a:t> anti (body) </a:t>
            </a:r>
            <a:r>
              <a:rPr lang="en-US" sz="5000" dirty="0" err="1"/>
              <a:t>bahan</a:t>
            </a:r>
            <a:r>
              <a:rPr lang="en-US" sz="5000" dirty="0"/>
              <a:t> yang </a:t>
            </a:r>
            <a:r>
              <a:rPr lang="en-US" sz="5000" dirty="0" err="1"/>
              <a:t>dapat</a:t>
            </a:r>
            <a:r>
              <a:rPr lang="en-US" sz="5000" dirty="0"/>
              <a:t> </a:t>
            </a:r>
            <a:r>
              <a:rPr lang="en-US" sz="5000" dirty="0" err="1"/>
              <a:t>membunuh</a:t>
            </a:r>
            <a:r>
              <a:rPr lang="en-US" sz="5000" dirty="0"/>
              <a:t> </a:t>
            </a:r>
            <a:r>
              <a:rPr lang="en-US" sz="5000" dirty="0" err="1"/>
              <a:t>kuman</a:t>
            </a:r>
            <a:r>
              <a:rPr lang="en-US" sz="5000" dirty="0"/>
              <a:t>, </a:t>
            </a:r>
            <a:r>
              <a:rPr lang="en-US" sz="5000" dirty="0" err="1"/>
              <a:t>Imun</a:t>
            </a:r>
            <a:r>
              <a:rPr lang="en-US" sz="5000" dirty="0"/>
              <a:t> body </a:t>
            </a:r>
            <a:r>
              <a:rPr lang="en-US" sz="5000" dirty="0" err="1"/>
              <a:t>untuk</a:t>
            </a:r>
            <a:r>
              <a:rPr lang="en-US" sz="5000" dirty="0"/>
              <a:t> </a:t>
            </a:r>
            <a:r>
              <a:rPr lang="en-US" sz="5000" dirty="0" err="1"/>
              <a:t>melawan</a:t>
            </a:r>
            <a:r>
              <a:rPr lang="en-US" sz="5000" dirty="0"/>
              <a:t> </a:t>
            </a:r>
            <a:r>
              <a:rPr lang="en-US" sz="5000" dirty="0" err="1"/>
              <a:t>kuman</a:t>
            </a:r>
            <a:r>
              <a:rPr lang="en-US" sz="5000" dirty="0"/>
              <a:t> </a:t>
            </a:r>
            <a:r>
              <a:rPr lang="en-US" sz="5000" dirty="0" err="1"/>
              <a:t>jenis</a:t>
            </a:r>
            <a:r>
              <a:rPr lang="en-US" sz="5000" dirty="0"/>
              <a:t> </a:t>
            </a:r>
            <a:r>
              <a:rPr lang="en-US" sz="5000" dirty="0" err="1"/>
              <a:t>apapun</a:t>
            </a:r>
            <a:endParaRPr lang="en-US" sz="5000" dirty="0"/>
          </a:p>
          <a:p>
            <a:pPr marL="612317" indent="-612317">
              <a:buAutoNum type="arabicPeriod"/>
            </a:pPr>
            <a:r>
              <a:rPr lang="en-US" sz="5000" dirty="0" err="1"/>
              <a:t>Usus</a:t>
            </a:r>
            <a:r>
              <a:rPr lang="en-US" sz="5000" dirty="0"/>
              <a:t> </a:t>
            </a:r>
            <a:r>
              <a:rPr lang="en-US" sz="5000" dirty="0" err="1"/>
              <a:t>bayi</a:t>
            </a:r>
            <a:r>
              <a:rPr lang="en-US" sz="5000" dirty="0"/>
              <a:t> </a:t>
            </a:r>
            <a:r>
              <a:rPr lang="en-US" sz="5000" dirty="0" err="1"/>
              <a:t>belum</a:t>
            </a:r>
            <a:r>
              <a:rPr lang="en-US" sz="5000" dirty="0"/>
              <a:t>  </a:t>
            </a:r>
            <a:r>
              <a:rPr lang="en-US" sz="5000" dirty="0" err="1"/>
              <a:t>bisa</a:t>
            </a:r>
            <a:r>
              <a:rPr lang="en-US" sz="5000" dirty="0"/>
              <a:t> </a:t>
            </a:r>
            <a:r>
              <a:rPr lang="en-US" sz="5000" dirty="0" err="1"/>
              <a:t>diliwati</a:t>
            </a:r>
            <a:r>
              <a:rPr lang="en-US" sz="5000" dirty="0"/>
              <a:t> </a:t>
            </a:r>
            <a:r>
              <a:rPr lang="en-US" sz="5000" dirty="0" err="1"/>
              <a:t>zat</a:t>
            </a:r>
            <a:r>
              <a:rPr lang="en-US" sz="5000" dirty="0"/>
              <a:t> lain </a:t>
            </a:r>
            <a:r>
              <a:rPr lang="en-US" sz="5000" dirty="0" err="1"/>
              <a:t>selain</a:t>
            </a:r>
            <a:r>
              <a:rPr lang="en-US" sz="5000" dirty="0"/>
              <a:t> ASI, </a:t>
            </a:r>
            <a:r>
              <a:rPr lang="en-US" sz="5000" dirty="0" err="1"/>
              <a:t>karena</a:t>
            </a:r>
            <a:r>
              <a:rPr lang="en-US" sz="5000" dirty="0"/>
              <a:t> </a:t>
            </a:r>
            <a:r>
              <a:rPr lang="en-US" sz="5000" dirty="0" err="1"/>
              <a:t>Usus</a:t>
            </a:r>
            <a:r>
              <a:rPr lang="en-US" sz="5000" dirty="0"/>
              <a:t> </a:t>
            </a:r>
            <a:r>
              <a:rPr lang="en-US" sz="5000" dirty="0" err="1"/>
              <a:t>bayi</a:t>
            </a:r>
            <a:r>
              <a:rPr lang="en-US" sz="5000" dirty="0"/>
              <a:t> </a:t>
            </a:r>
            <a:r>
              <a:rPr lang="en-US" sz="5000" dirty="0" err="1"/>
              <a:t>masih</a:t>
            </a:r>
            <a:r>
              <a:rPr lang="en-US" sz="5000" dirty="0"/>
              <a:t> </a:t>
            </a:r>
            <a:r>
              <a:rPr lang="en-US" sz="5000" dirty="0" err="1"/>
              <a:t>belum</a:t>
            </a:r>
            <a:r>
              <a:rPr lang="en-US" sz="5000" dirty="0"/>
              <a:t> </a:t>
            </a:r>
            <a:r>
              <a:rPr lang="en-US" sz="5000" dirty="0" err="1"/>
              <a:t>sempurna</a:t>
            </a:r>
            <a:r>
              <a:rPr lang="en-US" sz="5000" dirty="0"/>
              <a:t> </a:t>
            </a:r>
            <a:r>
              <a:rPr lang="en-US" sz="5000" dirty="0" err="1"/>
              <a:t>pembetukan</a:t>
            </a:r>
            <a:r>
              <a:rPr lang="en-US" sz="5000" dirty="0"/>
              <a:t> </a:t>
            </a:r>
            <a:r>
              <a:rPr lang="en-US" sz="5000" dirty="0" err="1"/>
              <a:t>sel-sel</a:t>
            </a:r>
            <a:r>
              <a:rPr lang="en-US" sz="5000" dirty="0"/>
              <a:t> </a:t>
            </a:r>
            <a:r>
              <a:rPr lang="en-US" sz="5000" dirty="0" err="1"/>
              <a:t>di</a:t>
            </a:r>
            <a:r>
              <a:rPr lang="en-US" sz="5000" dirty="0"/>
              <a:t> </a:t>
            </a:r>
            <a:r>
              <a:rPr lang="en-US" sz="5000" dirty="0" err="1"/>
              <a:t>permukaan</a:t>
            </a:r>
            <a:r>
              <a:rPr lang="en-US" sz="5000" dirty="0"/>
              <a:t> </a:t>
            </a:r>
            <a:r>
              <a:rPr lang="en-US" sz="5000" dirty="0" err="1"/>
              <a:t>dalamnya</a:t>
            </a:r>
            <a:endParaRPr lang="en-US" sz="5000" dirty="0"/>
          </a:p>
        </p:txBody>
      </p:sp>
    </p:spTree>
    <p:extLst>
      <p:ext uri="{BB962C8B-B14F-4D97-AF65-F5344CB8AC3E}">
        <p14:creationId xmlns:p14="http://schemas.microsoft.com/office/powerpoint/2010/main" val="3104787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1524000" y="1714500"/>
          <a:ext cx="15544800" cy="8001000"/>
        </p:xfrm>
        <a:graphic>
          <a:graphicData uri="http://schemas.openxmlformats.org/presentationml/2006/ole">
            <mc:AlternateContent xmlns:mc="http://schemas.openxmlformats.org/markup-compatibility/2006">
              <mc:Choice xmlns:v="urn:schemas-microsoft-com:vml" Requires="v">
                <p:oleObj spid="_x0000_s1032" name="Photo Editor Photo" r:id="rId3" imgW="21031200" imgH="16078200" progId="">
                  <p:embed/>
                </p:oleObj>
              </mc:Choice>
              <mc:Fallback>
                <p:oleObj name="Photo Editor Photo" r:id="rId3" imgW="21031200" imgH="16078200" progId="">
                  <p:embed/>
                  <p:pic>
                    <p:nvPicPr>
                      <p:cNvPr id="0" name=""/>
                      <p:cNvPicPr>
                        <a:picLocks noChangeAspect="1"/>
                      </p:cNvPicPr>
                      <p:nvPr/>
                    </p:nvPicPr>
                    <p:blipFill>
                      <a:blip r:embed="rId4"/>
                      <a:stretch>
                        <a:fillRect/>
                      </a:stretch>
                    </p:blipFill>
                    <p:spPr>
                      <a:xfrm>
                        <a:off x="1524000" y="1714500"/>
                        <a:ext cx="15544800" cy="8001000"/>
                      </a:xfrm>
                      <a:prstGeom prst="rect">
                        <a:avLst/>
                      </a:prstGeom>
                      <a:noFill/>
                      <a:ln w="9525">
                        <a:noFill/>
                      </a:ln>
                    </p:spPr>
                  </p:pic>
                </p:oleObj>
              </mc:Fallback>
            </mc:AlternateContent>
          </a:graphicData>
        </a:graphic>
      </p:graphicFrame>
      <p:sp>
        <p:nvSpPr>
          <p:cNvPr id="1027" name="Rectangle 5"/>
          <p:cNvSpPr>
            <a:spLocks noChangeArrowheads="1"/>
          </p:cNvSpPr>
          <p:nvPr/>
        </p:nvSpPr>
        <p:spPr bwMode="auto">
          <a:xfrm>
            <a:off x="762000" y="-257100"/>
            <a:ext cx="17526000" cy="2134649"/>
          </a:xfrm>
          <a:prstGeom prst="rect">
            <a:avLst/>
          </a:prstGeom>
          <a:noFill/>
          <a:ln w="9525">
            <a:noFill/>
            <a:miter lim="800000"/>
          </a:ln>
        </p:spPr>
        <p:txBody>
          <a:bodyPr lIns="163284" tIns="81642" rIns="163284" bIns="81642">
            <a:spAutoFit/>
          </a:bodyPr>
          <a:lstStyle/>
          <a:p>
            <a:pPr algn="ctr"/>
            <a:r>
              <a:rPr lang="id-ID" sz="6400" b="1" dirty="0">
                <a:solidFill>
                  <a:srgbClr val="FF0000"/>
                </a:solidFill>
                <a:cs typeface="Times New Roman" panose="02020603050405020304" pitchFamily="18" charset="0"/>
              </a:rPr>
              <a:t>MAKANAN PENDAMPING ASI </a:t>
            </a:r>
          </a:p>
          <a:p>
            <a:pPr algn="ctr"/>
            <a:r>
              <a:rPr lang="id-ID" sz="6400" b="1" dirty="0">
                <a:solidFill>
                  <a:srgbClr val="FF0000"/>
                </a:solidFill>
                <a:cs typeface="Times New Roman" panose="02020603050405020304" pitchFamily="18" charset="0"/>
              </a:rPr>
              <a:t>(</a:t>
            </a:r>
            <a:r>
              <a:rPr lang="en-GB" sz="6400" b="1" dirty="0">
                <a:solidFill>
                  <a:srgbClr val="FF0000"/>
                </a:solidFill>
                <a:cs typeface="Times New Roman" panose="02020603050405020304" pitchFamily="18" charset="0"/>
              </a:rPr>
              <a:t>MP-ASI</a:t>
            </a:r>
            <a:r>
              <a:rPr lang="id-ID" sz="6400" b="1" dirty="0">
                <a:solidFill>
                  <a:srgbClr val="FF0000"/>
                </a:solidFill>
                <a:cs typeface="Times New Roman" panose="02020603050405020304" pitchFamily="18" charset="0"/>
              </a:rPr>
              <a:t>)</a:t>
            </a:r>
            <a:r>
              <a:rPr lang="en-GB" sz="6400" b="1" dirty="0">
                <a:solidFill>
                  <a:srgbClr val="FF0000"/>
                </a:solidFill>
                <a:cs typeface="Times New Roman" panose="02020603050405020304" pitchFamily="18" charset="0"/>
              </a:rPr>
              <a:t> </a:t>
            </a:r>
            <a:r>
              <a:rPr lang="en-US" sz="6400" b="1" dirty="0">
                <a:solidFill>
                  <a:srgbClr val="FF0000"/>
                </a:solidFill>
                <a:latin typeface="Comic Sans MS" panose="030F0702030302020204" pitchFamily="66" charset="0"/>
              </a:rPr>
              <a:t>  </a:t>
            </a:r>
            <a:r>
              <a:rPr lang="en-US" sz="6400" b="1" dirty="0">
                <a:latin typeface="Comic Sans MS" panose="030F0702030302020204" pitchFamily="66" charset="0"/>
              </a:rPr>
              <a:t>    </a:t>
            </a:r>
            <a:r>
              <a:rPr lang="en-US" sz="4300" b="1" dirty="0">
                <a:latin typeface="Comic Sans MS" panose="030F0702030302020204" pitchFamily="66" charset="0"/>
              </a:rPr>
              <a:t>                                                                       </a:t>
            </a:r>
            <a:endParaRPr lang="en-GB" sz="4300" b="1" dirty="0">
              <a:cs typeface="Times New Roman" panose="02020603050405020304" pitchFamily="18" charset="0"/>
            </a:endParaRPr>
          </a:p>
        </p:txBody>
      </p:sp>
    </p:spTree>
    <p:extLst>
      <p:ext uri="{BB962C8B-B14F-4D97-AF65-F5344CB8AC3E}">
        <p14:creationId xmlns:p14="http://schemas.microsoft.com/office/powerpoint/2010/main" val="130886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4584701" y="6157913"/>
            <a:ext cx="5826126" cy="3714750"/>
          </a:xfrm>
          <a:prstGeom prst="rect">
            <a:avLst/>
          </a:prstGeom>
          <a:noFill/>
          <a:ln w="9525">
            <a:noFill/>
            <a:miter lim="800000"/>
            <a:headEnd/>
            <a:tailEnd/>
          </a:ln>
        </p:spPr>
      </p:pic>
      <p:pic>
        <p:nvPicPr>
          <p:cNvPr id="44035" name="Picture 3"/>
          <p:cNvPicPr>
            <a:picLocks noChangeAspect="1" noChangeArrowheads="1"/>
          </p:cNvPicPr>
          <p:nvPr/>
        </p:nvPicPr>
        <p:blipFill>
          <a:blip r:embed="rId3"/>
          <a:srcRect/>
          <a:stretch>
            <a:fillRect/>
          </a:stretch>
        </p:blipFill>
        <p:spPr bwMode="auto">
          <a:xfrm>
            <a:off x="320677" y="6157913"/>
            <a:ext cx="5045074" cy="3714750"/>
          </a:xfrm>
          <a:prstGeom prst="rect">
            <a:avLst/>
          </a:prstGeom>
          <a:noFill/>
          <a:ln w="9525">
            <a:noFill/>
            <a:miter lim="800000"/>
            <a:headEnd/>
            <a:tailEnd/>
          </a:ln>
        </p:spPr>
      </p:pic>
      <p:pic>
        <p:nvPicPr>
          <p:cNvPr id="44036" name="Picture 4"/>
          <p:cNvPicPr>
            <a:picLocks noChangeAspect="1" noChangeArrowheads="1"/>
          </p:cNvPicPr>
          <p:nvPr/>
        </p:nvPicPr>
        <p:blipFill>
          <a:blip r:embed="rId4"/>
          <a:srcRect/>
          <a:stretch>
            <a:fillRect/>
          </a:stretch>
        </p:blipFill>
        <p:spPr bwMode="auto">
          <a:xfrm>
            <a:off x="4248151" y="154782"/>
            <a:ext cx="12023726" cy="6003131"/>
          </a:xfrm>
          <a:prstGeom prst="rect">
            <a:avLst/>
          </a:prstGeom>
          <a:noFill/>
          <a:ln w="9525">
            <a:noFill/>
            <a:miter lim="800000"/>
            <a:headEnd/>
            <a:tailEnd/>
          </a:ln>
        </p:spPr>
      </p:pic>
      <p:pic>
        <p:nvPicPr>
          <p:cNvPr id="44037" name="Picture 5"/>
          <p:cNvPicPr>
            <a:picLocks noChangeAspect="1" noChangeArrowheads="1"/>
          </p:cNvPicPr>
          <p:nvPr/>
        </p:nvPicPr>
        <p:blipFill>
          <a:blip r:embed="rId5"/>
          <a:srcRect/>
          <a:stretch>
            <a:fillRect/>
          </a:stretch>
        </p:blipFill>
        <p:spPr bwMode="auto">
          <a:xfrm>
            <a:off x="11766551" y="6157913"/>
            <a:ext cx="6854826" cy="3714750"/>
          </a:xfrm>
          <a:prstGeom prst="rect">
            <a:avLst/>
          </a:prstGeom>
          <a:noFill/>
          <a:ln w="9525">
            <a:noFill/>
            <a:miter lim="800000"/>
            <a:headEnd/>
            <a:tailEnd/>
          </a:ln>
        </p:spPr>
      </p:pic>
      <p:sp>
        <p:nvSpPr>
          <p:cNvPr id="44038" name="AutoShape 6"/>
          <p:cNvSpPr>
            <a:spLocks noChangeArrowheads="1"/>
          </p:cNvSpPr>
          <p:nvPr/>
        </p:nvSpPr>
        <p:spPr bwMode="auto">
          <a:xfrm flipH="1">
            <a:off x="10410826" y="7843838"/>
            <a:ext cx="2333624" cy="971550"/>
          </a:xfrm>
          <a:custGeom>
            <a:avLst/>
            <a:gdLst>
              <a:gd name="T0" fmla="*/ 2147483647 w 21600"/>
              <a:gd name="T1" fmla="*/ 0 h 21600"/>
              <a:gd name="T2" fmla="*/ 0 w 21600"/>
              <a:gd name="T3" fmla="*/ 291195140 h 21600"/>
              <a:gd name="T4" fmla="*/ 2147483647 w 21600"/>
              <a:gd name="T5" fmla="*/ 582390279 h 21600"/>
              <a:gd name="T6" fmla="*/ 2147483647 w 21600"/>
              <a:gd name="T7" fmla="*/ 29119514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ln>
        </p:spPr>
        <p:txBody>
          <a:bodyPr lIns="163284" tIns="81642" rIns="163284" bIns="81642" anchor="ctr"/>
          <a:lstStyle/>
          <a:p>
            <a:endParaRPr lang="en-US"/>
          </a:p>
        </p:txBody>
      </p:sp>
    </p:spTree>
    <p:extLst>
      <p:ext uri="{BB962C8B-B14F-4D97-AF65-F5344CB8AC3E}">
        <p14:creationId xmlns:p14="http://schemas.microsoft.com/office/powerpoint/2010/main" val="1618157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3000"/>
          </a:blip>
          <a:srcRect/>
          <a:stretch>
            <a:fillRect/>
          </a:stretch>
        </p:blipFill>
        <p:spPr>
          <a:xfrm rot="2700000">
            <a:off x="-5680346" y="-3348981"/>
            <a:ext cx="14088701" cy="16486778"/>
          </a:xfrm>
          <a:prstGeom prst="rect">
            <a:avLst/>
          </a:prstGeom>
        </p:spPr>
      </p:pic>
      <p:sp>
        <p:nvSpPr>
          <p:cNvPr id="3" name="TextBox 3"/>
          <p:cNvSpPr txBox="1"/>
          <p:nvPr/>
        </p:nvSpPr>
        <p:spPr>
          <a:xfrm>
            <a:off x="1028700" y="2384049"/>
            <a:ext cx="6709758" cy="4067386"/>
          </a:xfrm>
          <a:prstGeom prst="rect">
            <a:avLst/>
          </a:prstGeom>
        </p:spPr>
        <p:txBody>
          <a:bodyPr lIns="0" tIns="0" rIns="0" bIns="0" rtlCol="0" anchor="t">
            <a:spAutoFit/>
          </a:bodyPr>
          <a:lstStyle/>
          <a:p>
            <a:pPr>
              <a:lnSpc>
                <a:spcPts val="7992"/>
              </a:lnSpc>
            </a:pPr>
            <a:r>
              <a:rPr lang="en-US" sz="7200">
                <a:solidFill>
                  <a:srgbClr val="4C6FBF"/>
                </a:solidFill>
                <a:latin typeface="Vesper Libre Regular"/>
              </a:rPr>
              <a:t>Anjuran Pemenuhan Gizi Anak Usia 2-5 Tahun</a:t>
            </a:r>
          </a:p>
        </p:txBody>
      </p:sp>
      <p:pic>
        <p:nvPicPr>
          <p:cNvPr id="4" name="Picture 4"/>
          <p:cNvPicPr>
            <a:picLocks noChangeAspect="1"/>
          </p:cNvPicPr>
          <p:nvPr/>
        </p:nvPicPr>
        <p:blipFill>
          <a:blip r:embed="rId3"/>
          <a:srcRect/>
          <a:stretch>
            <a:fillRect/>
          </a:stretch>
        </p:blipFill>
        <p:spPr>
          <a:xfrm>
            <a:off x="9987391" y="1685149"/>
            <a:ext cx="1560760" cy="1617703"/>
          </a:xfrm>
          <a:prstGeom prst="rect">
            <a:avLst/>
          </a:prstGeom>
        </p:spPr>
      </p:pic>
      <p:pic>
        <p:nvPicPr>
          <p:cNvPr id="5" name="Picture 5"/>
          <p:cNvPicPr>
            <a:picLocks noChangeAspect="1"/>
          </p:cNvPicPr>
          <p:nvPr/>
        </p:nvPicPr>
        <p:blipFill>
          <a:blip r:embed="rId3"/>
          <a:srcRect/>
          <a:stretch>
            <a:fillRect/>
          </a:stretch>
        </p:blipFill>
        <p:spPr>
          <a:xfrm>
            <a:off x="9987391" y="3844787"/>
            <a:ext cx="1560760" cy="1617703"/>
          </a:xfrm>
          <a:prstGeom prst="rect">
            <a:avLst/>
          </a:prstGeom>
        </p:spPr>
      </p:pic>
      <p:pic>
        <p:nvPicPr>
          <p:cNvPr id="6" name="Picture 6"/>
          <p:cNvPicPr>
            <a:picLocks noChangeAspect="1"/>
          </p:cNvPicPr>
          <p:nvPr/>
        </p:nvPicPr>
        <p:blipFill>
          <a:blip r:embed="rId3"/>
          <a:srcRect/>
          <a:stretch>
            <a:fillRect/>
          </a:stretch>
        </p:blipFill>
        <p:spPr>
          <a:xfrm>
            <a:off x="9995739" y="5934527"/>
            <a:ext cx="1560760" cy="1617703"/>
          </a:xfrm>
          <a:prstGeom prst="rect">
            <a:avLst/>
          </a:prstGeom>
        </p:spPr>
      </p:pic>
      <p:pic>
        <p:nvPicPr>
          <p:cNvPr id="7" name="Picture 7"/>
          <p:cNvPicPr>
            <a:picLocks noChangeAspect="1"/>
          </p:cNvPicPr>
          <p:nvPr/>
        </p:nvPicPr>
        <p:blipFill>
          <a:blip r:embed="rId3"/>
          <a:srcRect/>
          <a:stretch>
            <a:fillRect/>
          </a:stretch>
        </p:blipFill>
        <p:spPr>
          <a:xfrm>
            <a:off x="10004086" y="7992624"/>
            <a:ext cx="1560760" cy="1617703"/>
          </a:xfrm>
          <a:prstGeom prst="rect">
            <a:avLst/>
          </a:prstGeom>
        </p:spPr>
      </p:pic>
      <p:pic>
        <p:nvPicPr>
          <p:cNvPr id="8" name="Picture 8"/>
          <p:cNvPicPr>
            <a:picLocks noChangeAspect="1"/>
          </p:cNvPicPr>
          <p:nvPr/>
        </p:nvPicPr>
        <p:blipFill>
          <a:blip r:embed="rId4"/>
          <a:srcRect t="23255"/>
          <a:stretch>
            <a:fillRect/>
          </a:stretch>
        </p:blipFill>
        <p:spPr>
          <a:xfrm>
            <a:off x="228365" y="7552230"/>
            <a:ext cx="6931853" cy="2669236"/>
          </a:xfrm>
          <a:prstGeom prst="rect">
            <a:avLst/>
          </a:prstGeom>
        </p:spPr>
      </p:pic>
      <p:sp>
        <p:nvSpPr>
          <p:cNvPr id="9" name="TextBox 9"/>
          <p:cNvSpPr txBox="1"/>
          <p:nvPr/>
        </p:nvSpPr>
        <p:spPr>
          <a:xfrm>
            <a:off x="12543204" y="1914672"/>
            <a:ext cx="4716096" cy="1101508"/>
          </a:xfrm>
          <a:prstGeom prst="rect">
            <a:avLst/>
          </a:prstGeom>
        </p:spPr>
        <p:txBody>
          <a:bodyPr lIns="0" tIns="0" rIns="0" bIns="0" rtlCol="0" anchor="t">
            <a:spAutoFit/>
          </a:bodyPr>
          <a:lstStyle/>
          <a:p>
            <a:pPr>
              <a:lnSpc>
                <a:spcPts val="4480"/>
              </a:lnSpc>
            </a:pPr>
            <a:r>
              <a:rPr lang="en-US" sz="3200">
                <a:solidFill>
                  <a:srgbClr val="0F0E0C"/>
                </a:solidFill>
                <a:latin typeface="Assistant Regular"/>
              </a:rPr>
              <a:t>Makan 3 kali sehari ( Pagi, Siang, dan Malam)</a:t>
            </a:r>
          </a:p>
        </p:txBody>
      </p:sp>
      <p:sp>
        <p:nvSpPr>
          <p:cNvPr id="10" name="TextBox 10"/>
          <p:cNvSpPr txBox="1"/>
          <p:nvPr/>
        </p:nvSpPr>
        <p:spPr>
          <a:xfrm>
            <a:off x="12543204" y="3787637"/>
            <a:ext cx="4716096" cy="1664326"/>
          </a:xfrm>
          <a:prstGeom prst="rect">
            <a:avLst/>
          </a:prstGeom>
        </p:spPr>
        <p:txBody>
          <a:bodyPr lIns="0" tIns="0" rIns="0" bIns="0" rtlCol="0" anchor="t">
            <a:spAutoFit/>
          </a:bodyPr>
          <a:lstStyle/>
          <a:p>
            <a:pPr>
              <a:lnSpc>
                <a:spcPts val="4480"/>
              </a:lnSpc>
            </a:pPr>
            <a:r>
              <a:rPr lang="en-US" sz="3200">
                <a:solidFill>
                  <a:srgbClr val="0F0E0C"/>
                </a:solidFill>
                <a:latin typeface="Assistant Regular"/>
              </a:rPr>
              <a:t>Perbanyak konsumsi protein dan lemak baik, seperti dari ikan</a:t>
            </a:r>
          </a:p>
        </p:txBody>
      </p:sp>
      <p:sp>
        <p:nvSpPr>
          <p:cNvPr id="11" name="TextBox 11"/>
          <p:cNvSpPr txBox="1"/>
          <p:nvPr/>
        </p:nvSpPr>
        <p:spPr>
          <a:xfrm>
            <a:off x="12543204" y="5870304"/>
            <a:ext cx="4716096" cy="2227145"/>
          </a:xfrm>
          <a:prstGeom prst="rect">
            <a:avLst/>
          </a:prstGeom>
        </p:spPr>
        <p:txBody>
          <a:bodyPr lIns="0" tIns="0" rIns="0" bIns="0" rtlCol="0" anchor="t">
            <a:spAutoFit/>
          </a:bodyPr>
          <a:lstStyle/>
          <a:p>
            <a:pPr>
              <a:lnSpc>
                <a:spcPts val="4480"/>
              </a:lnSpc>
            </a:pPr>
            <a:r>
              <a:rPr lang="en-US" sz="3200" dirty="0" err="1">
                <a:solidFill>
                  <a:srgbClr val="0F0E0C"/>
                </a:solidFill>
                <a:latin typeface="Assistant Regular"/>
              </a:rPr>
              <a:t>Perbanyak</a:t>
            </a:r>
            <a:r>
              <a:rPr lang="en-US" sz="3200" dirty="0">
                <a:solidFill>
                  <a:srgbClr val="0F0E0C"/>
                </a:solidFill>
                <a:latin typeface="Assistant Regular"/>
              </a:rPr>
              <a:t> </a:t>
            </a:r>
            <a:r>
              <a:rPr lang="en-US" sz="3200" dirty="0" err="1">
                <a:solidFill>
                  <a:srgbClr val="0F0E0C"/>
                </a:solidFill>
                <a:latin typeface="Assistant Regular"/>
              </a:rPr>
              <a:t>konsumsi</a:t>
            </a:r>
            <a:r>
              <a:rPr lang="en-US" sz="3200" dirty="0">
                <a:solidFill>
                  <a:srgbClr val="0F0E0C"/>
                </a:solidFill>
                <a:latin typeface="Assistant Regular"/>
              </a:rPr>
              <a:t> </a:t>
            </a:r>
            <a:r>
              <a:rPr lang="en-US" sz="3200" dirty="0" err="1">
                <a:solidFill>
                  <a:srgbClr val="0F0E0C"/>
                </a:solidFill>
                <a:latin typeface="Assistant Regular"/>
              </a:rPr>
              <a:t>buah</a:t>
            </a:r>
            <a:r>
              <a:rPr lang="en-US" sz="3200" dirty="0">
                <a:solidFill>
                  <a:srgbClr val="0F0E0C"/>
                </a:solidFill>
                <a:latin typeface="Assistant Regular"/>
              </a:rPr>
              <a:t> </a:t>
            </a:r>
            <a:r>
              <a:rPr lang="en-US" sz="3200" dirty="0" err="1">
                <a:solidFill>
                  <a:srgbClr val="0F0E0C"/>
                </a:solidFill>
                <a:latin typeface="Assistant Regular"/>
              </a:rPr>
              <a:t>dan</a:t>
            </a:r>
            <a:r>
              <a:rPr lang="en-US" sz="3200" dirty="0">
                <a:solidFill>
                  <a:srgbClr val="0F0E0C"/>
                </a:solidFill>
                <a:latin typeface="Assistant Regular"/>
              </a:rPr>
              <a:t> </a:t>
            </a:r>
            <a:r>
              <a:rPr lang="en-US" sz="3200" dirty="0" err="1">
                <a:solidFill>
                  <a:srgbClr val="0F0E0C"/>
                </a:solidFill>
                <a:latin typeface="Assistant Regular"/>
              </a:rPr>
              <a:t>sayur</a:t>
            </a:r>
            <a:r>
              <a:rPr lang="en-US" sz="3200" dirty="0">
                <a:solidFill>
                  <a:srgbClr val="0F0E0C"/>
                </a:solidFill>
                <a:latin typeface="Assistant Regular"/>
              </a:rPr>
              <a:t>, </a:t>
            </a:r>
            <a:r>
              <a:rPr lang="en-US" sz="3200" dirty="0" err="1">
                <a:solidFill>
                  <a:srgbClr val="0F0E0C"/>
                </a:solidFill>
                <a:latin typeface="Assistant Regular"/>
              </a:rPr>
              <a:t>serta</a:t>
            </a:r>
            <a:r>
              <a:rPr lang="en-US" sz="3200" dirty="0">
                <a:solidFill>
                  <a:srgbClr val="0F0E0C"/>
                </a:solidFill>
                <a:latin typeface="Assistant Regular"/>
              </a:rPr>
              <a:t> </a:t>
            </a:r>
            <a:r>
              <a:rPr lang="en-US" sz="3200" dirty="0" err="1">
                <a:solidFill>
                  <a:srgbClr val="0F0E0C"/>
                </a:solidFill>
                <a:latin typeface="Assistant Regular"/>
              </a:rPr>
              <a:t>kurangi</a:t>
            </a:r>
            <a:r>
              <a:rPr lang="en-US" sz="3200" dirty="0">
                <a:solidFill>
                  <a:srgbClr val="0F0E0C"/>
                </a:solidFill>
                <a:latin typeface="Assistant Regular"/>
              </a:rPr>
              <a:t> </a:t>
            </a:r>
            <a:r>
              <a:rPr lang="en-US" sz="3200" dirty="0" err="1">
                <a:solidFill>
                  <a:srgbClr val="0F0E0C"/>
                </a:solidFill>
                <a:latin typeface="Assistant Regular"/>
              </a:rPr>
              <a:t>konsumsi</a:t>
            </a:r>
            <a:r>
              <a:rPr lang="en-US" sz="3200" dirty="0">
                <a:solidFill>
                  <a:srgbClr val="0F0E0C"/>
                </a:solidFill>
                <a:latin typeface="Assistant Regular"/>
              </a:rPr>
              <a:t> </a:t>
            </a:r>
            <a:r>
              <a:rPr lang="en-US" sz="3200" dirty="0" err="1">
                <a:solidFill>
                  <a:srgbClr val="0F0E0C"/>
                </a:solidFill>
                <a:latin typeface="Assistant Regular"/>
              </a:rPr>
              <a:t>cemilan</a:t>
            </a:r>
            <a:r>
              <a:rPr lang="en-US" sz="3200" dirty="0">
                <a:solidFill>
                  <a:srgbClr val="0F0E0C"/>
                </a:solidFill>
                <a:latin typeface="Assistant Regular"/>
              </a:rPr>
              <a:t> </a:t>
            </a:r>
            <a:r>
              <a:rPr lang="en-US" sz="3200" dirty="0" err="1">
                <a:solidFill>
                  <a:srgbClr val="0F0E0C"/>
                </a:solidFill>
                <a:latin typeface="Assistant Regular"/>
              </a:rPr>
              <a:t>manis</a:t>
            </a:r>
            <a:r>
              <a:rPr lang="en-US" sz="3200" dirty="0">
                <a:solidFill>
                  <a:srgbClr val="0F0E0C"/>
                </a:solidFill>
                <a:latin typeface="Assistant Regular"/>
              </a:rPr>
              <a:t>, </a:t>
            </a:r>
            <a:r>
              <a:rPr lang="en-US" sz="3200" dirty="0" err="1">
                <a:solidFill>
                  <a:srgbClr val="0F0E0C"/>
                </a:solidFill>
                <a:latin typeface="Assistant Regular"/>
              </a:rPr>
              <a:t>asin</a:t>
            </a:r>
            <a:r>
              <a:rPr lang="en-US" sz="3200" dirty="0">
                <a:solidFill>
                  <a:srgbClr val="0F0E0C"/>
                </a:solidFill>
                <a:latin typeface="Assistant Regular"/>
              </a:rPr>
              <a:t>.</a:t>
            </a:r>
          </a:p>
        </p:txBody>
      </p:sp>
      <p:sp>
        <p:nvSpPr>
          <p:cNvPr id="12" name="TextBox 12"/>
          <p:cNvSpPr txBox="1"/>
          <p:nvPr/>
        </p:nvSpPr>
        <p:spPr>
          <a:xfrm>
            <a:off x="9995739" y="2281806"/>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01</a:t>
            </a:r>
          </a:p>
        </p:txBody>
      </p:sp>
      <p:sp>
        <p:nvSpPr>
          <p:cNvPr id="13" name="TextBox 13"/>
          <p:cNvSpPr txBox="1"/>
          <p:nvPr/>
        </p:nvSpPr>
        <p:spPr>
          <a:xfrm>
            <a:off x="9995739" y="4441444"/>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02</a:t>
            </a:r>
          </a:p>
        </p:txBody>
      </p:sp>
      <p:sp>
        <p:nvSpPr>
          <p:cNvPr id="14" name="TextBox 14"/>
          <p:cNvSpPr txBox="1"/>
          <p:nvPr/>
        </p:nvSpPr>
        <p:spPr>
          <a:xfrm>
            <a:off x="10004086" y="6502881"/>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03</a:t>
            </a:r>
          </a:p>
        </p:txBody>
      </p:sp>
      <p:sp>
        <p:nvSpPr>
          <p:cNvPr id="15" name="TextBox 15"/>
          <p:cNvSpPr txBox="1"/>
          <p:nvPr/>
        </p:nvSpPr>
        <p:spPr>
          <a:xfrm>
            <a:off x="1028700" y="1047750"/>
            <a:ext cx="670608" cy="393985"/>
          </a:xfrm>
          <a:prstGeom prst="rect">
            <a:avLst/>
          </a:prstGeom>
        </p:spPr>
        <p:txBody>
          <a:bodyPr lIns="0" tIns="0" rIns="0" bIns="0" rtlCol="0" anchor="t">
            <a:spAutoFit/>
          </a:bodyPr>
          <a:lstStyle/>
          <a:p>
            <a:pPr>
              <a:lnSpc>
                <a:spcPts val="3108"/>
              </a:lnSpc>
            </a:pPr>
            <a:r>
              <a:rPr lang="en-US" sz="2800">
                <a:solidFill>
                  <a:srgbClr val="0F0E0C"/>
                </a:solidFill>
                <a:latin typeface="Vesper Libre Regular"/>
              </a:rPr>
              <a:t>05</a:t>
            </a:r>
          </a:p>
        </p:txBody>
      </p:sp>
      <p:sp>
        <p:nvSpPr>
          <p:cNvPr id="16" name="TextBox 16"/>
          <p:cNvSpPr txBox="1"/>
          <p:nvPr/>
        </p:nvSpPr>
        <p:spPr>
          <a:xfrm>
            <a:off x="10012434" y="8560978"/>
            <a:ext cx="1544065" cy="509570"/>
          </a:xfrm>
          <a:prstGeom prst="rect">
            <a:avLst/>
          </a:prstGeom>
        </p:spPr>
        <p:txBody>
          <a:bodyPr lIns="0" tIns="0" rIns="0" bIns="0" rtlCol="0" anchor="t">
            <a:spAutoFit/>
          </a:bodyPr>
          <a:lstStyle/>
          <a:p>
            <a:pPr algn="ctr">
              <a:lnSpc>
                <a:spcPts val="3996"/>
              </a:lnSpc>
            </a:pPr>
            <a:r>
              <a:rPr lang="en-US" sz="3600" spc="-259">
                <a:solidFill>
                  <a:srgbClr val="FFFFFF"/>
                </a:solidFill>
                <a:latin typeface="Vesper Libre Regular Bold"/>
              </a:rPr>
              <a:t>04</a:t>
            </a:r>
          </a:p>
        </p:txBody>
      </p:sp>
      <p:sp>
        <p:nvSpPr>
          <p:cNvPr id="17" name="TextBox 17"/>
          <p:cNvSpPr txBox="1"/>
          <p:nvPr/>
        </p:nvSpPr>
        <p:spPr>
          <a:xfrm>
            <a:off x="12543204" y="8475253"/>
            <a:ext cx="4716096" cy="538689"/>
          </a:xfrm>
          <a:prstGeom prst="rect">
            <a:avLst/>
          </a:prstGeom>
        </p:spPr>
        <p:txBody>
          <a:bodyPr lIns="0" tIns="0" rIns="0" bIns="0" rtlCol="0" anchor="t">
            <a:spAutoFit/>
          </a:bodyPr>
          <a:lstStyle/>
          <a:p>
            <a:pPr>
              <a:lnSpc>
                <a:spcPts val="4480"/>
              </a:lnSpc>
            </a:pPr>
            <a:r>
              <a:rPr lang="en-US" sz="3200">
                <a:solidFill>
                  <a:srgbClr val="0F0E0C"/>
                </a:solidFill>
                <a:latin typeface="Assistant Regular"/>
              </a:rPr>
              <a:t>Konsumsi cairan</a:t>
            </a:r>
          </a:p>
        </p:txBody>
      </p:sp>
      <p:pic>
        <p:nvPicPr>
          <p:cNvPr id="18" name="Picture 17" descr="LOGO FKM.jpg"/>
          <p:cNvPicPr>
            <a:picLocks noChangeAspect="1"/>
          </p:cNvPicPr>
          <p:nvPr/>
        </p:nvPicPr>
        <p:blipFill>
          <a:blip r:embed="rId5"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999"/>
          </a:blip>
          <a:srcRect/>
          <a:stretch>
            <a:fillRect/>
          </a:stretch>
        </p:blipFill>
        <p:spPr>
          <a:xfrm rot="1572179">
            <a:off x="11088109" y="2849643"/>
            <a:ext cx="9393057" cy="10991875"/>
          </a:xfrm>
          <a:prstGeom prst="rect">
            <a:avLst/>
          </a:prstGeom>
        </p:spPr>
      </p:pic>
      <p:pic>
        <p:nvPicPr>
          <p:cNvPr id="3" name="Picture 3"/>
          <p:cNvPicPr>
            <a:picLocks noChangeAspect="1"/>
          </p:cNvPicPr>
          <p:nvPr/>
        </p:nvPicPr>
        <p:blipFill>
          <a:blip r:embed="rId3">
            <a:alphaModFix amt="34000"/>
          </a:blip>
          <a:srcRect/>
          <a:stretch>
            <a:fillRect/>
          </a:stretch>
        </p:blipFill>
        <p:spPr>
          <a:xfrm rot="-3054081">
            <a:off x="10277983" y="-5838712"/>
            <a:ext cx="12270211" cy="14358757"/>
          </a:xfrm>
          <a:prstGeom prst="rect">
            <a:avLst/>
          </a:prstGeom>
        </p:spPr>
      </p:pic>
      <p:pic>
        <p:nvPicPr>
          <p:cNvPr id="4" name="Picture 4"/>
          <p:cNvPicPr>
            <a:picLocks noChangeAspect="1"/>
          </p:cNvPicPr>
          <p:nvPr/>
        </p:nvPicPr>
        <p:blipFill>
          <a:blip r:embed="rId4"/>
          <a:srcRect/>
          <a:stretch>
            <a:fillRect/>
          </a:stretch>
        </p:blipFill>
        <p:spPr>
          <a:xfrm>
            <a:off x="6655505" y="1441735"/>
            <a:ext cx="11405851" cy="7485090"/>
          </a:xfrm>
          <a:prstGeom prst="rect">
            <a:avLst/>
          </a:prstGeom>
        </p:spPr>
      </p:pic>
      <p:grpSp>
        <p:nvGrpSpPr>
          <p:cNvPr id="5" name="Group 5"/>
          <p:cNvGrpSpPr/>
          <p:nvPr/>
        </p:nvGrpSpPr>
        <p:grpSpPr>
          <a:xfrm>
            <a:off x="0" y="1973867"/>
            <a:ext cx="6655505" cy="6902085"/>
            <a:chOff x="0" y="0"/>
            <a:chExt cx="8874007" cy="9202780"/>
          </a:xfrm>
        </p:grpSpPr>
        <p:sp>
          <p:nvSpPr>
            <p:cNvPr id="6" name="TextBox 6"/>
            <p:cNvSpPr txBox="1"/>
            <p:nvPr/>
          </p:nvSpPr>
          <p:spPr>
            <a:xfrm>
              <a:off x="0" y="85725"/>
              <a:ext cx="8874007" cy="7217332"/>
            </a:xfrm>
            <a:prstGeom prst="rect">
              <a:avLst/>
            </a:prstGeom>
          </p:spPr>
          <p:txBody>
            <a:bodyPr lIns="0" tIns="0" rIns="0" bIns="0" rtlCol="0" anchor="t">
              <a:spAutoFit/>
            </a:bodyPr>
            <a:lstStyle/>
            <a:p>
              <a:pPr>
                <a:lnSpc>
                  <a:spcPts val="10655"/>
                </a:lnSpc>
              </a:pPr>
              <a:r>
                <a:rPr lang="en-US" sz="9599">
                  <a:solidFill>
                    <a:srgbClr val="4C6FBF"/>
                  </a:solidFill>
                  <a:latin typeface="Vesper Libre Regular"/>
                </a:rPr>
                <a:t>Penggunaan Bahan Pangan Lokal</a:t>
              </a:r>
            </a:p>
          </p:txBody>
        </p:sp>
        <p:sp>
          <p:nvSpPr>
            <p:cNvPr id="7" name="TextBox 7"/>
            <p:cNvSpPr txBox="1"/>
            <p:nvPr/>
          </p:nvSpPr>
          <p:spPr>
            <a:xfrm>
              <a:off x="0" y="7753153"/>
              <a:ext cx="7163857" cy="1449627"/>
            </a:xfrm>
            <a:prstGeom prst="rect">
              <a:avLst/>
            </a:prstGeom>
          </p:spPr>
          <p:txBody>
            <a:bodyPr lIns="0" tIns="0" rIns="0" bIns="0" rtlCol="0" anchor="t">
              <a:spAutoFit/>
            </a:bodyPr>
            <a:lstStyle/>
            <a:p>
              <a:pPr>
                <a:lnSpc>
                  <a:spcPts val="4479"/>
                </a:lnSpc>
              </a:pPr>
              <a:r>
                <a:rPr lang="en-US" sz="3199">
                  <a:solidFill>
                    <a:srgbClr val="0F0E0C"/>
                  </a:solidFill>
                  <a:latin typeface="Assistant Regular"/>
                </a:rPr>
                <a:t>Sebagai pengganti porduk pabrikan</a:t>
              </a:r>
            </a:p>
          </p:txBody>
        </p:sp>
      </p:grpSp>
      <p:pic>
        <p:nvPicPr>
          <p:cNvPr id="8" name="Picture 7" descr="LOGO FKM.jpg"/>
          <p:cNvPicPr>
            <a:picLocks noChangeAspect="1"/>
          </p:cNvPicPr>
          <p:nvPr/>
        </p:nvPicPr>
        <p:blipFill>
          <a:blip r:embed="rId5"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3000"/>
          </a:blip>
          <a:srcRect/>
          <a:stretch>
            <a:fillRect/>
          </a:stretch>
        </p:blipFill>
        <p:spPr>
          <a:xfrm rot="2700000">
            <a:off x="10889216" y="2913129"/>
            <a:ext cx="10647612" cy="12459972"/>
          </a:xfrm>
          <a:prstGeom prst="rect">
            <a:avLst/>
          </a:prstGeom>
        </p:spPr>
      </p:pic>
      <p:pic>
        <p:nvPicPr>
          <p:cNvPr id="3" name="Picture 3"/>
          <p:cNvPicPr>
            <a:picLocks noChangeAspect="1"/>
          </p:cNvPicPr>
          <p:nvPr/>
        </p:nvPicPr>
        <p:blipFill>
          <a:blip r:embed="rId3">
            <a:alphaModFix amt="23000"/>
          </a:blip>
          <a:srcRect/>
          <a:stretch>
            <a:fillRect/>
          </a:stretch>
        </p:blipFill>
        <p:spPr>
          <a:xfrm rot="-2282661">
            <a:off x="12281272" y="-4359597"/>
            <a:ext cx="10647612" cy="12459972"/>
          </a:xfrm>
          <a:prstGeom prst="rect">
            <a:avLst/>
          </a:prstGeom>
        </p:spPr>
      </p:pic>
      <p:pic>
        <p:nvPicPr>
          <p:cNvPr id="4" name="Picture 4"/>
          <p:cNvPicPr>
            <a:picLocks noChangeAspect="1"/>
          </p:cNvPicPr>
          <p:nvPr/>
        </p:nvPicPr>
        <p:blipFill>
          <a:blip r:embed="rId4"/>
          <a:srcRect/>
          <a:stretch>
            <a:fillRect/>
          </a:stretch>
        </p:blipFill>
        <p:spPr>
          <a:xfrm>
            <a:off x="7476130" y="-122909"/>
            <a:ext cx="10811870" cy="6050680"/>
          </a:xfrm>
          <a:prstGeom prst="rect">
            <a:avLst/>
          </a:prstGeom>
        </p:spPr>
      </p:pic>
      <p:pic>
        <p:nvPicPr>
          <p:cNvPr id="5" name="Picture 5"/>
          <p:cNvPicPr>
            <a:picLocks noChangeAspect="1"/>
          </p:cNvPicPr>
          <p:nvPr/>
        </p:nvPicPr>
        <p:blipFill>
          <a:blip r:embed="rId5"/>
          <a:srcRect/>
          <a:stretch>
            <a:fillRect/>
          </a:stretch>
        </p:blipFill>
        <p:spPr>
          <a:xfrm>
            <a:off x="0" y="5613293"/>
            <a:ext cx="7729268" cy="4444329"/>
          </a:xfrm>
          <a:prstGeom prst="rect">
            <a:avLst/>
          </a:prstGeom>
        </p:spPr>
      </p:pic>
      <p:sp>
        <p:nvSpPr>
          <p:cNvPr id="6" name="TextBox 6"/>
          <p:cNvSpPr txBox="1"/>
          <p:nvPr/>
        </p:nvSpPr>
        <p:spPr>
          <a:xfrm>
            <a:off x="0" y="1360795"/>
            <a:ext cx="7014558" cy="3130896"/>
          </a:xfrm>
          <a:prstGeom prst="rect">
            <a:avLst/>
          </a:prstGeom>
        </p:spPr>
        <p:txBody>
          <a:bodyPr lIns="0" tIns="0" rIns="0" bIns="0" rtlCol="0" anchor="t">
            <a:spAutoFit/>
          </a:bodyPr>
          <a:lstStyle/>
          <a:p>
            <a:pPr>
              <a:lnSpc>
                <a:spcPts val="6216"/>
              </a:lnSpc>
            </a:pPr>
            <a:r>
              <a:rPr lang="en-US" sz="5600">
                <a:solidFill>
                  <a:srgbClr val="4C6FBF"/>
                </a:solidFill>
                <a:latin typeface="Vesper Libre Regular"/>
              </a:rPr>
              <a:t>Produk Lokal Minangkabau Berpotensi Mengurangi Stunting</a:t>
            </a:r>
          </a:p>
        </p:txBody>
      </p:sp>
      <p:sp>
        <p:nvSpPr>
          <p:cNvPr id="7" name="TextBox 7"/>
          <p:cNvSpPr txBox="1"/>
          <p:nvPr/>
        </p:nvSpPr>
        <p:spPr>
          <a:xfrm>
            <a:off x="7929554" y="6143632"/>
            <a:ext cx="10358446" cy="2401940"/>
          </a:xfrm>
          <a:prstGeom prst="rect">
            <a:avLst/>
          </a:prstGeom>
        </p:spPr>
        <p:txBody>
          <a:bodyPr wrap="square" lIns="0" tIns="0" rIns="0" bIns="0" rtlCol="0" anchor="t">
            <a:spAutoFit/>
          </a:bodyPr>
          <a:lstStyle/>
          <a:p>
            <a:pPr algn="r">
              <a:lnSpc>
                <a:spcPts val="6216"/>
              </a:lnSpc>
            </a:pPr>
            <a:r>
              <a:rPr lang="en-US" sz="5600" dirty="0" err="1">
                <a:solidFill>
                  <a:srgbClr val="4C6FBF"/>
                </a:solidFill>
                <a:latin typeface="Vesper Libre Regular"/>
              </a:rPr>
              <a:t>Pemberian</a:t>
            </a:r>
            <a:r>
              <a:rPr lang="en-US" sz="5600" dirty="0">
                <a:solidFill>
                  <a:srgbClr val="4C6FBF"/>
                </a:solidFill>
                <a:latin typeface="Vesper Libre Regular"/>
              </a:rPr>
              <a:t> </a:t>
            </a:r>
            <a:r>
              <a:rPr lang="en-US" sz="5600" dirty="0" err="1">
                <a:solidFill>
                  <a:srgbClr val="4C6FBF"/>
                </a:solidFill>
                <a:latin typeface="Vesper Libre Regular"/>
              </a:rPr>
              <a:t>Stimulasi</a:t>
            </a:r>
            <a:r>
              <a:rPr lang="en-US" sz="5600" dirty="0">
                <a:solidFill>
                  <a:srgbClr val="4C6FBF"/>
                </a:solidFill>
                <a:latin typeface="Vesper Libre Regular"/>
              </a:rPr>
              <a:t> yang </a:t>
            </a:r>
            <a:r>
              <a:rPr lang="en-US" sz="5600" dirty="0" err="1">
                <a:solidFill>
                  <a:srgbClr val="4C6FBF"/>
                </a:solidFill>
                <a:latin typeface="Vesper Libre Regular"/>
              </a:rPr>
              <a:t>baik</a:t>
            </a:r>
            <a:r>
              <a:rPr lang="en-US" sz="5600" dirty="0">
                <a:solidFill>
                  <a:srgbClr val="4C6FBF"/>
                </a:solidFill>
                <a:latin typeface="Vesper Libre Regular"/>
              </a:rPr>
              <a:t> </a:t>
            </a:r>
            <a:r>
              <a:rPr lang="en-US" sz="5600" dirty="0" err="1">
                <a:solidFill>
                  <a:srgbClr val="4C6FBF"/>
                </a:solidFill>
                <a:latin typeface="Vesper Libre Regular"/>
              </a:rPr>
              <a:t>untuk</a:t>
            </a:r>
            <a:r>
              <a:rPr lang="en-US" sz="5600" dirty="0">
                <a:solidFill>
                  <a:srgbClr val="4C6FBF"/>
                </a:solidFill>
                <a:latin typeface="Vesper Libre Regular"/>
              </a:rPr>
              <a:t> </a:t>
            </a:r>
            <a:r>
              <a:rPr lang="en-US" sz="5600" dirty="0" err="1">
                <a:solidFill>
                  <a:srgbClr val="4C6FBF"/>
                </a:solidFill>
                <a:latin typeface="Vesper Libre Regular"/>
              </a:rPr>
              <a:t>anak</a:t>
            </a:r>
            <a:r>
              <a:rPr lang="en-US" sz="5600" dirty="0">
                <a:solidFill>
                  <a:srgbClr val="4C6FBF"/>
                </a:solidFill>
                <a:latin typeface="Vesper Libre Regular"/>
              </a:rPr>
              <a:t>, </a:t>
            </a:r>
            <a:r>
              <a:rPr lang="en-US" sz="5600" dirty="0" err="1">
                <a:solidFill>
                  <a:srgbClr val="4C6FBF"/>
                </a:solidFill>
                <a:latin typeface="Vesper Libre Regular"/>
              </a:rPr>
              <a:t>salah</a:t>
            </a:r>
            <a:r>
              <a:rPr lang="en-US" sz="5600" dirty="0">
                <a:solidFill>
                  <a:srgbClr val="4C6FBF"/>
                </a:solidFill>
                <a:latin typeface="Vesper Libre Regular"/>
              </a:rPr>
              <a:t> </a:t>
            </a:r>
            <a:r>
              <a:rPr lang="en-US" sz="5600" dirty="0" err="1" smtClean="0">
                <a:solidFill>
                  <a:srgbClr val="4C6FBF"/>
                </a:solidFill>
                <a:latin typeface="Vesper Libre Regular"/>
              </a:rPr>
              <a:t>satunya</a:t>
            </a:r>
            <a:r>
              <a:rPr lang="id-ID" sz="5600" dirty="0" smtClean="0">
                <a:solidFill>
                  <a:srgbClr val="4C6FBF"/>
                </a:solidFill>
                <a:latin typeface="Vesper Libre Regular"/>
              </a:rPr>
              <a:t> </a:t>
            </a:r>
            <a:r>
              <a:rPr lang="en-US" sz="5600" dirty="0" err="1" smtClean="0">
                <a:solidFill>
                  <a:srgbClr val="4C6FBF"/>
                </a:solidFill>
                <a:latin typeface="Vesper Libre Regular"/>
              </a:rPr>
              <a:t>dengan</a:t>
            </a:r>
            <a:r>
              <a:rPr lang="en-US" sz="5600" dirty="0" smtClean="0">
                <a:solidFill>
                  <a:srgbClr val="4C6FBF"/>
                </a:solidFill>
                <a:latin typeface="Vesper Libre Regular"/>
              </a:rPr>
              <a:t> " </a:t>
            </a:r>
            <a:r>
              <a:rPr lang="en-US" sz="5600" dirty="0" err="1">
                <a:solidFill>
                  <a:srgbClr val="4C6FBF"/>
                </a:solidFill>
                <a:latin typeface="Vesper Libre Regular"/>
              </a:rPr>
              <a:t>Manjujai</a:t>
            </a:r>
            <a:r>
              <a:rPr lang="en-US" sz="5600" dirty="0">
                <a:solidFill>
                  <a:srgbClr val="4C6FBF"/>
                </a:solidFill>
                <a:latin typeface="Vesper Libre Regular"/>
              </a:rPr>
              <a:t>"</a:t>
            </a:r>
          </a:p>
        </p:txBody>
      </p:sp>
      <p:pic>
        <p:nvPicPr>
          <p:cNvPr id="8" name="Picture 7" descr="LOGO FKM.jpg"/>
          <p:cNvPicPr>
            <a:picLocks noChangeAspect="1"/>
          </p:cNvPicPr>
          <p:nvPr/>
        </p:nvPicPr>
        <p:blipFill>
          <a:blip r:embed="rId6"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1587500" y="1809750"/>
            <a:ext cx="9601200" cy="3790950"/>
          </a:xfrm>
        </p:spPr>
        <p:style>
          <a:lnRef idx="0">
            <a:schemeClr val="accent4"/>
          </a:lnRef>
          <a:fillRef idx="3">
            <a:schemeClr val="accent4"/>
          </a:fillRef>
          <a:effectRef idx="3">
            <a:schemeClr val="accent4"/>
          </a:effectRef>
          <a:fontRef idx="minor">
            <a:schemeClr val="lt1"/>
          </a:fontRef>
        </p:style>
        <p:txBody>
          <a:bodyPr>
            <a:noAutofit/>
          </a:bodyPr>
          <a:lstStyle/>
          <a:p>
            <a:pPr algn="ctr" eaLnBrk="1" hangingPunct="1">
              <a:buFont typeface="Wingdings" panose="05000000000000000000" pitchFamily="2" charset="2"/>
              <a:buNone/>
            </a:pPr>
            <a:r>
              <a:rPr lang="en-US" sz="6400" dirty="0">
                <a:latin typeface="Aharoni" pitchFamily="2" charset="-79"/>
                <a:cs typeface="Aharoni" pitchFamily="2" charset="-79"/>
              </a:rPr>
              <a:t>BUKU PEDOMAN </a:t>
            </a:r>
            <a:r>
              <a:rPr lang="id-ID" sz="6400" dirty="0">
                <a:latin typeface="Aharoni" pitchFamily="2" charset="-79"/>
                <a:cs typeface="Aharoni" pitchFamily="2" charset="-79"/>
              </a:rPr>
              <a:t>MANJUJAI</a:t>
            </a:r>
            <a:endParaRPr lang="en-US" sz="6400" dirty="0">
              <a:latin typeface="Aharoni" pitchFamily="2" charset="-79"/>
              <a:cs typeface="Aharoni" pitchFamily="2" charset="-79"/>
            </a:endParaRPr>
          </a:p>
          <a:p>
            <a:pPr algn="ctr" eaLnBrk="1" hangingPunct="1">
              <a:buFont typeface="Wingdings" panose="05000000000000000000" pitchFamily="2" charset="2"/>
              <a:buNone/>
            </a:pPr>
            <a:r>
              <a:rPr lang="en-US" sz="6400" b="1" dirty="0">
                <a:latin typeface="Aharoni" pitchFamily="2" charset="-79"/>
                <a:cs typeface="Aharoni" pitchFamily="2" charset="-79"/>
              </a:rPr>
              <a:t>(</a:t>
            </a:r>
            <a:r>
              <a:rPr lang="en-US" sz="3600" b="1" dirty="0">
                <a:latin typeface="Aharoni" pitchFamily="2" charset="-79"/>
                <a:cs typeface="Aharoni" pitchFamily="2" charset="-79"/>
              </a:rPr>
              <a:t>STIMULASI PSIKOSOSIAL UNTUK TUMBUH KEMBANG ANAK)</a:t>
            </a:r>
            <a:endParaRPr lang="id-ID" sz="3600" b="1" dirty="0">
              <a:latin typeface="Aharoni" pitchFamily="2" charset="-79"/>
              <a:cs typeface="Aharoni" pitchFamily="2" charset="-79"/>
            </a:endParaRPr>
          </a:p>
        </p:txBody>
      </p:sp>
      <p:sp>
        <p:nvSpPr>
          <p:cNvPr id="4" name="Rectangle 3"/>
          <p:cNvSpPr/>
          <p:nvPr/>
        </p:nvSpPr>
        <p:spPr>
          <a:xfrm>
            <a:off x="1" y="0"/>
            <a:ext cx="11715750" cy="1038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anchor="ctr"/>
          <a:lstStyle/>
          <a:p>
            <a:pPr algn="ctr">
              <a:defRPr/>
            </a:pPr>
            <a:endParaRPr lang="id-ID">
              <a:effectLst>
                <a:reflection blurRad="6350" stA="60000" endA="900" endPos="58000" dir="5400000" sy="-100000" algn="bl" rotWithShape="0"/>
              </a:effectLst>
            </a:endParaRPr>
          </a:p>
        </p:txBody>
      </p:sp>
      <p:sp>
        <p:nvSpPr>
          <p:cNvPr id="5" name="Rectangle 4"/>
          <p:cNvSpPr/>
          <p:nvPr/>
        </p:nvSpPr>
        <p:spPr>
          <a:xfrm>
            <a:off x="6572251" y="0"/>
            <a:ext cx="11715750" cy="519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anchor="ctr"/>
          <a:lstStyle/>
          <a:p>
            <a:pPr algn="ctr">
              <a:defRPr/>
            </a:pPr>
            <a:endParaRPr lang="id-ID"/>
          </a:p>
        </p:txBody>
      </p:sp>
      <p:pic>
        <p:nvPicPr>
          <p:cNvPr id="6" name="Picture 2"/>
          <p:cNvPicPr>
            <a:picLocks noChangeAspect="1" noChangeArrowheads="1"/>
          </p:cNvPicPr>
          <p:nvPr/>
        </p:nvPicPr>
        <p:blipFill>
          <a:blip r:embed="rId2"/>
          <a:srcRect l="12451" t="3906" r="391" b="27734"/>
          <a:stretch>
            <a:fillRect/>
          </a:stretch>
        </p:blipFill>
        <p:spPr bwMode="auto">
          <a:xfrm>
            <a:off x="0" y="6699509"/>
            <a:ext cx="5714976" cy="358749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DSC03740.JPG"/>
          <p:cNvPicPr>
            <a:picLocks noGrp="1" noChangeAspect="1"/>
          </p:cNvPicPr>
          <p:nvPr isPhoto="1"/>
        </p:nvPicPr>
        <p:blipFill>
          <a:blip r:embed="rId3" cstate="print">
            <a:lum/>
          </a:blip>
          <a:stretch>
            <a:fillRect/>
          </a:stretch>
        </p:blipFill>
        <p:spPr>
          <a:xfrm>
            <a:off x="5714976" y="6643698"/>
            <a:ext cx="6572296" cy="364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1" descr="DSC04557.JPG"/>
          <p:cNvPicPr>
            <a:picLocks noGrp="1" noChangeAspect="1"/>
          </p:cNvPicPr>
          <p:nvPr isPhoto="1"/>
        </p:nvPicPr>
        <p:blipFill>
          <a:blip r:embed="rId4"/>
          <a:srcRect/>
          <a:stretch>
            <a:fillRect/>
          </a:stretch>
        </p:blipFill>
        <p:spPr bwMode="auto">
          <a:xfrm>
            <a:off x="12001457" y="6750855"/>
            <a:ext cx="6018690" cy="35361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D:\BKB BKKBN\AABAHAN EL PRESENTASI BKKBN 29 JUNI 2015\Vidio Manjujai Ok\SCAN BUKU MANJUJAI.jpg"/>
          <p:cNvPicPr>
            <a:picLocks noChangeAspect="1" noChangeArrowheads="1"/>
          </p:cNvPicPr>
          <p:nvPr/>
        </p:nvPicPr>
        <p:blipFill>
          <a:blip r:embed="rId5" cstate="print"/>
          <a:srcRect/>
          <a:stretch>
            <a:fillRect/>
          </a:stretch>
        </p:blipFill>
        <p:spPr bwMode="auto">
          <a:xfrm>
            <a:off x="11188700" y="891540"/>
            <a:ext cx="5171440" cy="5379720"/>
          </a:xfrm>
          <a:prstGeom prst="rect">
            <a:avLst/>
          </a:prstGeom>
          <a:ln>
            <a:noFill/>
          </a:ln>
          <a:effectLst>
            <a:outerShdw blurRad="292100" dist="139700" dir="2700000" algn="tl" rotWithShape="0">
              <a:srgbClr val="333333">
                <a:alpha val="65000"/>
              </a:srgbClr>
            </a:outerShdw>
          </a:effectLst>
        </p:spPr>
      </p:pic>
      <p:pic>
        <p:nvPicPr>
          <p:cNvPr id="9" name="Picture 8" descr="LOGO FKM.jpg"/>
          <p:cNvPicPr>
            <a:picLocks noChangeAspect="1"/>
          </p:cNvPicPr>
          <p:nvPr/>
        </p:nvPicPr>
        <p:blipFill>
          <a:blip r:embed="rId6"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3631393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6000"/>
          </a:blip>
          <a:srcRect/>
          <a:stretch>
            <a:fillRect/>
          </a:stretch>
        </p:blipFill>
        <p:spPr>
          <a:xfrm rot="-10008904">
            <a:off x="-5292020" y="-3425836"/>
            <a:ext cx="12270211" cy="14358757"/>
          </a:xfrm>
          <a:prstGeom prst="rect">
            <a:avLst/>
          </a:prstGeom>
        </p:spPr>
      </p:pic>
      <p:pic>
        <p:nvPicPr>
          <p:cNvPr id="1026" name="Picture 2"/>
          <p:cNvPicPr>
            <a:picLocks noChangeAspect="1" noChangeArrowheads="1"/>
          </p:cNvPicPr>
          <p:nvPr/>
        </p:nvPicPr>
        <p:blipFill>
          <a:blip r:embed="rId3"/>
          <a:srcRect/>
          <a:stretch>
            <a:fillRect/>
          </a:stretch>
        </p:blipFill>
        <p:spPr bwMode="auto">
          <a:xfrm>
            <a:off x="2714546" y="2357418"/>
            <a:ext cx="13001716" cy="7157416"/>
          </a:xfrm>
          <a:prstGeom prst="rect">
            <a:avLst/>
          </a:prstGeom>
          <a:noFill/>
          <a:ln w="9525">
            <a:noFill/>
            <a:miter lim="800000"/>
            <a:headEnd/>
            <a:tailEnd/>
          </a:ln>
          <a:effectLst/>
        </p:spPr>
      </p:pic>
      <p:sp>
        <p:nvSpPr>
          <p:cNvPr id="3" name="TextBox 9"/>
          <p:cNvSpPr txBox="1"/>
          <p:nvPr/>
        </p:nvSpPr>
        <p:spPr>
          <a:xfrm>
            <a:off x="1688238" y="571468"/>
            <a:ext cx="15814007" cy="621324"/>
          </a:xfrm>
          <a:prstGeom prst="rect">
            <a:avLst/>
          </a:prstGeom>
        </p:spPr>
        <p:txBody>
          <a:bodyPr wrap="square" lIns="0" tIns="0" rIns="0" bIns="0" rtlCol="0" anchor="t">
            <a:spAutoFit/>
          </a:bodyPr>
          <a:lstStyle/>
          <a:p>
            <a:pPr>
              <a:lnSpc>
                <a:spcPts val="4700"/>
              </a:lnSpc>
            </a:pPr>
            <a:r>
              <a:rPr lang="id-ID" sz="4400" dirty="0" smtClean="0">
                <a:solidFill>
                  <a:srgbClr val="FF0000"/>
                </a:solidFill>
                <a:latin typeface="Vesper Libre Regular Bold"/>
              </a:rPr>
              <a:t>Estimasi Prevalensi Stunting Secara Global Pada Balita</a:t>
            </a:r>
            <a:r>
              <a:rPr lang="en-US" sz="4400" dirty="0" smtClean="0">
                <a:solidFill>
                  <a:srgbClr val="FF0000"/>
                </a:solidFill>
                <a:latin typeface="Vesper Libre Regular Bold"/>
              </a:rPr>
              <a:t>…</a:t>
            </a:r>
            <a:endParaRPr lang="en-US" sz="4400" dirty="0">
              <a:latin typeface="Vesper Libre Regular Bold"/>
            </a:endParaRPr>
          </a:p>
        </p:txBody>
      </p:sp>
      <p:pic>
        <p:nvPicPr>
          <p:cNvPr id="5" name="Picture 4" descr="LOGO FKM.jpg"/>
          <p:cNvPicPr>
            <a:picLocks noChangeAspect="1"/>
          </p:cNvPicPr>
          <p:nvPr/>
        </p:nvPicPr>
        <p:blipFill>
          <a:blip r:embed="rId4" cstate="print"/>
          <a:stretch>
            <a:fillRect/>
          </a:stretch>
        </p:blipFill>
        <p:spPr>
          <a:xfrm>
            <a:off x="15716262" y="9006846"/>
            <a:ext cx="2571738" cy="1280154"/>
          </a:xfrm>
          <a:prstGeom prst="rect">
            <a:avLst/>
          </a:prstGeom>
        </p:spPr>
      </p:pic>
      <p:sp>
        <p:nvSpPr>
          <p:cNvPr id="2" name="Oval 1"/>
          <p:cNvSpPr/>
          <p:nvPr/>
        </p:nvSpPr>
        <p:spPr>
          <a:xfrm>
            <a:off x="12600384" y="5940938"/>
            <a:ext cx="2304256" cy="10081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88239" y="1157089"/>
            <a:ext cx="15780199" cy="1754326"/>
          </a:xfrm>
          <a:prstGeom prst="rect">
            <a:avLst/>
          </a:prstGeom>
        </p:spPr>
        <p:txBody>
          <a:bodyPr wrap="square">
            <a:spAutoFit/>
          </a:bodyPr>
          <a:lstStyle/>
          <a:p>
            <a:r>
              <a:rPr lang="en-US" sz="3600" dirty="0" smtClean="0">
                <a:solidFill>
                  <a:schemeClr val="accent1"/>
                </a:solidFill>
                <a:latin typeface="Vesper Libre Regular Bold"/>
              </a:rPr>
              <a:t>Indonesia </a:t>
            </a:r>
            <a:r>
              <a:rPr lang="en-US" sz="3600" dirty="0" err="1" smtClean="0">
                <a:solidFill>
                  <a:schemeClr val="accent1"/>
                </a:solidFill>
                <a:latin typeface="Vesper Libre Regular Bold"/>
              </a:rPr>
              <a:t>salah</a:t>
            </a:r>
            <a:r>
              <a:rPr lang="en-US" sz="3600" dirty="0" smtClean="0">
                <a:solidFill>
                  <a:schemeClr val="accent1"/>
                </a:solidFill>
                <a:latin typeface="Vesper Libre Regular Bold"/>
              </a:rPr>
              <a:t> </a:t>
            </a:r>
            <a:r>
              <a:rPr lang="en-US" sz="3600" dirty="0" err="1" smtClean="0">
                <a:solidFill>
                  <a:schemeClr val="accent1"/>
                </a:solidFill>
                <a:latin typeface="Vesper Libre Regular Bold"/>
              </a:rPr>
              <a:t>satu</a:t>
            </a:r>
            <a:r>
              <a:rPr lang="en-US" sz="3600" dirty="0" smtClean="0">
                <a:solidFill>
                  <a:schemeClr val="accent1"/>
                </a:solidFill>
                <a:latin typeface="Vesper Libre Regular Bold"/>
              </a:rPr>
              <a:t> Negara </a:t>
            </a:r>
            <a:r>
              <a:rPr lang="en-US" sz="3600" dirty="0" err="1" smtClean="0">
                <a:solidFill>
                  <a:schemeClr val="accent1"/>
                </a:solidFill>
                <a:latin typeface="Vesper Libre Regular Bold"/>
              </a:rPr>
              <a:t>dengan</a:t>
            </a:r>
            <a:r>
              <a:rPr lang="en-US" sz="3600" dirty="0" smtClean="0">
                <a:solidFill>
                  <a:schemeClr val="accent1"/>
                </a:solidFill>
                <a:latin typeface="Vesper Libre Regular Bold"/>
              </a:rPr>
              <a:t> </a:t>
            </a:r>
            <a:r>
              <a:rPr lang="en-US" sz="3600" dirty="0" err="1" smtClean="0">
                <a:solidFill>
                  <a:schemeClr val="accent1"/>
                </a:solidFill>
                <a:latin typeface="Vesper Libre Regular Bold"/>
              </a:rPr>
              <a:t>Prevalensi</a:t>
            </a:r>
            <a:r>
              <a:rPr lang="en-US" sz="3600" dirty="0" smtClean="0">
                <a:solidFill>
                  <a:schemeClr val="accent1"/>
                </a:solidFill>
                <a:latin typeface="Vesper Libre Regular Bold"/>
              </a:rPr>
              <a:t> </a:t>
            </a:r>
            <a:r>
              <a:rPr lang="en-US" sz="3600" dirty="0" err="1" smtClean="0">
                <a:solidFill>
                  <a:schemeClr val="accent1"/>
                </a:solidFill>
                <a:latin typeface="Vesper Libre Regular Bold"/>
              </a:rPr>
              <a:t>Malnutrisi</a:t>
            </a:r>
            <a:r>
              <a:rPr lang="en-US" sz="3600" dirty="0" smtClean="0">
                <a:solidFill>
                  <a:schemeClr val="accent1"/>
                </a:solidFill>
                <a:latin typeface="Vesper Libre Regular Bold"/>
              </a:rPr>
              <a:t> </a:t>
            </a:r>
            <a:r>
              <a:rPr lang="en-US" sz="3600" dirty="0" err="1" smtClean="0">
                <a:solidFill>
                  <a:schemeClr val="accent1"/>
                </a:solidFill>
                <a:latin typeface="Vesper Libre Regular Bold"/>
              </a:rPr>
              <a:t>Tertinggi</a:t>
            </a:r>
            <a:r>
              <a:rPr lang="en-US" sz="3600" dirty="0" smtClean="0">
                <a:solidFill>
                  <a:schemeClr val="accent1"/>
                </a:solidFill>
                <a:latin typeface="Vesper Libre Regular Bold"/>
              </a:rPr>
              <a:t> yang </a:t>
            </a:r>
            <a:r>
              <a:rPr lang="en-US" sz="3600" dirty="0" err="1" smtClean="0">
                <a:solidFill>
                  <a:schemeClr val="accent1"/>
                </a:solidFill>
                <a:latin typeface="Vesper Libre Regular Bold"/>
              </a:rPr>
              <a:t>meyumbang</a:t>
            </a:r>
            <a:r>
              <a:rPr lang="en-US" sz="3600" dirty="0" smtClean="0">
                <a:solidFill>
                  <a:schemeClr val="accent1"/>
                </a:solidFill>
                <a:latin typeface="Vesper Libre Regular Bold"/>
              </a:rPr>
              <a:t> 90% </a:t>
            </a:r>
            <a:r>
              <a:rPr lang="en-US" sz="3600" dirty="0" err="1" smtClean="0">
                <a:solidFill>
                  <a:schemeClr val="accent1"/>
                </a:solidFill>
                <a:latin typeface="Vesper Libre Regular Bold"/>
              </a:rPr>
              <a:t>Prevalensi</a:t>
            </a:r>
            <a:r>
              <a:rPr lang="en-US" sz="3600" dirty="0" smtClean="0">
                <a:solidFill>
                  <a:schemeClr val="accent1"/>
                </a:solidFill>
                <a:latin typeface="Vesper Libre Regular Bold"/>
              </a:rPr>
              <a:t>  di </a:t>
            </a:r>
            <a:r>
              <a:rPr lang="en-US" sz="3600" dirty="0" err="1" smtClean="0">
                <a:solidFill>
                  <a:schemeClr val="accent1"/>
                </a:solidFill>
                <a:latin typeface="Vesper Libre Regular Bold"/>
              </a:rPr>
              <a:t>Dunia</a:t>
            </a:r>
            <a:r>
              <a:rPr lang="en-US" sz="3600" dirty="0" smtClean="0">
                <a:solidFill>
                  <a:schemeClr val="accent1"/>
                </a:solidFill>
                <a:latin typeface="Vesper Libre Regular Bold"/>
              </a:rPr>
              <a:t> </a:t>
            </a:r>
            <a:r>
              <a:rPr lang="id-ID" sz="3200" dirty="0">
                <a:latin typeface="Vesper Libre Regular Bold"/>
              </a:rPr>
              <a:t>(WHO-Unicef, World Bank, 2012)</a:t>
            </a:r>
            <a:endParaRPr lang="en-US" sz="4800" dirty="0">
              <a:latin typeface="Vesper Libre Regular Bold"/>
            </a:endParaRPr>
          </a:p>
          <a:p>
            <a:endParaRPr lang="en-US" sz="3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785EE06-3C6F-4BFF-90B7-64E242EFA3D1}"/>
              </a:ext>
            </a:extLst>
          </p:cNvPr>
          <p:cNvSpPr txBox="1"/>
          <p:nvPr/>
        </p:nvSpPr>
        <p:spPr>
          <a:xfrm>
            <a:off x="584200" y="1759671"/>
            <a:ext cx="17068800" cy="7736182"/>
          </a:xfrm>
          <a:prstGeom prst="rect">
            <a:avLst/>
          </a:prstGeom>
        </p:spPr>
        <p:style>
          <a:lnRef idx="1">
            <a:schemeClr val="accent3"/>
          </a:lnRef>
          <a:fillRef idx="2">
            <a:schemeClr val="accent3"/>
          </a:fillRef>
          <a:effectRef idx="1">
            <a:schemeClr val="accent3"/>
          </a:effectRef>
          <a:fontRef idx="minor">
            <a:schemeClr val="dk1"/>
          </a:fontRef>
        </p:style>
        <p:txBody>
          <a:bodyPr wrap="square" lIns="163284" tIns="81642" rIns="163284" bIns="81642" rtlCol="0">
            <a:spAutoFit/>
          </a:bodyPr>
          <a:lstStyle/>
          <a:p>
            <a:endParaRPr lang="en-US" sz="2800" b="1" dirty="0">
              <a:latin typeface="Arial Black" panose="020B0A04020102020204" pitchFamily="34" charset="0"/>
            </a:endParaRPr>
          </a:p>
          <a:p>
            <a:pPr marL="612317" indent="-612317">
              <a:buAutoNum type="arabicPeriod"/>
            </a:pPr>
            <a:r>
              <a:rPr lang="en-US" sz="3600" b="1" dirty="0" err="1">
                <a:solidFill>
                  <a:srgbClr val="C00000"/>
                </a:solidFill>
              </a:rPr>
              <a:t>Pencegahan</a:t>
            </a:r>
            <a:r>
              <a:rPr lang="en-US" sz="3600" b="1" dirty="0">
                <a:solidFill>
                  <a:srgbClr val="C00000"/>
                </a:solidFill>
              </a:rPr>
              <a:t> </a:t>
            </a:r>
            <a:r>
              <a:rPr lang="en-US" sz="3600" b="1" dirty="0" err="1" smtClean="0">
                <a:solidFill>
                  <a:srgbClr val="C00000"/>
                </a:solidFill>
              </a:rPr>
              <a:t>Ibu</a:t>
            </a:r>
            <a:r>
              <a:rPr lang="en-US" sz="3600" b="1" dirty="0" smtClean="0">
                <a:solidFill>
                  <a:srgbClr val="C00000"/>
                </a:solidFill>
              </a:rPr>
              <a:t> </a:t>
            </a:r>
            <a:r>
              <a:rPr lang="en-US" sz="3600" b="1" dirty="0" err="1" smtClean="0">
                <a:solidFill>
                  <a:srgbClr val="C00000"/>
                </a:solidFill>
              </a:rPr>
              <a:t>Hamil</a:t>
            </a:r>
            <a:r>
              <a:rPr lang="en-US" sz="3600" b="1" dirty="0" smtClean="0">
                <a:solidFill>
                  <a:srgbClr val="C00000"/>
                </a:solidFill>
              </a:rPr>
              <a:t> </a:t>
            </a:r>
            <a:r>
              <a:rPr lang="en-US" sz="3600" b="1" dirty="0" err="1" smtClean="0">
                <a:solidFill>
                  <a:srgbClr val="C00000"/>
                </a:solidFill>
              </a:rPr>
              <a:t>dari</a:t>
            </a:r>
            <a:r>
              <a:rPr lang="en-US" sz="3600" b="1" dirty="0" smtClean="0">
                <a:solidFill>
                  <a:srgbClr val="C00000"/>
                </a:solidFill>
              </a:rPr>
              <a:t> </a:t>
            </a:r>
            <a:r>
              <a:rPr lang="en-US" sz="3600" b="1" dirty="0" err="1" smtClean="0">
                <a:solidFill>
                  <a:srgbClr val="C00000"/>
                </a:solidFill>
              </a:rPr>
              <a:t>Kekurangan</a:t>
            </a:r>
            <a:r>
              <a:rPr lang="en-US" sz="3600" b="1" dirty="0" smtClean="0">
                <a:solidFill>
                  <a:srgbClr val="C00000"/>
                </a:solidFill>
              </a:rPr>
              <a:t> </a:t>
            </a:r>
            <a:r>
              <a:rPr lang="en-US" sz="3600" b="1" dirty="0" err="1" smtClean="0">
                <a:solidFill>
                  <a:srgbClr val="C00000"/>
                </a:solidFill>
              </a:rPr>
              <a:t>Gizi</a:t>
            </a:r>
            <a:r>
              <a:rPr lang="en-US" sz="3600" b="1" dirty="0" smtClean="0">
                <a:solidFill>
                  <a:srgbClr val="C00000"/>
                </a:solidFill>
              </a:rPr>
              <a:t> </a:t>
            </a:r>
            <a:endParaRPr lang="en-US" sz="3600" b="1" dirty="0">
              <a:solidFill>
                <a:srgbClr val="C00000"/>
              </a:solidFill>
            </a:endParaRPr>
          </a:p>
          <a:p>
            <a:pPr marL="533400" indent="-533400">
              <a:buFont typeface="Wingdings" panose="05000000000000000000" pitchFamily="2" charset="2"/>
              <a:buChar char="§"/>
            </a:pPr>
            <a:r>
              <a:rPr lang="en-US" sz="3200" b="1" dirty="0" err="1" smtClean="0"/>
              <a:t>Petugas</a:t>
            </a:r>
            <a:r>
              <a:rPr lang="en-US" sz="3200" b="1" dirty="0" smtClean="0"/>
              <a:t> </a:t>
            </a:r>
            <a:r>
              <a:rPr lang="en-US" sz="3200" b="1" dirty="0" err="1" smtClean="0"/>
              <a:t>lapangan</a:t>
            </a:r>
            <a:r>
              <a:rPr lang="en-US" sz="3200" b="1" dirty="0" smtClean="0"/>
              <a:t> BKKBN </a:t>
            </a:r>
            <a:r>
              <a:rPr lang="en-US" sz="3200" b="1" dirty="0" err="1" smtClean="0"/>
              <a:t>bekerjasama</a:t>
            </a:r>
            <a:r>
              <a:rPr lang="en-US" sz="3200" b="1" dirty="0" smtClean="0"/>
              <a:t> </a:t>
            </a:r>
            <a:r>
              <a:rPr lang="en-US" sz="3200" b="1" dirty="0" err="1" smtClean="0"/>
              <a:t>dengan</a:t>
            </a:r>
            <a:r>
              <a:rPr lang="en-US" sz="3200" b="1" dirty="0" smtClean="0"/>
              <a:t> </a:t>
            </a:r>
            <a:r>
              <a:rPr lang="en-US" sz="3200" b="1" dirty="0" err="1" smtClean="0"/>
              <a:t>petugas</a:t>
            </a:r>
            <a:r>
              <a:rPr lang="en-US" sz="3200" b="1" dirty="0" smtClean="0"/>
              <a:t>  </a:t>
            </a:r>
            <a:r>
              <a:rPr lang="en-US" sz="3200" b="1" dirty="0" err="1" smtClean="0"/>
              <a:t>kesehatan</a:t>
            </a:r>
            <a:r>
              <a:rPr lang="en-US" sz="3200" b="1" dirty="0" smtClean="0"/>
              <a:t> </a:t>
            </a:r>
            <a:r>
              <a:rPr lang="en-US" sz="3200" b="1" dirty="0" err="1" smtClean="0"/>
              <a:t>mencegah</a:t>
            </a:r>
            <a:r>
              <a:rPr lang="en-US" sz="3200" b="1" dirty="0" smtClean="0"/>
              <a:t> </a:t>
            </a:r>
            <a:r>
              <a:rPr lang="en-US" sz="3200" b="1" dirty="0" err="1" smtClean="0"/>
              <a:t>ibu</a:t>
            </a:r>
            <a:r>
              <a:rPr lang="en-US" sz="3200" b="1" dirty="0" smtClean="0"/>
              <a:t> </a:t>
            </a:r>
            <a:r>
              <a:rPr lang="en-US" sz="3200" b="1" dirty="0" err="1" smtClean="0"/>
              <a:t>hamil</a:t>
            </a:r>
            <a:r>
              <a:rPr lang="en-US" sz="3200" b="1" dirty="0" smtClean="0"/>
              <a:t> agar </a:t>
            </a:r>
            <a:r>
              <a:rPr lang="en-US" sz="3200" b="1" dirty="0" err="1"/>
              <a:t>tidak</a:t>
            </a:r>
            <a:r>
              <a:rPr lang="en-US" sz="3200" b="1" dirty="0"/>
              <a:t> </a:t>
            </a:r>
            <a:r>
              <a:rPr lang="en-US" sz="3200" b="1" dirty="0" err="1"/>
              <a:t>menderita</a:t>
            </a:r>
            <a:r>
              <a:rPr lang="en-US" sz="3200" b="1" dirty="0"/>
              <a:t> KEK dan Anemia </a:t>
            </a:r>
            <a:r>
              <a:rPr lang="en-US" sz="3200" b="1" dirty="0" err="1" smtClean="0"/>
              <a:t>untuk</a:t>
            </a:r>
            <a:r>
              <a:rPr lang="en-US" sz="3200" b="1" dirty="0" smtClean="0"/>
              <a:t> </a:t>
            </a:r>
            <a:r>
              <a:rPr lang="en-US" sz="3200" b="1" dirty="0" err="1" smtClean="0"/>
              <a:t>menghindari</a:t>
            </a:r>
            <a:r>
              <a:rPr lang="en-US" sz="3200" b="1" dirty="0" smtClean="0"/>
              <a:t>  BBLR , </a:t>
            </a:r>
            <a:r>
              <a:rPr lang="en-US" sz="3200" b="1" dirty="0" err="1" smtClean="0"/>
              <a:t>gizi</a:t>
            </a:r>
            <a:r>
              <a:rPr lang="en-US" sz="3200" b="1" dirty="0" smtClean="0"/>
              <a:t> </a:t>
            </a:r>
            <a:r>
              <a:rPr lang="en-US" sz="3200" b="1" dirty="0" err="1" smtClean="0"/>
              <a:t>buruk</a:t>
            </a:r>
            <a:r>
              <a:rPr lang="en-US" sz="3200" b="1" dirty="0" smtClean="0"/>
              <a:t> </a:t>
            </a:r>
            <a:r>
              <a:rPr lang="en-US" sz="3200" b="1" dirty="0" err="1" smtClean="0"/>
              <a:t>dan</a:t>
            </a:r>
            <a:r>
              <a:rPr lang="en-US" sz="3200" b="1" dirty="0" smtClean="0"/>
              <a:t> stunting</a:t>
            </a:r>
            <a:endParaRPr lang="en-US" sz="3200" b="1" dirty="0"/>
          </a:p>
          <a:p>
            <a:pPr marL="533400" indent="-533400">
              <a:buFont typeface="Wingdings" panose="05000000000000000000" pitchFamily="2" charset="2"/>
              <a:buChar char="§"/>
            </a:pPr>
            <a:r>
              <a:rPr lang="en-US" sz="3200" b="1" dirty="0"/>
              <a:t> </a:t>
            </a:r>
            <a:r>
              <a:rPr lang="en-US" sz="3200" b="1" dirty="0" err="1"/>
              <a:t>Memelihara</a:t>
            </a:r>
            <a:r>
              <a:rPr lang="en-US" sz="3200" b="1" dirty="0"/>
              <a:t>  </a:t>
            </a:r>
            <a:r>
              <a:rPr lang="en-US" sz="3200" b="1" dirty="0" err="1"/>
              <a:t>Kebersihan</a:t>
            </a:r>
            <a:r>
              <a:rPr lang="en-US" sz="3200" b="1" dirty="0"/>
              <a:t>  </a:t>
            </a:r>
            <a:r>
              <a:rPr lang="en-US" sz="3200" b="1" dirty="0" err="1"/>
              <a:t>diri</a:t>
            </a:r>
            <a:r>
              <a:rPr lang="en-US" sz="3200" b="1" dirty="0"/>
              <a:t> dan  </a:t>
            </a:r>
            <a:r>
              <a:rPr lang="en-US" sz="3200" b="1" dirty="0" err="1"/>
              <a:t>sanitasi</a:t>
            </a:r>
            <a:r>
              <a:rPr lang="en-US" sz="3200" b="1" dirty="0"/>
              <a:t> </a:t>
            </a:r>
            <a:r>
              <a:rPr lang="en-US" sz="3200" b="1" dirty="0" err="1"/>
              <a:t>lingkungan</a:t>
            </a:r>
            <a:r>
              <a:rPr lang="en-US" sz="3200" b="1" dirty="0"/>
              <a:t> </a:t>
            </a:r>
            <a:r>
              <a:rPr lang="en-US" sz="3200" b="1" dirty="0" err="1"/>
              <a:t>seperti</a:t>
            </a:r>
            <a:r>
              <a:rPr lang="en-US" sz="3200" b="1" dirty="0"/>
              <a:t> air </a:t>
            </a:r>
            <a:r>
              <a:rPr lang="en-US" sz="3200" b="1" dirty="0" err="1"/>
              <a:t>bersih</a:t>
            </a:r>
            <a:r>
              <a:rPr lang="en-US" sz="3200" b="1" dirty="0"/>
              <a:t>, </a:t>
            </a:r>
            <a:r>
              <a:rPr lang="en-US" sz="3200" b="1" dirty="0" err="1"/>
              <a:t>sampah</a:t>
            </a:r>
            <a:r>
              <a:rPr lang="en-US" sz="3200" b="1" dirty="0"/>
              <a:t> </a:t>
            </a:r>
            <a:r>
              <a:rPr lang="en-US" sz="3200" b="1" dirty="0" err="1"/>
              <a:t>dll</a:t>
            </a:r>
            <a:endParaRPr lang="en-US" sz="3200" b="1" dirty="0"/>
          </a:p>
          <a:p>
            <a:pPr marL="510264" indent="-510264">
              <a:buFont typeface="Wingdings" panose="05000000000000000000" pitchFamily="2" charset="2"/>
              <a:buChar char="§"/>
            </a:pPr>
            <a:r>
              <a:rPr lang="en-US" sz="3200" b="1" dirty="0"/>
              <a:t> </a:t>
            </a:r>
            <a:r>
              <a:rPr lang="en-US" sz="3200" b="1" dirty="0" err="1"/>
              <a:t>Pemberian</a:t>
            </a:r>
            <a:r>
              <a:rPr lang="en-US" sz="3200" b="1" dirty="0"/>
              <a:t> </a:t>
            </a:r>
            <a:r>
              <a:rPr lang="en-US" sz="3200" b="1" dirty="0" err="1"/>
              <a:t>suplementasi</a:t>
            </a:r>
            <a:r>
              <a:rPr lang="en-US" sz="3200" b="1" dirty="0"/>
              <a:t> </a:t>
            </a:r>
            <a:r>
              <a:rPr lang="en-US" sz="3200" b="1" dirty="0" err="1"/>
              <a:t>gizi</a:t>
            </a:r>
            <a:r>
              <a:rPr lang="en-US" sz="3200" b="1" dirty="0"/>
              <a:t>  </a:t>
            </a:r>
            <a:r>
              <a:rPr lang="en-US" sz="3200" b="1" dirty="0" err="1"/>
              <a:t>kepada</a:t>
            </a:r>
            <a:r>
              <a:rPr lang="en-US" sz="3200" b="1" dirty="0"/>
              <a:t> PUS </a:t>
            </a:r>
            <a:r>
              <a:rPr lang="en-US" sz="3200" b="1" dirty="0" err="1"/>
              <a:t>menderita</a:t>
            </a:r>
            <a:r>
              <a:rPr lang="en-US" sz="3200" b="1" dirty="0"/>
              <a:t>  KEK </a:t>
            </a:r>
            <a:r>
              <a:rPr lang="en-US" sz="3200" b="1" dirty="0" err="1"/>
              <a:t>dan</a:t>
            </a:r>
            <a:r>
              <a:rPr lang="en-US" sz="3200" b="1" dirty="0"/>
              <a:t> </a:t>
            </a:r>
            <a:r>
              <a:rPr lang="en-US" sz="3200" b="1" dirty="0" smtClean="0"/>
              <a:t>Anemia</a:t>
            </a:r>
            <a:endParaRPr lang="en-US" sz="3200" b="1" dirty="0"/>
          </a:p>
          <a:p>
            <a:pPr marL="510264" indent="-510264">
              <a:buFont typeface="Wingdings" panose="05000000000000000000" pitchFamily="2" charset="2"/>
              <a:buChar char="§"/>
            </a:pPr>
            <a:r>
              <a:rPr lang="en-US" sz="3200" b="1" dirty="0"/>
              <a:t> </a:t>
            </a:r>
            <a:r>
              <a:rPr lang="en-US" sz="3200" b="1" dirty="0" err="1" smtClean="0"/>
              <a:t>Mengintegrasikan</a:t>
            </a:r>
            <a:r>
              <a:rPr lang="en-US" sz="3200" b="1" dirty="0" smtClean="0"/>
              <a:t> </a:t>
            </a:r>
            <a:r>
              <a:rPr lang="en-US" sz="3200" b="1" dirty="0" err="1" smtClean="0"/>
              <a:t>promosi</a:t>
            </a:r>
            <a:r>
              <a:rPr lang="en-US" sz="3200" b="1" dirty="0" smtClean="0"/>
              <a:t> 1000 HPK </a:t>
            </a:r>
            <a:r>
              <a:rPr lang="en-US" sz="3200" b="1" dirty="0" err="1" smtClean="0"/>
              <a:t>ke</a:t>
            </a:r>
            <a:r>
              <a:rPr lang="en-US" sz="3200" b="1" dirty="0" smtClean="0"/>
              <a:t> </a:t>
            </a:r>
            <a:r>
              <a:rPr lang="en-US" sz="3200" b="1" dirty="0" err="1" smtClean="0"/>
              <a:t>dalam</a:t>
            </a:r>
            <a:r>
              <a:rPr lang="en-US" sz="3200" b="1" dirty="0" smtClean="0"/>
              <a:t> </a:t>
            </a:r>
            <a:r>
              <a:rPr lang="en-US" sz="3200" b="1" dirty="0" err="1" smtClean="0"/>
              <a:t>sistem</a:t>
            </a:r>
            <a:r>
              <a:rPr lang="en-US" sz="3200" b="1" dirty="0" smtClean="0"/>
              <a:t> </a:t>
            </a:r>
            <a:r>
              <a:rPr lang="en-US" sz="3200" b="1" dirty="0" err="1" smtClean="0"/>
              <a:t>pelayanan</a:t>
            </a:r>
            <a:r>
              <a:rPr lang="en-US" sz="3200" b="1" dirty="0" smtClean="0"/>
              <a:t> KB &amp; </a:t>
            </a:r>
            <a:r>
              <a:rPr lang="en-US" sz="3200" b="1" dirty="0" err="1" smtClean="0"/>
              <a:t>Yankes</a:t>
            </a:r>
            <a:r>
              <a:rPr lang="en-US" sz="3200" b="1" dirty="0" smtClean="0"/>
              <a:t> </a:t>
            </a:r>
            <a:r>
              <a:rPr lang="en-US" sz="3200" b="1" dirty="0" err="1" smtClean="0"/>
              <a:t>lainnya</a:t>
            </a:r>
            <a:endParaRPr lang="en-US" sz="3200" b="1" dirty="0"/>
          </a:p>
          <a:p>
            <a:endParaRPr lang="en-US" sz="2800" dirty="0"/>
          </a:p>
          <a:p>
            <a:r>
              <a:rPr lang="en-US" sz="4000" b="1" dirty="0" smtClean="0">
                <a:solidFill>
                  <a:srgbClr val="C00000"/>
                </a:solidFill>
              </a:rPr>
              <a:t>2</a:t>
            </a:r>
            <a:r>
              <a:rPr lang="en-US" sz="3600" b="1" dirty="0" smtClean="0">
                <a:solidFill>
                  <a:srgbClr val="C00000"/>
                </a:solidFill>
              </a:rPr>
              <a:t>. </a:t>
            </a:r>
            <a:r>
              <a:rPr lang="en-US" sz="3600" b="1" dirty="0" err="1">
                <a:solidFill>
                  <a:srgbClr val="C00000"/>
                </a:solidFill>
              </a:rPr>
              <a:t>Pencegahan</a:t>
            </a:r>
            <a:r>
              <a:rPr lang="en-US" sz="3600" b="1" dirty="0">
                <a:solidFill>
                  <a:srgbClr val="C00000"/>
                </a:solidFill>
              </a:rPr>
              <a:t> Stunting </a:t>
            </a:r>
            <a:r>
              <a:rPr lang="en-US" sz="3600" b="1" dirty="0" err="1" smtClean="0">
                <a:solidFill>
                  <a:srgbClr val="C00000"/>
                </a:solidFill>
              </a:rPr>
              <a:t>melalui</a:t>
            </a:r>
            <a:r>
              <a:rPr lang="en-US" sz="3600" b="1" dirty="0" smtClean="0">
                <a:solidFill>
                  <a:srgbClr val="C00000"/>
                </a:solidFill>
              </a:rPr>
              <a:t>  Program BKB (</a:t>
            </a:r>
            <a:r>
              <a:rPr lang="en-US" sz="3600" b="1" dirty="0" err="1" smtClean="0">
                <a:solidFill>
                  <a:srgbClr val="C00000"/>
                </a:solidFill>
              </a:rPr>
              <a:t>Menjadi</a:t>
            </a:r>
            <a:r>
              <a:rPr lang="en-US" sz="3600" b="1" dirty="0" smtClean="0">
                <a:solidFill>
                  <a:srgbClr val="C00000"/>
                </a:solidFill>
              </a:rPr>
              <a:t> Orang </a:t>
            </a:r>
            <a:r>
              <a:rPr lang="en-US" sz="3600" b="1" dirty="0" err="1" smtClean="0">
                <a:solidFill>
                  <a:srgbClr val="C00000"/>
                </a:solidFill>
              </a:rPr>
              <a:t>Tua</a:t>
            </a:r>
            <a:r>
              <a:rPr lang="en-US" sz="3600" b="1" dirty="0" smtClean="0">
                <a:solidFill>
                  <a:srgbClr val="C00000"/>
                </a:solidFill>
              </a:rPr>
              <a:t> </a:t>
            </a:r>
            <a:r>
              <a:rPr lang="en-US" sz="3600" b="1" dirty="0" err="1" smtClean="0">
                <a:solidFill>
                  <a:srgbClr val="C00000"/>
                </a:solidFill>
              </a:rPr>
              <a:t>Hebat</a:t>
            </a:r>
            <a:r>
              <a:rPr lang="en-US" sz="3600" b="1" dirty="0" smtClean="0">
                <a:solidFill>
                  <a:srgbClr val="C00000"/>
                </a:solidFill>
              </a:rPr>
              <a:t>)</a:t>
            </a:r>
            <a:endParaRPr lang="en-US" sz="3600" b="1" dirty="0">
              <a:solidFill>
                <a:srgbClr val="C00000"/>
              </a:solidFill>
            </a:endParaRPr>
          </a:p>
          <a:p>
            <a:pPr marL="473412" indent="-473412">
              <a:buFont typeface="Wingdings" panose="05000000000000000000" pitchFamily="2" charset="2"/>
              <a:buChar char="ü"/>
            </a:pPr>
            <a:r>
              <a:rPr lang="en-US" sz="2800" b="1" dirty="0" smtClean="0"/>
              <a:t>    </a:t>
            </a:r>
            <a:r>
              <a:rPr lang="en-US" sz="3600" b="1" dirty="0" err="1" smtClean="0"/>
              <a:t>Mengaktifkan</a:t>
            </a:r>
            <a:r>
              <a:rPr lang="en-US" sz="3600" b="1" dirty="0" smtClean="0"/>
              <a:t> </a:t>
            </a:r>
            <a:r>
              <a:rPr lang="en-US" sz="3600" b="1" dirty="0" err="1" smtClean="0"/>
              <a:t>penyuluhan</a:t>
            </a:r>
            <a:r>
              <a:rPr lang="en-US" sz="3600" b="1" dirty="0" smtClean="0"/>
              <a:t> </a:t>
            </a:r>
            <a:r>
              <a:rPr lang="en-US" sz="3600" b="1" dirty="0" err="1" smtClean="0"/>
              <a:t>tentang</a:t>
            </a:r>
            <a:r>
              <a:rPr lang="en-US" sz="3600" b="1" dirty="0" smtClean="0"/>
              <a:t> </a:t>
            </a:r>
            <a:r>
              <a:rPr lang="en-US" sz="3600" b="1" dirty="0" err="1" smtClean="0"/>
              <a:t>pengasuhan</a:t>
            </a:r>
            <a:r>
              <a:rPr lang="en-US" sz="3600" b="1" dirty="0" smtClean="0"/>
              <a:t>  </a:t>
            </a:r>
            <a:r>
              <a:rPr lang="en-US" sz="3600" b="1" dirty="0" err="1" smtClean="0"/>
              <a:t>Anak</a:t>
            </a:r>
            <a:r>
              <a:rPr lang="en-US" sz="3600" b="1" dirty="0" smtClean="0"/>
              <a:t> di BKB </a:t>
            </a:r>
          </a:p>
          <a:p>
            <a:pPr marL="889000" indent="-889000">
              <a:buFont typeface="Wingdings" panose="05000000000000000000" pitchFamily="2" charset="2"/>
              <a:buChar char="ü"/>
            </a:pPr>
            <a:r>
              <a:rPr lang="en-US" sz="3600" b="1" dirty="0" err="1" smtClean="0"/>
              <a:t>Terintegrasi</a:t>
            </a:r>
            <a:r>
              <a:rPr lang="en-US" sz="3600" b="1" dirty="0" smtClean="0"/>
              <a:t> </a:t>
            </a:r>
            <a:r>
              <a:rPr lang="en-US" sz="3600" b="1" dirty="0" err="1" smtClean="0"/>
              <a:t>dengan</a:t>
            </a:r>
            <a:r>
              <a:rPr lang="en-US" sz="3600" b="1" dirty="0" smtClean="0"/>
              <a:t> </a:t>
            </a:r>
            <a:r>
              <a:rPr lang="en-US" sz="3600" b="1" dirty="0" err="1" smtClean="0"/>
              <a:t>Posyandu</a:t>
            </a:r>
            <a:r>
              <a:rPr lang="en-US" sz="3600" b="1" dirty="0" smtClean="0"/>
              <a:t> &amp; PAUD </a:t>
            </a:r>
            <a:r>
              <a:rPr lang="en-US" sz="3600" b="1" dirty="0" err="1" smtClean="0"/>
              <a:t>untuk</a:t>
            </a:r>
            <a:r>
              <a:rPr lang="en-US" sz="3600" b="1" dirty="0" smtClean="0"/>
              <a:t> </a:t>
            </a:r>
            <a:r>
              <a:rPr lang="en-US" sz="3600" b="1" dirty="0" err="1" smtClean="0"/>
              <a:t>pemantauan</a:t>
            </a:r>
            <a:r>
              <a:rPr lang="en-US" sz="3600" b="1" dirty="0" smtClean="0"/>
              <a:t> </a:t>
            </a:r>
            <a:r>
              <a:rPr lang="en-US" sz="3600" b="1" dirty="0" err="1" smtClean="0"/>
              <a:t>pertumbuhan</a:t>
            </a:r>
            <a:r>
              <a:rPr lang="en-US" sz="3600" b="1" dirty="0" smtClean="0"/>
              <a:t> &amp;  </a:t>
            </a:r>
            <a:r>
              <a:rPr lang="en-US" sz="3600" b="1" dirty="0" err="1" smtClean="0"/>
              <a:t>Perkembangan</a:t>
            </a:r>
            <a:r>
              <a:rPr lang="en-US" sz="3600" b="1" dirty="0" smtClean="0"/>
              <a:t> </a:t>
            </a:r>
            <a:r>
              <a:rPr lang="en-US" sz="3600" b="1" dirty="0" err="1" smtClean="0"/>
              <a:t>Anak</a:t>
            </a:r>
            <a:endParaRPr lang="en-US" sz="3600" b="1" dirty="0" smtClean="0"/>
          </a:p>
          <a:p>
            <a:pPr marL="889000" indent="-889000">
              <a:buFont typeface="Wingdings" panose="05000000000000000000" pitchFamily="2" charset="2"/>
              <a:buChar char="ü"/>
            </a:pPr>
            <a:r>
              <a:rPr lang="en-US" sz="3600" b="1" dirty="0" err="1" smtClean="0"/>
              <a:t>Melakukan</a:t>
            </a:r>
            <a:r>
              <a:rPr lang="en-US" sz="3600" b="1" dirty="0" smtClean="0"/>
              <a:t> </a:t>
            </a:r>
            <a:r>
              <a:rPr lang="en-US" sz="3600" b="1" dirty="0"/>
              <a:t>monitoring </a:t>
            </a:r>
            <a:r>
              <a:rPr lang="en-US" sz="3600" b="1" dirty="0" smtClean="0"/>
              <a:t>&amp; </a:t>
            </a:r>
            <a:r>
              <a:rPr lang="en-US" sz="3600" b="1" dirty="0" err="1" smtClean="0"/>
              <a:t>evaluasi</a:t>
            </a:r>
            <a:r>
              <a:rPr lang="en-US" sz="3600" b="1" dirty="0" smtClean="0"/>
              <a:t> </a:t>
            </a:r>
            <a:r>
              <a:rPr lang="en-US" sz="3600" b="1" dirty="0" err="1" smtClean="0"/>
              <a:t>pelaksanaan</a:t>
            </a:r>
            <a:r>
              <a:rPr lang="en-US" sz="3600" b="1" dirty="0" smtClean="0"/>
              <a:t> </a:t>
            </a:r>
            <a:r>
              <a:rPr lang="en-US" sz="3600" b="1" dirty="0"/>
              <a:t>BKB </a:t>
            </a:r>
            <a:r>
              <a:rPr lang="en-US" sz="3600" b="1" dirty="0" err="1"/>
              <a:t>secara</a:t>
            </a:r>
            <a:r>
              <a:rPr lang="en-US" sz="3600" b="1" dirty="0"/>
              <a:t> </a:t>
            </a:r>
            <a:r>
              <a:rPr lang="en-US" sz="3600" b="1" dirty="0" err="1"/>
              <a:t>kontiniu</a:t>
            </a:r>
            <a:endParaRPr lang="en-US" sz="3600" b="1" dirty="0"/>
          </a:p>
          <a:p>
            <a:pPr marL="889000" indent="-889000">
              <a:buFont typeface="Wingdings" panose="05000000000000000000" pitchFamily="2" charset="2"/>
              <a:buChar char="ü"/>
            </a:pPr>
            <a:endParaRPr lang="en-US" sz="2800" b="1" dirty="0"/>
          </a:p>
          <a:p>
            <a:pPr marL="1921994" indent="-1131086"/>
            <a:r>
              <a:rPr lang="en-US" sz="2800" dirty="0"/>
              <a:t>    </a:t>
            </a:r>
          </a:p>
        </p:txBody>
      </p:sp>
      <p:sp>
        <p:nvSpPr>
          <p:cNvPr id="3" name="Rectangle 2">
            <a:extLst>
              <a:ext uri="{FF2B5EF4-FFF2-40B4-BE49-F238E27FC236}">
                <a16:creationId xmlns:a16="http://schemas.microsoft.com/office/drawing/2014/main" xmlns="" id="{1312E030-6549-4888-A9FD-0C383D45840D}"/>
              </a:ext>
            </a:extLst>
          </p:cNvPr>
          <p:cNvSpPr/>
          <p:nvPr/>
        </p:nvSpPr>
        <p:spPr>
          <a:xfrm>
            <a:off x="609600" y="28276"/>
            <a:ext cx="17373600" cy="1272874"/>
          </a:xfrm>
          <a:prstGeom prst="rect">
            <a:avLst/>
          </a:prstGeom>
          <a:solidFill>
            <a:srgbClr val="FF0000"/>
          </a:solidFill>
        </p:spPr>
        <p:txBody>
          <a:bodyPr wrap="square" lIns="163284" tIns="81642" rIns="163284" bIns="81642">
            <a:spAutoFit/>
          </a:bodyPr>
          <a:lstStyle/>
          <a:p>
            <a:r>
              <a:rPr lang="en-US" sz="3600" b="1" dirty="0">
                <a:solidFill>
                  <a:schemeClr val="bg1"/>
                </a:solidFill>
                <a:latin typeface="Arial Black" panose="020B0A04020102020204" pitchFamily="34" charset="0"/>
              </a:rPr>
              <a:t>DARI URAIAN TADI  INI, DAPAT  DISIMPULKAN TENTANG APA YANG SEMESTINYA KITA LAKUKAN DI LAPANGAN</a:t>
            </a:r>
          </a:p>
        </p:txBody>
      </p:sp>
      <p:pic>
        <p:nvPicPr>
          <p:cNvPr id="4" name="Picture 3" descr="LOGO FKM.jpg"/>
          <p:cNvPicPr>
            <a:picLocks noChangeAspect="1"/>
          </p:cNvPicPr>
          <p:nvPr/>
        </p:nvPicPr>
        <p:blipFill>
          <a:blip r:embed="rId2" cstate="print"/>
          <a:stretch>
            <a:fillRect/>
          </a:stretch>
        </p:blipFill>
        <p:spPr>
          <a:xfrm>
            <a:off x="15741686" y="8979610"/>
            <a:ext cx="2571738" cy="1280154"/>
          </a:xfrm>
          <a:prstGeom prst="rect">
            <a:avLst/>
          </a:prstGeom>
        </p:spPr>
      </p:pic>
    </p:spTree>
    <p:extLst>
      <p:ext uri="{BB962C8B-B14F-4D97-AF65-F5344CB8AC3E}">
        <p14:creationId xmlns:p14="http://schemas.microsoft.com/office/powerpoint/2010/main" val="15471779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964377"/>
          </a:xfrm>
          <a:solidFill>
            <a:srgbClr val="FF0000"/>
          </a:solidFill>
        </p:spPr>
        <p:txBody>
          <a:bodyPr>
            <a:noAutofit/>
          </a:bodyPr>
          <a:lstStyle/>
          <a:p>
            <a:pPr algn="ctr"/>
            <a:r>
              <a:rPr lang="en-US" sz="6000" dirty="0" err="1">
                <a:solidFill>
                  <a:schemeClr val="bg1"/>
                </a:solidFill>
              </a:rPr>
              <a:t>kesimpulan</a:t>
            </a:r>
            <a:endParaRPr lang="en-US" sz="6000" dirty="0">
              <a:solidFill>
                <a:schemeClr val="bg1"/>
              </a:solidFill>
            </a:endParaRPr>
          </a:p>
        </p:txBody>
      </p:sp>
      <p:sp>
        <p:nvSpPr>
          <p:cNvPr id="4" name="TextBox 3"/>
          <p:cNvSpPr txBox="1"/>
          <p:nvPr/>
        </p:nvSpPr>
        <p:spPr>
          <a:xfrm>
            <a:off x="428564" y="1178692"/>
            <a:ext cx="17573748" cy="6812852"/>
          </a:xfrm>
          <a:prstGeom prst="rect">
            <a:avLst/>
          </a:prstGeom>
          <a:noFill/>
        </p:spPr>
        <p:txBody>
          <a:bodyPr wrap="square" lIns="163284" tIns="81642" rIns="163284" bIns="81642" rtlCol="0">
            <a:spAutoFit/>
          </a:bodyPr>
          <a:lstStyle/>
          <a:p>
            <a:pPr>
              <a:buFont typeface="Wingdings" pitchFamily="2" charset="2"/>
              <a:buChar char="§"/>
            </a:pPr>
            <a:r>
              <a:rPr lang="en-US" sz="4800" dirty="0" err="1">
                <a:latin typeface="Arial" pitchFamily="34" charset="0"/>
                <a:cs typeface="Arial" pitchFamily="34" charset="0"/>
              </a:rPr>
              <a:t>Pencegahan</a:t>
            </a:r>
            <a:r>
              <a:rPr lang="en-US" sz="4800" dirty="0">
                <a:latin typeface="Arial" pitchFamily="34" charset="0"/>
                <a:cs typeface="Arial" pitchFamily="34" charset="0"/>
              </a:rPr>
              <a:t> &amp; </a:t>
            </a:r>
            <a:r>
              <a:rPr lang="en-US" sz="4800" dirty="0" err="1">
                <a:latin typeface="Arial" pitchFamily="34" charset="0"/>
                <a:cs typeface="Arial" pitchFamily="34" charset="0"/>
              </a:rPr>
              <a:t>Penanggulangan</a:t>
            </a:r>
            <a:r>
              <a:rPr lang="en-US" sz="4800" dirty="0">
                <a:latin typeface="Arial" pitchFamily="34" charset="0"/>
                <a:cs typeface="Arial" pitchFamily="34" charset="0"/>
              </a:rPr>
              <a:t> stunting  </a:t>
            </a:r>
            <a:r>
              <a:rPr lang="en-US" sz="4800" dirty="0" err="1">
                <a:latin typeface="Arial" pitchFamily="34" charset="0"/>
                <a:cs typeface="Arial" pitchFamily="34" charset="0"/>
              </a:rPr>
              <a:t>fokus</a:t>
            </a:r>
            <a:r>
              <a:rPr lang="en-US" sz="4800" dirty="0">
                <a:latin typeface="Arial" pitchFamily="34" charset="0"/>
                <a:cs typeface="Arial" pitchFamily="34" charset="0"/>
              </a:rPr>
              <a:t> pada 1000 HPK </a:t>
            </a:r>
            <a:r>
              <a:rPr lang="en-US" sz="4800" dirty="0" err="1" smtClean="0">
                <a:latin typeface="Arial" pitchFamily="34" charset="0"/>
                <a:cs typeface="Arial" pitchFamily="34" charset="0"/>
              </a:rPr>
              <a:t>dalam</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pemenuhan</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gizi</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anak</a:t>
            </a:r>
            <a:endParaRPr lang="en-US" sz="4800" dirty="0">
              <a:latin typeface="Arial" pitchFamily="34" charset="0"/>
              <a:cs typeface="Arial" pitchFamily="34" charset="0"/>
            </a:endParaRPr>
          </a:p>
          <a:p>
            <a:pPr>
              <a:buFont typeface="Wingdings" pitchFamily="2" charset="2"/>
              <a:buChar char="§"/>
            </a:pPr>
            <a:r>
              <a:rPr lang="en-US" sz="4800" dirty="0" err="1">
                <a:latin typeface="Arial" pitchFamily="34" charset="0"/>
                <a:cs typeface="Arial" pitchFamily="34" charset="0"/>
              </a:rPr>
              <a:t>Upaya</a:t>
            </a:r>
            <a:r>
              <a:rPr lang="en-US" sz="4800" dirty="0">
                <a:latin typeface="Arial" pitchFamily="34" charset="0"/>
                <a:cs typeface="Arial" pitchFamily="34" charset="0"/>
              </a:rPr>
              <a:t> </a:t>
            </a:r>
            <a:r>
              <a:rPr lang="en-US" sz="4800" dirty="0" err="1">
                <a:latin typeface="Arial" pitchFamily="34" charset="0"/>
                <a:cs typeface="Arial" pitchFamily="34" charset="0"/>
              </a:rPr>
              <a:t>intervensi</a:t>
            </a:r>
            <a:r>
              <a:rPr lang="en-US" sz="4800" dirty="0">
                <a:latin typeface="Arial" pitchFamily="34" charset="0"/>
                <a:cs typeface="Arial" pitchFamily="34" charset="0"/>
              </a:rPr>
              <a:t> </a:t>
            </a:r>
            <a:r>
              <a:rPr lang="en-US" sz="4800" dirty="0" err="1" smtClean="0">
                <a:latin typeface="Arial" pitchFamily="34" charset="0"/>
                <a:cs typeface="Arial" pitchFamily="34" charset="0"/>
              </a:rPr>
              <a:t>sensitif</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oleh</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sektor</a:t>
            </a:r>
            <a:r>
              <a:rPr lang="en-US" sz="4800" dirty="0" smtClean="0">
                <a:latin typeface="Arial" pitchFamily="34" charset="0"/>
                <a:cs typeface="Arial" pitchFamily="34" charset="0"/>
              </a:rPr>
              <a:t> BKKBN </a:t>
            </a:r>
            <a:r>
              <a:rPr lang="en-US" sz="4800" dirty="0" err="1" smtClean="0">
                <a:latin typeface="Arial" pitchFamily="34" charset="0"/>
                <a:cs typeface="Arial" pitchFamily="34" charset="0"/>
              </a:rPr>
              <a:t>dilakukan</a:t>
            </a:r>
            <a:r>
              <a:rPr lang="en-US" sz="4800" dirty="0" smtClean="0">
                <a:latin typeface="Arial" pitchFamily="34" charset="0"/>
                <a:cs typeface="Arial" pitchFamily="34" charset="0"/>
              </a:rPr>
              <a:t> </a:t>
            </a:r>
            <a:r>
              <a:rPr lang="en-US" sz="4800" dirty="0" err="1">
                <a:latin typeface="Arial" pitchFamily="34" charset="0"/>
                <a:cs typeface="Arial" pitchFamily="34" charset="0"/>
              </a:rPr>
              <a:t>melalui</a:t>
            </a:r>
            <a:r>
              <a:rPr lang="en-US" sz="4800" dirty="0">
                <a:latin typeface="Arial" pitchFamily="34" charset="0"/>
                <a:cs typeface="Arial" pitchFamily="34" charset="0"/>
              </a:rPr>
              <a:t> program </a:t>
            </a:r>
            <a:r>
              <a:rPr lang="en-US" sz="4800" dirty="0" err="1" smtClean="0">
                <a:latin typeface="Arial" pitchFamily="34" charset="0"/>
                <a:cs typeface="Arial" pitchFamily="34" charset="0"/>
              </a:rPr>
              <a:t>Bina</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Keluarga</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Balita</a:t>
            </a:r>
            <a:r>
              <a:rPr lang="en-US" sz="4800" dirty="0" smtClean="0">
                <a:latin typeface="Arial" pitchFamily="34" charset="0"/>
                <a:cs typeface="Arial" pitchFamily="34" charset="0"/>
              </a:rPr>
              <a:t> (BKB) &amp; Orang </a:t>
            </a:r>
            <a:r>
              <a:rPr lang="en-US" sz="4800" dirty="0" err="1" smtClean="0">
                <a:latin typeface="Arial" pitchFamily="34" charset="0"/>
                <a:cs typeface="Arial" pitchFamily="34" charset="0"/>
              </a:rPr>
              <a:t>Tua</a:t>
            </a:r>
            <a:r>
              <a:rPr lang="en-US" sz="4800" dirty="0" smtClean="0">
                <a:latin typeface="Arial" pitchFamily="34" charset="0"/>
                <a:cs typeface="Arial" pitchFamily="34" charset="0"/>
              </a:rPr>
              <a:t> </a:t>
            </a:r>
            <a:r>
              <a:rPr lang="en-US" sz="4800" dirty="0" err="1" smtClean="0">
                <a:latin typeface="Arial" pitchFamily="34" charset="0"/>
                <a:cs typeface="Arial" pitchFamily="34" charset="0"/>
              </a:rPr>
              <a:t>Hebat</a:t>
            </a:r>
            <a:r>
              <a:rPr lang="en-US" sz="4800" dirty="0" smtClean="0">
                <a:latin typeface="Arial" pitchFamily="34" charset="0"/>
                <a:cs typeface="Arial" pitchFamily="34" charset="0"/>
              </a:rPr>
              <a:t> </a:t>
            </a:r>
            <a:endParaRPr lang="en-US" sz="4800" dirty="0">
              <a:latin typeface="Arial" pitchFamily="34" charset="0"/>
              <a:cs typeface="Arial" pitchFamily="34" charset="0"/>
            </a:endParaRPr>
          </a:p>
          <a:p>
            <a:pPr>
              <a:buFont typeface="Wingdings" pitchFamily="2" charset="2"/>
              <a:buChar char="§"/>
            </a:pPr>
            <a:r>
              <a:rPr lang="en-US" sz="4800" dirty="0" err="1">
                <a:latin typeface="Arial" pitchFamily="34" charset="0"/>
                <a:cs typeface="Arial" pitchFamily="34" charset="0"/>
              </a:rPr>
              <a:t>Upaya</a:t>
            </a:r>
            <a:r>
              <a:rPr lang="en-US" sz="4800" dirty="0">
                <a:latin typeface="Arial" pitchFamily="34" charset="0"/>
                <a:cs typeface="Arial" pitchFamily="34" charset="0"/>
              </a:rPr>
              <a:t> </a:t>
            </a:r>
            <a:r>
              <a:rPr lang="en-US" sz="4800" dirty="0" err="1">
                <a:latin typeface="Arial" pitchFamily="34" charset="0"/>
                <a:cs typeface="Arial" pitchFamily="34" charset="0"/>
              </a:rPr>
              <a:t>percepatan</a:t>
            </a:r>
            <a:r>
              <a:rPr lang="en-US" sz="4800" dirty="0">
                <a:latin typeface="Arial" pitchFamily="34" charset="0"/>
                <a:cs typeface="Arial" pitchFamily="34" charset="0"/>
              </a:rPr>
              <a:t> </a:t>
            </a:r>
            <a:r>
              <a:rPr lang="en-US" sz="4800" dirty="0" err="1">
                <a:latin typeface="Arial" pitchFamily="34" charset="0"/>
                <a:cs typeface="Arial" pitchFamily="34" charset="0"/>
              </a:rPr>
              <a:t>perbaikan</a:t>
            </a:r>
            <a:r>
              <a:rPr lang="en-US" sz="4800" dirty="0">
                <a:latin typeface="Arial" pitchFamily="34" charset="0"/>
                <a:cs typeface="Arial" pitchFamily="34" charset="0"/>
              </a:rPr>
              <a:t> </a:t>
            </a:r>
            <a:r>
              <a:rPr lang="en-US" sz="4800" dirty="0" err="1">
                <a:latin typeface="Arial" pitchFamily="34" charset="0"/>
                <a:cs typeface="Arial" pitchFamily="34" charset="0"/>
              </a:rPr>
              <a:t>gizi</a:t>
            </a:r>
            <a:r>
              <a:rPr lang="en-US" sz="4800" dirty="0">
                <a:latin typeface="Arial" pitchFamily="34" charset="0"/>
                <a:cs typeface="Arial" pitchFamily="34" charset="0"/>
              </a:rPr>
              <a:t> 1000 HPK </a:t>
            </a:r>
            <a:r>
              <a:rPr lang="en-US" sz="4800" dirty="0" err="1">
                <a:latin typeface="Arial" pitchFamily="34" charset="0"/>
                <a:cs typeface="Arial" pitchFamily="34" charset="0"/>
              </a:rPr>
              <a:t>perlu</a:t>
            </a:r>
            <a:r>
              <a:rPr lang="en-US" sz="4800" dirty="0">
                <a:latin typeface="Arial" pitchFamily="34" charset="0"/>
                <a:cs typeface="Arial" pitchFamily="34" charset="0"/>
              </a:rPr>
              <a:t> </a:t>
            </a:r>
            <a:r>
              <a:rPr lang="en-US" sz="4800" dirty="0" err="1">
                <a:latin typeface="Arial" pitchFamily="34" charset="0"/>
                <a:cs typeface="Arial" pitchFamily="34" charset="0"/>
              </a:rPr>
              <a:t>dilakukan</a:t>
            </a:r>
            <a:r>
              <a:rPr lang="en-US" sz="4800" dirty="0">
                <a:latin typeface="Arial" pitchFamily="34" charset="0"/>
                <a:cs typeface="Arial" pitchFamily="34" charset="0"/>
              </a:rPr>
              <a:t> oleh </a:t>
            </a:r>
            <a:r>
              <a:rPr lang="en-US" sz="4800" i="1" dirty="0">
                <a:latin typeface="Arial" pitchFamily="34" charset="0"/>
                <a:cs typeface="Arial" pitchFamily="34" charset="0"/>
              </a:rPr>
              <a:t>Multi-partners </a:t>
            </a:r>
            <a:r>
              <a:rPr lang="en-US" sz="4800" dirty="0" err="1">
                <a:latin typeface="Arial" pitchFamily="34" charset="0"/>
                <a:cs typeface="Arial" pitchFamily="34" charset="0"/>
              </a:rPr>
              <a:t>dari</a:t>
            </a:r>
            <a:r>
              <a:rPr lang="en-US" sz="4800" dirty="0">
                <a:latin typeface="Arial" pitchFamily="34" charset="0"/>
                <a:cs typeface="Arial" pitchFamily="34" charset="0"/>
              </a:rPr>
              <a:t> </a:t>
            </a:r>
            <a:r>
              <a:rPr lang="en-US" sz="4800" dirty="0" err="1">
                <a:latin typeface="Arial" pitchFamily="34" charset="0"/>
                <a:cs typeface="Arial" pitchFamily="34" charset="0"/>
              </a:rPr>
              <a:t>berbagai</a:t>
            </a:r>
            <a:r>
              <a:rPr lang="en-US" sz="4800" dirty="0">
                <a:latin typeface="Arial" pitchFamily="34" charset="0"/>
                <a:cs typeface="Arial" pitchFamily="34" charset="0"/>
              </a:rPr>
              <a:t> </a:t>
            </a:r>
            <a:r>
              <a:rPr lang="en-US" sz="4800" dirty="0" err="1">
                <a:latin typeface="Arial" pitchFamily="34" charset="0"/>
                <a:cs typeface="Arial" pitchFamily="34" charset="0"/>
              </a:rPr>
              <a:t>unsur</a:t>
            </a:r>
            <a:r>
              <a:rPr lang="en-US" sz="4800" dirty="0">
                <a:latin typeface="Arial" pitchFamily="34" charset="0"/>
                <a:cs typeface="Arial" pitchFamily="34" charset="0"/>
              </a:rPr>
              <a:t> </a:t>
            </a:r>
            <a:r>
              <a:rPr lang="en-US" sz="4800" dirty="0" err="1">
                <a:latin typeface="Arial" pitchFamily="34" charset="0"/>
                <a:cs typeface="Arial" pitchFamily="34" charset="0"/>
              </a:rPr>
              <a:t>secara</a:t>
            </a:r>
            <a:r>
              <a:rPr lang="en-US" sz="4800" dirty="0">
                <a:latin typeface="Arial" pitchFamily="34" charset="0"/>
                <a:cs typeface="Arial" pitchFamily="34" charset="0"/>
              </a:rPr>
              <a:t> </a:t>
            </a:r>
            <a:r>
              <a:rPr lang="en-US" sz="4800" dirty="0" err="1">
                <a:latin typeface="Arial" pitchFamily="34" charset="0"/>
                <a:cs typeface="Arial" pitchFamily="34" charset="0"/>
              </a:rPr>
              <a:t>bersama-sama</a:t>
            </a:r>
            <a:r>
              <a:rPr lang="en-US" sz="4800" dirty="0">
                <a:latin typeface="Arial" pitchFamily="34" charset="0"/>
                <a:cs typeface="Arial" pitchFamily="34" charset="0"/>
              </a:rPr>
              <a:t>, </a:t>
            </a:r>
            <a:r>
              <a:rPr lang="en-US" sz="4800" dirty="0" err="1">
                <a:latin typeface="Arial" pitchFamily="34" charset="0"/>
                <a:cs typeface="Arial" pitchFamily="34" charset="0"/>
              </a:rPr>
              <a:t>terintegrasi</a:t>
            </a:r>
            <a:r>
              <a:rPr lang="en-US" sz="4800" dirty="0">
                <a:latin typeface="Arial" pitchFamily="34" charset="0"/>
                <a:cs typeface="Arial" pitchFamily="34" charset="0"/>
              </a:rPr>
              <a:t> dan </a:t>
            </a:r>
            <a:r>
              <a:rPr lang="en-US" sz="4800" dirty="0" err="1">
                <a:latin typeface="Arial" pitchFamily="34" charset="0"/>
                <a:cs typeface="Arial" pitchFamily="34" charset="0"/>
              </a:rPr>
              <a:t>terkoordinasi</a:t>
            </a:r>
            <a:endParaRPr lang="en-US" sz="4800" dirty="0">
              <a:latin typeface="Arial" pitchFamily="34" charset="0"/>
              <a:cs typeface="Arial" pitchFamily="34" charset="0"/>
            </a:endParaRPr>
          </a:p>
          <a:p>
            <a:pPr>
              <a:buFont typeface="Wingdings" pitchFamily="2" charset="2"/>
              <a:buChar char="§"/>
            </a:pPr>
            <a:r>
              <a:rPr lang="en-US" sz="4800" dirty="0" err="1">
                <a:latin typeface="Arial" pitchFamily="34" charset="0"/>
                <a:cs typeface="Arial" pitchFamily="34" charset="0"/>
              </a:rPr>
              <a:t>Pendekatan</a:t>
            </a:r>
            <a:r>
              <a:rPr lang="en-US" sz="4800" dirty="0">
                <a:latin typeface="Arial" pitchFamily="34" charset="0"/>
                <a:cs typeface="Arial" pitchFamily="34" charset="0"/>
              </a:rPr>
              <a:t> </a:t>
            </a:r>
            <a:r>
              <a:rPr lang="en-US" sz="4800" dirty="0" err="1">
                <a:latin typeface="Arial" pitchFamily="34" charset="0"/>
                <a:cs typeface="Arial" pitchFamily="34" charset="0"/>
              </a:rPr>
              <a:t>intervensi</a:t>
            </a:r>
            <a:r>
              <a:rPr lang="en-US" sz="4800" dirty="0">
                <a:latin typeface="Arial" pitchFamily="34" charset="0"/>
                <a:cs typeface="Arial" pitchFamily="34" charset="0"/>
              </a:rPr>
              <a:t> </a:t>
            </a:r>
            <a:r>
              <a:rPr lang="en-US" sz="4800" dirty="0" err="1">
                <a:latin typeface="Arial" pitchFamily="34" charset="0"/>
                <a:cs typeface="Arial" pitchFamily="34" charset="0"/>
              </a:rPr>
              <a:t>berbasis</a:t>
            </a:r>
            <a:r>
              <a:rPr lang="en-US" sz="4800" dirty="0">
                <a:latin typeface="Arial" pitchFamily="34" charset="0"/>
                <a:cs typeface="Arial" pitchFamily="34" charset="0"/>
              </a:rPr>
              <a:t> </a:t>
            </a:r>
            <a:r>
              <a:rPr lang="en-US" sz="4800" dirty="0" err="1">
                <a:latin typeface="Arial" pitchFamily="34" charset="0"/>
                <a:cs typeface="Arial" pitchFamily="34" charset="0"/>
              </a:rPr>
              <a:t>potensi</a:t>
            </a:r>
            <a:r>
              <a:rPr lang="en-US" sz="4800" dirty="0">
                <a:latin typeface="Arial" pitchFamily="34" charset="0"/>
                <a:cs typeface="Arial" pitchFamily="34" charset="0"/>
              </a:rPr>
              <a:t> </a:t>
            </a:r>
            <a:r>
              <a:rPr lang="en-US" sz="4800" dirty="0" err="1">
                <a:latin typeface="Arial" pitchFamily="34" charset="0"/>
                <a:cs typeface="Arial" pitchFamily="34" charset="0"/>
              </a:rPr>
              <a:t>lokal</a:t>
            </a:r>
            <a:r>
              <a:rPr lang="en-US" sz="4800" dirty="0">
                <a:latin typeface="Arial" pitchFamily="34" charset="0"/>
                <a:cs typeface="Arial" pitchFamily="34" charset="0"/>
              </a:rPr>
              <a:t> </a:t>
            </a:r>
            <a:r>
              <a:rPr lang="en-US" sz="4800" dirty="0" err="1">
                <a:latin typeface="Arial" pitchFamily="34" charset="0"/>
                <a:cs typeface="Arial" pitchFamily="34" charset="0"/>
              </a:rPr>
              <a:t>memberikan</a:t>
            </a:r>
            <a:r>
              <a:rPr lang="en-US" sz="4800" dirty="0">
                <a:latin typeface="Arial" pitchFamily="34" charset="0"/>
                <a:cs typeface="Arial" pitchFamily="34" charset="0"/>
              </a:rPr>
              <a:t> </a:t>
            </a:r>
            <a:r>
              <a:rPr lang="en-US" sz="4800" dirty="0" err="1">
                <a:latin typeface="Arial" pitchFamily="34" charset="0"/>
                <a:cs typeface="Arial" pitchFamily="34" charset="0"/>
              </a:rPr>
              <a:t>efek</a:t>
            </a:r>
            <a:r>
              <a:rPr lang="en-US" sz="4800" dirty="0">
                <a:latin typeface="Arial" pitchFamily="34" charset="0"/>
                <a:cs typeface="Arial" pitchFamily="34" charset="0"/>
              </a:rPr>
              <a:t> </a:t>
            </a:r>
            <a:r>
              <a:rPr lang="en-US" sz="4800" dirty="0" err="1">
                <a:latin typeface="Arial" pitchFamily="34" charset="0"/>
                <a:cs typeface="Arial" pitchFamily="34" charset="0"/>
              </a:rPr>
              <a:t>positif</a:t>
            </a:r>
            <a:r>
              <a:rPr lang="en-US" sz="4800" dirty="0">
                <a:latin typeface="Arial" pitchFamily="34" charset="0"/>
                <a:cs typeface="Arial" pitchFamily="34" charset="0"/>
              </a:rPr>
              <a:t> </a:t>
            </a:r>
            <a:r>
              <a:rPr lang="en-US" sz="4800" dirty="0" err="1">
                <a:latin typeface="Arial" pitchFamily="34" charset="0"/>
                <a:cs typeface="Arial" pitchFamily="34" charset="0"/>
              </a:rPr>
              <a:t>terhadap</a:t>
            </a:r>
            <a:r>
              <a:rPr lang="en-US" sz="4800" dirty="0">
                <a:latin typeface="Arial" pitchFamily="34" charset="0"/>
                <a:cs typeface="Arial" pitchFamily="34" charset="0"/>
              </a:rPr>
              <a:t> </a:t>
            </a:r>
            <a:r>
              <a:rPr lang="en-US" sz="4800" dirty="0" err="1">
                <a:latin typeface="Arial" pitchFamily="34" charset="0"/>
                <a:cs typeface="Arial" pitchFamily="34" charset="0"/>
              </a:rPr>
              <a:t>pencegahan</a:t>
            </a:r>
            <a:r>
              <a:rPr lang="en-US" sz="4800" dirty="0">
                <a:latin typeface="Arial" pitchFamily="34" charset="0"/>
                <a:cs typeface="Arial" pitchFamily="34" charset="0"/>
              </a:rPr>
              <a:t> dan </a:t>
            </a:r>
            <a:r>
              <a:rPr lang="en-US" sz="4800" dirty="0" err="1">
                <a:latin typeface="Arial" pitchFamily="34" charset="0"/>
                <a:cs typeface="Arial" pitchFamily="34" charset="0"/>
              </a:rPr>
              <a:t>penanggulangan</a:t>
            </a:r>
            <a:r>
              <a:rPr lang="en-US" sz="4800" dirty="0">
                <a:latin typeface="Arial" pitchFamily="34" charset="0"/>
                <a:cs typeface="Arial" pitchFamily="34" charset="0"/>
              </a:rPr>
              <a:t> stunting</a:t>
            </a:r>
          </a:p>
        </p:txBody>
      </p:sp>
      <p:sp>
        <p:nvSpPr>
          <p:cNvPr id="5" name="Rectangle 4"/>
          <p:cNvSpPr/>
          <p:nvPr/>
        </p:nvSpPr>
        <p:spPr>
          <a:xfrm>
            <a:off x="3500398" y="8072458"/>
            <a:ext cx="7621817" cy="1642206"/>
          </a:xfrm>
          <a:prstGeom prst="rect">
            <a:avLst/>
          </a:prstGeom>
          <a:noFill/>
        </p:spPr>
        <p:txBody>
          <a:bodyPr wrap="none" lIns="163284" tIns="81642" rIns="163284" bIns="81642">
            <a:spAutoFit/>
          </a:bodyPr>
          <a:lstStyle/>
          <a:p>
            <a:pPr algn="ctr"/>
            <a:r>
              <a:rPr lang="en-US"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SELAMATKAN </a:t>
            </a:r>
          </a:p>
        </p:txBody>
      </p:sp>
      <p:pic>
        <p:nvPicPr>
          <p:cNvPr id="6" name="Picture 5"/>
          <p:cNvPicPr>
            <a:picLocks noChangeAspect="1" noChangeArrowheads="1"/>
          </p:cNvPicPr>
          <p:nvPr/>
        </p:nvPicPr>
        <p:blipFill>
          <a:blip r:embed="rId2"/>
          <a:srcRect l="48524" t="57143" r="31247" b="25961"/>
          <a:stretch>
            <a:fillRect/>
          </a:stretch>
        </p:blipFill>
        <p:spPr bwMode="auto">
          <a:xfrm>
            <a:off x="10929950" y="8117165"/>
            <a:ext cx="5000660" cy="2240756"/>
          </a:xfrm>
          <a:prstGeom prst="rect">
            <a:avLst/>
          </a:prstGeom>
          <a:noFill/>
          <a:ln w="9525">
            <a:noFill/>
            <a:miter lim="800000"/>
            <a:headEnd/>
            <a:tailEnd/>
          </a:ln>
          <a:effectLst>
            <a:prstShdw prst="shdw13" dist="53882" dir="13500000">
              <a:schemeClr val="bg2">
                <a:alpha val="50000"/>
              </a:schemeClr>
            </a:prstShdw>
          </a:effectLst>
        </p:spPr>
      </p:pic>
      <p:pic>
        <p:nvPicPr>
          <p:cNvPr id="7" name="Picture 6" descr="LOGO FKM.jpg"/>
          <p:cNvPicPr>
            <a:picLocks noChangeAspect="1"/>
          </p:cNvPicPr>
          <p:nvPr/>
        </p:nvPicPr>
        <p:blipFill>
          <a:blip r:embed="rId3"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2722537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999"/>
          </a:blip>
          <a:srcRect/>
          <a:stretch>
            <a:fillRect/>
          </a:stretch>
        </p:blipFill>
        <p:spPr>
          <a:xfrm rot="-1145989">
            <a:off x="9826857" y="-3554040"/>
            <a:ext cx="14864886" cy="17395080"/>
          </a:xfrm>
          <a:prstGeom prst="rect">
            <a:avLst/>
          </a:prstGeom>
        </p:spPr>
      </p:pic>
      <p:pic>
        <p:nvPicPr>
          <p:cNvPr id="3" name="Picture 3"/>
          <p:cNvPicPr>
            <a:picLocks noChangeAspect="1"/>
          </p:cNvPicPr>
          <p:nvPr/>
        </p:nvPicPr>
        <p:blipFill>
          <a:blip r:embed="rId3">
            <a:alphaModFix amt="36000"/>
          </a:blip>
          <a:srcRect/>
          <a:stretch>
            <a:fillRect/>
          </a:stretch>
        </p:blipFill>
        <p:spPr>
          <a:xfrm rot="-3054081">
            <a:off x="10049383" y="-7168299"/>
            <a:ext cx="12270211" cy="14358757"/>
          </a:xfrm>
          <a:prstGeom prst="rect">
            <a:avLst/>
          </a:prstGeom>
        </p:spPr>
      </p:pic>
      <p:sp>
        <p:nvSpPr>
          <p:cNvPr id="4" name="TextBox 4"/>
          <p:cNvSpPr txBox="1"/>
          <p:nvPr/>
        </p:nvSpPr>
        <p:spPr>
          <a:xfrm>
            <a:off x="1028700" y="3794365"/>
            <a:ext cx="8961983" cy="1491004"/>
          </a:xfrm>
          <a:prstGeom prst="rect">
            <a:avLst/>
          </a:prstGeom>
        </p:spPr>
        <p:txBody>
          <a:bodyPr lIns="0" tIns="0" rIns="0" bIns="0" rtlCol="0" anchor="t">
            <a:spAutoFit/>
          </a:bodyPr>
          <a:lstStyle/>
          <a:p>
            <a:pPr>
              <a:lnSpc>
                <a:spcPts val="11544"/>
              </a:lnSpc>
            </a:pPr>
            <a:r>
              <a:rPr lang="en-US" sz="10399">
                <a:solidFill>
                  <a:srgbClr val="4C6FBF"/>
                </a:solidFill>
                <a:latin typeface="Vesper Libre Regular"/>
              </a:rPr>
              <a:t>Terima Kasih</a:t>
            </a:r>
          </a:p>
        </p:txBody>
      </p:sp>
      <p:pic>
        <p:nvPicPr>
          <p:cNvPr id="5" name="Picture 5"/>
          <p:cNvPicPr>
            <a:picLocks noChangeAspect="1"/>
          </p:cNvPicPr>
          <p:nvPr/>
        </p:nvPicPr>
        <p:blipFill>
          <a:blip r:embed="rId4"/>
          <a:srcRect/>
          <a:stretch>
            <a:fillRect/>
          </a:stretch>
        </p:blipFill>
        <p:spPr>
          <a:xfrm>
            <a:off x="9503936" y="2054790"/>
            <a:ext cx="7850614" cy="7012470"/>
          </a:xfrm>
          <a:prstGeom prst="rect">
            <a:avLst/>
          </a:prstGeom>
        </p:spPr>
      </p:pic>
      <p:pic>
        <p:nvPicPr>
          <p:cNvPr id="6" name="Picture 5" descr="LOGO FKM.jpg"/>
          <p:cNvPicPr>
            <a:picLocks noChangeAspect="1"/>
          </p:cNvPicPr>
          <p:nvPr/>
        </p:nvPicPr>
        <p:blipFill>
          <a:blip r:embed="rId5" cstate="print"/>
          <a:stretch>
            <a:fillRect/>
          </a:stretch>
        </p:blipFill>
        <p:spPr>
          <a:xfrm>
            <a:off x="15716262" y="9006846"/>
            <a:ext cx="2571738" cy="128015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2"/>
          <a:srcRect l="13403" t="18707" r="16667" b="8770"/>
          <a:stretch>
            <a:fillRect/>
          </a:stretch>
        </p:blipFill>
        <p:spPr>
          <a:xfrm>
            <a:off x="35560" y="1367790"/>
            <a:ext cx="18216880" cy="7966710"/>
          </a:xfrm>
          <a:prstGeom prst="rect">
            <a:avLst/>
          </a:prstGeom>
        </p:spPr>
      </p:pic>
      <p:sp>
        <p:nvSpPr>
          <p:cNvPr id="8" name="TextBox 7"/>
          <p:cNvSpPr txBox="1"/>
          <p:nvPr/>
        </p:nvSpPr>
        <p:spPr>
          <a:xfrm>
            <a:off x="1" y="21908"/>
            <a:ext cx="17919290" cy="1042042"/>
          </a:xfrm>
          <a:prstGeom prst="rect">
            <a:avLst/>
          </a:prstGeom>
          <a:noFill/>
        </p:spPr>
        <p:txBody>
          <a:bodyPr wrap="square" lIns="163284" tIns="81642" rIns="163284" bIns="81642" rtlCol="0">
            <a:spAutoFit/>
          </a:bodyPr>
          <a:lstStyle/>
          <a:p>
            <a:pPr algn="ctr"/>
            <a:r>
              <a:rPr lang="en-US" sz="5700" b="1" dirty="0" err="1">
                <a:solidFill>
                  <a:srgbClr val="FF0000"/>
                </a:solidFill>
                <a:effectLst>
                  <a:outerShdw blurRad="38100" dist="38100" dir="2700000" algn="tl">
                    <a:srgbClr val="000000">
                      <a:alpha val="43137"/>
                    </a:srgbClr>
                  </a:outerShdw>
                </a:effectLst>
              </a:rPr>
              <a:t>PERMASALAHAN </a:t>
            </a:r>
            <a:r>
              <a:rPr lang="en-US" sz="5700" b="1" dirty="0">
                <a:solidFill>
                  <a:srgbClr val="FF0000"/>
                </a:solidFill>
                <a:effectLst>
                  <a:outerShdw blurRad="38100" dist="38100" dir="2700000" algn="tl">
                    <a:srgbClr val="000000">
                      <a:alpha val="43137"/>
                    </a:srgbClr>
                  </a:outerShdw>
                </a:effectLst>
              </a:rPr>
              <a:t>STUNTING</a:t>
            </a:r>
          </a:p>
        </p:txBody>
      </p:sp>
      <p:pic>
        <p:nvPicPr>
          <p:cNvPr id="5" name="Picture 4" descr="LOGO FKM.jpg"/>
          <p:cNvPicPr>
            <a:picLocks noChangeAspect="1"/>
          </p:cNvPicPr>
          <p:nvPr/>
        </p:nvPicPr>
        <p:blipFill>
          <a:blip r:embed="rId3"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2249121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B96D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42973"/>
            <a:ext cx="7352004" cy="6666271"/>
            <a:chOff x="0" y="0"/>
            <a:chExt cx="5505065" cy="4991599"/>
          </a:xfrm>
        </p:grpSpPr>
        <p:sp>
          <p:nvSpPr>
            <p:cNvPr id="3" name="Freeform 3"/>
            <p:cNvSpPr/>
            <p:nvPr/>
          </p:nvSpPr>
          <p:spPr>
            <a:xfrm>
              <a:off x="0" y="0"/>
              <a:ext cx="5505065" cy="4991599"/>
            </a:xfrm>
            <a:custGeom>
              <a:avLst/>
              <a:gdLst/>
              <a:ahLst/>
              <a:cxnLst/>
              <a:rect l="l" t="t" r="r" b="b"/>
              <a:pathLst>
                <a:path w="5505065" h="4991599">
                  <a:moveTo>
                    <a:pt x="5380605" y="4991599"/>
                  </a:moveTo>
                  <a:lnTo>
                    <a:pt x="124460" y="4991599"/>
                  </a:lnTo>
                  <a:cubicBezTo>
                    <a:pt x="55880" y="4991599"/>
                    <a:pt x="0" y="4935719"/>
                    <a:pt x="0" y="4867139"/>
                  </a:cubicBezTo>
                  <a:lnTo>
                    <a:pt x="0" y="124460"/>
                  </a:lnTo>
                  <a:cubicBezTo>
                    <a:pt x="0" y="55880"/>
                    <a:pt x="55880" y="0"/>
                    <a:pt x="124460" y="0"/>
                  </a:cubicBezTo>
                  <a:lnTo>
                    <a:pt x="5380605" y="0"/>
                  </a:lnTo>
                  <a:cubicBezTo>
                    <a:pt x="5449185" y="0"/>
                    <a:pt x="5505065" y="55880"/>
                    <a:pt x="5505065" y="124460"/>
                  </a:cubicBezTo>
                  <a:lnTo>
                    <a:pt x="5505065" y="4867139"/>
                  </a:lnTo>
                  <a:cubicBezTo>
                    <a:pt x="5505065" y="4935719"/>
                    <a:pt x="5449185" y="4991599"/>
                    <a:pt x="5380605" y="4991599"/>
                  </a:cubicBezTo>
                  <a:close/>
                </a:path>
              </a:pathLst>
            </a:custGeom>
            <a:solidFill>
              <a:srgbClr val="FFFFFF"/>
            </a:solidFill>
          </p:spPr>
        </p:sp>
      </p:grpSp>
      <p:grpSp>
        <p:nvGrpSpPr>
          <p:cNvPr id="4" name="Group 4"/>
          <p:cNvGrpSpPr/>
          <p:nvPr/>
        </p:nvGrpSpPr>
        <p:grpSpPr>
          <a:xfrm>
            <a:off x="1283976" y="1975004"/>
            <a:ext cx="7499008" cy="6669023"/>
            <a:chOff x="0" y="0"/>
            <a:chExt cx="11927795" cy="10818665"/>
          </a:xfrm>
        </p:grpSpPr>
        <p:sp>
          <p:nvSpPr>
            <p:cNvPr id="5" name="Freeform 5"/>
            <p:cNvSpPr/>
            <p:nvPr/>
          </p:nvSpPr>
          <p:spPr>
            <a:xfrm>
              <a:off x="0" y="0"/>
              <a:ext cx="11927795" cy="10818664"/>
            </a:xfrm>
            <a:custGeom>
              <a:avLst/>
              <a:gdLst/>
              <a:ahLst/>
              <a:cxnLst/>
              <a:rect l="l" t="t" r="r" b="b"/>
              <a:pathLst>
                <a:path w="11927795" h="10818664">
                  <a:moveTo>
                    <a:pt x="11803335" y="59690"/>
                  </a:moveTo>
                  <a:cubicBezTo>
                    <a:pt x="11838895" y="59690"/>
                    <a:pt x="11868105" y="88900"/>
                    <a:pt x="11868105" y="124460"/>
                  </a:cubicBezTo>
                  <a:lnTo>
                    <a:pt x="11868105" y="10694205"/>
                  </a:lnTo>
                  <a:cubicBezTo>
                    <a:pt x="11868105" y="10729764"/>
                    <a:pt x="11838895" y="10758974"/>
                    <a:pt x="11803335" y="10758974"/>
                  </a:cubicBezTo>
                  <a:lnTo>
                    <a:pt x="124460" y="10758974"/>
                  </a:lnTo>
                  <a:cubicBezTo>
                    <a:pt x="88900" y="10758974"/>
                    <a:pt x="59690" y="10729764"/>
                    <a:pt x="59690" y="10694205"/>
                  </a:cubicBezTo>
                  <a:lnTo>
                    <a:pt x="59690" y="124460"/>
                  </a:lnTo>
                  <a:cubicBezTo>
                    <a:pt x="59690" y="88900"/>
                    <a:pt x="88900" y="59690"/>
                    <a:pt x="124460" y="59690"/>
                  </a:cubicBezTo>
                  <a:lnTo>
                    <a:pt x="11803335" y="59690"/>
                  </a:lnTo>
                  <a:moveTo>
                    <a:pt x="11803335" y="0"/>
                  </a:moveTo>
                  <a:lnTo>
                    <a:pt x="124460" y="0"/>
                  </a:lnTo>
                  <a:cubicBezTo>
                    <a:pt x="55880" y="0"/>
                    <a:pt x="0" y="55880"/>
                    <a:pt x="0" y="124460"/>
                  </a:cubicBezTo>
                  <a:lnTo>
                    <a:pt x="0" y="10694205"/>
                  </a:lnTo>
                  <a:cubicBezTo>
                    <a:pt x="0" y="10762785"/>
                    <a:pt x="55880" y="10818664"/>
                    <a:pt x="124460" y="10818664"/>
                  </a:cubicBezTo>
                  <a:lnTo>
                    <a:pt x="11803335" y="10818664"/>
                  </a:lnTo>
                  <a:cubicBezTo>
                    <a:pt x="11871916" y="10818664"/>
                    <a:pt x="11927795" y="10762785"/>
                    <a:pt x="11927795" y="10694205"/>
                  </a:cubicBezTo>
                  <a:lnTo>
                    <a:pt x="11927795" y="124460"/>
                  </a:lnTo>
                  <a:cubicBezTo>
                    <a:pt x="11927795" y="55880"/>
                    <a:pt x="11871916" y="0"/>
                    <a:pt x="11803335" y="0"/>
                  </a:cubicBezTo>
                  <a:close/>
                </a:path>
              </a:pathLst>
            </a:custGeom>
            <a:solidFill>
              <a:srgbClr val="000000"/>
            </a:solidFill>
          </p:spPr>
        </p:sp>
      </p:grpSp>
      <p:sp>
        <p:nvSpPr>
          <p:cNvPr id="6" name="AutoShape 6"/>
          <p:cNvSpPr/>
          <p:nvPr/>
        </p:nvSpPr>
        <p:spPr>
          <a:xfrm>
            <a:off x="9717969" y="0"/>
            <a:ext cx="8570031" cy="10287000"/>
          </a:xfrm>
          <a:prstGeom prst="rect">
            <a:avLst/>
          </a:prstGeom>
          <a:solidFill>
            <a:srgbClr val="FFFFFF"/>
          </a:solidFill>
        </p:spPr>
      </p:sp>
      <p:pic>
        <p:nvPicPr>
          <p:cNvPr id="7" name="Picture 7"/>
          <p:cNvPicPr>
            <a:picLocks noChangeAspect="1"/>
          </p:cNvPicPr>
          <p:nvPr/>
        </p:nvPicPr>
        <p:blipFill>
          <a:blip r:embed="rId2"/>
          <a:srcRect/>
          <a:stretch>
            <a:fillRect/>
          </a:stretch>
        </p:blipFill>
        <p:spPr>
          <a:xfrm>
            <a:off x="-274728" y="3252323"/>
            <a:ext cx="9992697" cy="4244089"/>
          </a:xfrm>
          <a:prstGeom prst="rect">
            <a:avLst/>
          </a:prstGeom>
        </p:spPr>
      </p:pic>
      <p:grpSp>
        <p:nvGrpSpPr>
          <p:cNvPr id="8" name="Group 8"/>
          <p:cNvGrpSpPr/>
          <p:nvPr/>
        </p:nvGrpSpPr>
        <p:grpSpPr>
          <a:xfrm>
            <a:off x="11271699" y="3081164"/>
            <a:ext cx="5462570" cy="4107715"/>
            <a:chOff x="0" y="0"/>
            <a:chExt cx="7283427" cy="5476954"/>
          </a:xfrm>
        </p:grpSpPr>
        <p:sp>
          <p:nvSpPr>
            <p:cNvPr id="9" name="TextBox 9"/>
            <p:cNvSpPr txBox="1"/>
            <p:nvPr/>
          </p:nvSpPr>
          <p:spPr>
            <a:xfrm>
              <a:off x="0" y="57150"/>
              <a:ext cx="7283427" cy="3619705"/>
            </a:xfrm>
            <a:prstGeom prst="rect">
              <a:avLst/>
            </a:prstGeom>
          </p:spPr>
          <p:txBody>
            <a:bodyPr lIns="0" tIns="0" rIns="0" bIns="0" rtlCol="0" anchor="t">
              <a:spAutoFit/>
            </a:bodyPr>
            <a:lstStyle/>
            <a:p>
              <a:pPr>
                <a:lnSpc>
                  <a:spcPts val="7040"/>
                </a:lnSpc>
              </a:pPr>
              <a:r>
                <a:rPr lang="en-US" sz="6400">
                  <a:solidFill>
                    <a:srgbClr val="322FCF"/>
                  </a:solidFill>
                  <a:latin typeface="Vesper Libre Regular Bold"/>
                </a:rPr>
                <a:t>Proporsi Stunting di Indonesia</a:t>
              </a:r>
            </a:p>
          </p:txBody>
        </p:sp>
        <p:sp>
          <p:nvSpPr>
            <p:cNvPr id="10" name="TextBox 10"/>
            <p:cNvSpPr txBox="1"/>
            <p:nvPr/>
          </p:nvSpPr>
          <p:spPr>
            <a:xfrm>
              <a:off x="0" y="4105340"/>
              <a:ext cx="7283427" cy="1371614"/>
            </a:xfrm>
            <a:prstGeom prst="rect">
              <a:avLst/>
            </a:prstGeom>
          </p:spPr>
          <p:txBody>
            <a:bodyPr lIns="0" tIns="0" rIns="0" bIns="0" rtlCol="0" anchor="t">
              <a:spAutoFit/>
            </a:bodyPr>
            <a:lstStyle/>
            <a:p>
              <a:pPr>
                <a:lnSpc>
                  <a:spcPts val="4199"/>
                </a:lnSpc>
              </a:pPr>
              <a:r>
                <a:rPr lang="en-US" sz="2999">
                  <a:solidFill>
                    <a:srgbClr val="000000"/>
                  </a:solidFill>
                  <a:latin typeface="HK Grotesk Medium"/>
                </a:rPr>
                <a:t>Sumatera Barat tahun 2018 stunting 23,1%</a:t>
              </a:r>
            </a:p>
          </p:txBody>
        </p:sp>
      </p:grpSp>
      <p:pic>
        <p:nvPicPr>
          <p:cNvPr id="11" name="Picture 10" descr="LOGO FKM.jpg"/>
          <p:cNvPicPr>
            <a:picLocks noChangeAspect="1"/>
          </p:cNvPicPr>
          <p:nvPr/>
        </p:nvPicPr>
        <p:blipFill>
          <a:blip r:embed="rId3" cstate="print"/>
          <a:stretch>
            <a:fillRect/>
          </a:stretch>
        </p:blipFill>
        <p:spPr>
          <a:xfrm>
            <a:off x="15716262" y="9006846"/>
            <a:ext cx="2571738" cy="1280154"/>
          </a:xfrm>
          <a:prstGeom prst="rect">
            <a:avLst/>
          </a:prstGeom>
        </p:spPr>
      </p:pic>
      <p:sp>
        <p:nvSpPr>
          <p:cNvPr id="12" name="TextBox 11"/>
          <p:cNvSpPr txBox="1"/>
          <p:nvPr/>
        </p:nvSpPr>
        <p:spPr>
          <a:xfrm>
            <a:off x="714316" y="9286904"/>
            <a:ext cx="8929750" cy="400110"/>
          </a:xfrm>
          <a:prstGeom prst="rect">
            <a:avLst/>
          </a:prstGeom>
          <a:noFill/>
        </p:spPr>
        <p:txBody>
          <a:bodyPr wrap="square" rtlCol="0">
            <a:spAutoFit/>
          </a:bodyPr>
          <a:lstStyle/>
          <a:p>
            <a:r>
              <a:rPr lang="id-ID" sz="2000" b="1" dirty="0" smtClean="0"/>
              <a:t>Sumber : Riskesdas, 2019</a:t>
            </a:r>
            <a:endParaRPr lang="id-ID" sz="20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8887" y="0"/>
            <a:ext cx="12170230" cy="10086969"/>
          </a:xfrm>
        </p:spPr>
      </p:pic>
    </p:spTree>
    <p:extLst>
      <p:ext uri="{BB962C8B-B14F-4D97-AF65-F5344CB8AC3E}">
        <p14:creationId xmlns:p14="http://schemas.microsoft.com/office/powerpoint/2010/main" val="3227837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85688" y="1071534"/>
            <a:ext cx="8858312" cy="664373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92D050"/>
              </a:solidFill>
            </a:endParaRPr>
          </a:p>
        </p:txBody>
      </p:sp>
      <p:grpSp>
        <p:nvGrpSpPr>
          <p:cNvPr id="2" name="Group 2"/>
          <p:cNvGrpSpPr/>
          <p:nvPr/>
        </p:nvGrpSpPr>
        <p:grpSpPr>
          <a:xfrm>
            <a:off x="329471" y="1333273"/>
            <a:ext cx="7949580" cy="6151498"/>
            <a:chOff x="0" y="-57151"/>
            <a:chExt cx="10599440" cy="8201997"/>
          </a:xfrm>
        </p:grpSpPr>
        <p:sp>
          <p:nvSpPr>
            <p:cNvPr id="3" name="TextBox 3"/>
            <p:cNvSpPr txBox="1"/>
            <p:nvPr/>
          </p:nvSpPr>
          <p:spPr>
            <a:xfrm>
              <a:off x="1333103" y="7610176"/>
              <a:ext cx="2316584" cy="534670"/>
            </a:xfrm>
            <a:prstGeom prst="rect">
              <a:avLst/>
            </a:prstGeom>
          </p:spPr>
          <p:txBody>
            <a:bodyPr lIns="0" tIns="0" rIns="0" bIns="0" rtlCol="0" anchor="t">
              <a:spAutoFit/>
            </a:bodyPr>
            <a:lstStyle/>
            <a:p>
              <a:pPr algn="ctr">
                <a:lnSpc>
                  <a:spcPts val="3359"/>
                </a:lnSpc>
              </a:pPr>
              <a:r>
                <a:rPr lang="en-US" sz="2400" dirty="0" err="1">
                  <a:latin typeface="Arimo"/>
                </a:rPr>
                <a:t>Energi</a:t>
              </a:r>
              <a:endParaRPr lang="en-US" sz="2400" dirty="0">
                <a:latin typeface="Arimo"/>
              </a:endParaRPr>
            </a:p>
          </p:txBody>
        </p:sp>
        <p:sp>
          <p:nvSpPr>
            <p:cNvPr id="4" name="TextBox 4"/>
            <p:cNvSpPr txBox="1"/>
            <p:nvPr/>
          </p:nvSpPr>
          <p:spPr>
            <a:xfrm>
              <a:off x="3649687" y="7610176"/>
              <a:ext cx="2316584" cy="534670"/>
            </a:xfrm>
            <a:prstGeom prst="rect">
              <a:avLst/>
            </a:prstGeom>
          </p:spPr>
          <p:txBody>
            <a:bodyPr lIns="0" tIns="0" rIns="0" bIns="0" rtlCol="0" anchor="t">
              <a:spAutoFit/>
            </a:bodyPr>
            <a:lstStyle/>
            <a:p>
              <a:pPr algn="ctr">
                <a:lnSpc>
                  <a:spcPts val="3359"/>
                </a:lnSpc>
              </a:pPr>
              <a:r>
                <a:rPr lang="en-US" sz="2400" dirty="0">
                  <a:latin typeface="Arimo"/>
                </a:rPr>
                <a:t>Protein</a:t>
              </a:r>
            </a:p>
          </p:txBody>
        </p:sp>
        <p:sp>
          <p:nvSpPr>
            <p:cNvPr id="5" name="TextBox 5"/>
            <p:cNvSpPr txBox="1"/>
            <p:nvPr/>
          </p:nvSpPr>
          <p:spPr>
            <a:xfrm>
              <a:off x="5966271" y="7610176"/>
              <a:ext cx="2316584" cy="534670"/>
            </a:xfrm>
            <a:prstGeom prst="rect">
              <a:avLst/>
            </a:prstGeom>
          </p:spPr>
          <p:txBody>
            <a:bodyPr lIns="0" tIns="0" rIns="0" bIns="0" rtlCol="0" anchor="t">
              <a:spAutoFit/>
            </a:bodyPr>
            <a:lstStyle/>
            <a:p>
              <a:pPr algn="ctr">
                <a:lnSpc>
                  <a:spcPts val="3359"/>
                </a:lnSpc>
              </a:pPr>
              <a:r>
                <a:rPr lang="en-US" sz="2400" dirty="0" err="1">
                  <a:latin typeface="Arimo"/>
                </a:rPr>
                <a:t>Lemak</a:t>
              </a:r>
              <a:endParaRPr lang="en-US" sz="2400" dirty="0">
                <a:latin typeface="Arimo"/>
              </a:endParaRPr>
            </a:p>
          </p:txBody>
        </p:sp>
        <p:sp>
          <p:nvSpPr>
            <p:cNvPr id="6" name="TextBox 6"/>
            <p:cNvSpPr txBox="1"/>
            <p:nvPr/>
          </p:nvSpPr>
          <p:spPr>
            <a:xfrm>
              <a:off x="8282856" y="7610176"/>
              <a:ext cx="2316584" cy="534670"/>
            </a:xfrm>
            <a:prstGeom prst="rect">
              <a:avLst/>
            </a:prstGeom>
          </p:spPr>
          <p:txBody>
            <a:bodyPr lIns="0" tIns="0" rIns="0" bIns="0" rtlCol="0" anchor="t">
              <a:spAutoFit/>
            </a:bodyPr>
            <a:lstStyle/>
            <a:p>
              <a:pPr algn="ctr">
                <a:lnSpc>
                  <a:spcPts val="3359"/>
                </a:lnSpc>
              </a:pPr>
              <a:r>
                <a:rPr lang="en-US" sz="2400" dirty="0" err="1">
                  <a:latin typeface="Arimo"/>
                </a:rPr>
                <a:t>Karbohidrat</a:t>
              </a:r>
              <a:endParaRPr lang="en-US" sz="2400" dirty="0">
                <a:latin typeface="Arimo"/>
              </a:endParaRPr>
            </a:p>
          </p:txBody>
        </p:sp>
        <p:grpSp>
          <p:nvGrpSpPr>
            <p:cNvPr id="7" name="Group 7"/>
            <p:cNvGrpSpPr>
              <a:grpSpLocks noChangeAspect="1"/>
            </p:cNvGrpSpPr>
            <p:nvPr/>
          </p:nvGrpSpPr>
          <p:grpSpPr>
            <a:xfrm>
              <a:off x="1333103" y="238760"/>
              <a:ext cx="9266337" cy="7225366"/>
              <a:chOff x="0" y="0"/>
              <a:chExt cx="9266337" cy="7225366"/>
            </a:xfrm>
          </p:grpSpPr>
          <p:sp>
            <p:nvSpPr>
              <p:cNvPr id="8" name="Freeform 8"/>
              <p:cNvSpPr/>
              <p:nvPr/>
            </p:nvSpPr>
            <p:spPr>
              <a:xfrm>
                <a:off x="0" y="-6350"/>
                <a:ext cx="9266337" cy="12700"/>
              </a:xfrm>
              <a:custGeom>
                <a:avLst/>
                <a:gdLst/>
                <a:ahLst/>
                <a:cxnLst/>
                <a:rect l="l" t="t" r="r" b="b"/>
                <a:pathLst>
                  <a:path w="9266337" h="12700">
                    <a:moveTo>
                      <a:pt x="0" y="0"/>
                    </a:moveTo>
                    <a:lnTo>
                      <a:pt x="9266337" y="0"/>
                    </a:lnTo>
                    <a:lnTo>
                      <a:pt x="9266337" y="12700"/>
                    </a:lnTo>
                    <a:lnTo>
                      <a:pt x="0" y="12700"/>
                    </a:lnTo>
                    <a:close/>
                  </a:path>
                </a:pathLst>
              </a:custGeom>
              <a:solidFill>
                <a:srgbClr val="FFFFFF"/>
              </a:solidFill>
              <a:ln>
                <a:solidFill>
                  <a:schemeClr val="tx1"/>
                </a:solidFill>
              </a:ln>
            </p:spPr>
          </p:sp>
          <p:sp>
            <p:nvSpPr>
              <p:cNvPr id="9" name="Freeform 9"/>
              <p:cNvSpPr/>
              <p:nvPr/>
            </p:nvSpPr>
            <p:spPr>
              <a:xfrm>
                <a:off x="0" y="2402105"/>
                <a:ext cx="9266337" cy="12700"/>
              </a:xfrm>
              <a:custGeom>
                <a:avLst/>
                <a:gdLst/>
                <a:ahLst/>
                <a:cxnLst/>
                <a:rect l="l" t="t" r="r" b="b"/>
                <a:pathLst>
                  <a:path w="9266337" h="12700">
                    <a:moveTo>
                      <a:pt x="0" y="0"/>
                    </a:moveTo>
                    <a:lnTo>
                      <a:pt x="9266337" y="0"/>
                    </a:lnTo>
                    <a:lnTo>
                      <a:pt x="9266337" y="12700"/>
                    </a:lnTo>
                    <a:lnTo>
                      <a:pt x="0" y="12700"/>
                    </a:lnTo>
                    <a:close/>
                  </a:path>
                </a:pathLst>
              </a:custGeom>
              <a:solidFill>
                <a:srgbClr val="FFFFFF"/>
              </a:solidFill>
            </p:spPr>
          </p:sp>
          <p:sp>
            <p:nvSpPr>
              <p:cNvPr id="10" name="Freeform 10"/>
              <p:cNvSpPr/>
              <p:nvPr/>
            </p:nvSpPr>
            <p:spPr>
              <a:xfrm>
                <a:off x="0" y="4810561"/>
                <a:ext cx="9266337" cy="12700"/>
              </a:xfrm>
              <a:custGeom>
                <a:avLst/>
                <a:gdLst/>
                <a:ahLst/>
                <a:cxnLst/>
                <a:rect l="l" t="t" r="r" b="b"/>
                <a:pathLst>
                  <a:path w="9266337" h="12700">
                    <a:moveTo>
                      <a:pt x="0" y="0"/>
                    </a:moveTo>
                    <a:lnTo>
                      <a:pt x="9266337" y="0"/>
                    </a:lnTo>
                    <a:lnTo>
                      <a:pt x="9266337" y="12700"/>
                    </a:lnTo>
                    <a:lnTo>
                      <a:pt x="0" y="12700"/>
                    </a:lnTo>
                    <a:close/>
                  </a:path>
                </a:pathLst>
              </a:custGeom>
              <a:solidFill>
                <a:srgbClr val="FFFFFF"/>
              </a:solidFill>
            </p:spPr>
          </p:sp>
          <p:sp>
            <p:nvSpPr>
              <p:cNvPr id="11" name="Freeform 11"/>
              <p:cNvSpPr/>
              <p:nvPr/>
            </p:nvSpPr>
            <p:spPr>
              <a:xfrm>
                <a:off x="0" y="7219016"/>
                <a:ext cx="9266337" cy="12700"/>
              </a:xfrm>
              <a:custGeom>
                <a:avLst/>
                <a:gdLst/>
                <a:ahLst/>
                <a:cxnLst/>
                <a:rect l="l" t="t" r="r" b="b"/>
                <a:pathLst>
                  <a:path w="9266337" h="12700">
                    <a:moveTo>
                      <a:pt x="0" y="0"/>
                    </a:moveTo>
                    <a:lnTo>
                      <a:pt x="9266337" y="0"/>
                    </a:lnTo>
                    <a:lnTo>
                      <a:pt x="9266337" y="12700"/>
                    </a:lnTo>
                    <a:lnTo>
                      <a:pt x="0" y="12700"/>
                    </a:lnTo>
                    <a:close/>
                  </a:path>
                </a:pathLst>
              </a:custGeom>
              <a:solidFill>
                <a:srgbClr val="FFFFFF"/>
              </a:solidFill>
              <a:ln>
                <a:solidFill>
                  <a:schemeClr val="tx1"/>
                </a:solidFill>
              </a:ln>
            </p:spPr>
          </p:sp>
        </p:grpSp>
        <p:sp>
          <p:nvSpPr>
            <p:cNvPr id="12" name="TextBox 12"/>
            <p:cNvSpPr txBox="1"/>
            <p:nvPr/>
          </p:nvSpPr>
          <p:spPr>
            <a:xfrm>
              <a:off x="0" y="-57151"/>
              <a:ext cx="1129903" cy="581356"/>
            </a:xfrm>
            <a:prstGeom prst="rect">
              <a:avLst/>
            </a:prstGeom>
          </p:spPr>
          <p:txBody>
            <a:bodyPr lIns="0" tIns="0" rIns="0" bIns="0" rtlCol="0" anchor="t">
              <a:spAutoFit/>
            </a:bodyPr>
            <a:lstStyle/>
            <a:p>
              <a:pPr algn="r">
                <a:lnSpc>
                  <a:spcPts val="3359"/>
                </a:lnSpc>
              </a:pPr>
              <a:r>
                <a:rPr lang="en-US" sz="2400" dirty="0">
                  <a:latin typeface="Arimo"/>
                </a:rPr>
                <a:t>1.500 </a:t>
              </a:r>
            </a:p>
          </p:txBody>
        </p:sp>
        <p:sp>
          <p:nvSpPr>
            <p:cNvPr id="13" name="TextBox 13"/>
            <p:cNvSpPr txBox="1"/>
            <p:nvPr/>
          </p:nvSpPr>
          <p:spPr>
            <a:xfrm>
              <a:off x="0" y="2351305"/>
              <a:ext cx="1129903" cy="534670"/>
            </a:xfrm>
            <a:prstGeom prst="rect">
              <a:avLst/>
            </a:prstGeom>
          </p:spPr>
          <p:txBody>
            <a:bodyPr lIns="0" tIns="0" rIns="0" bIns="0" rtlCol="0" anchor="t">
              <a:spAutoFit/>
            </a:bodyPr>
            <a:lstStyle/>
            <a:p>
              <a:pPr algn="r">
                <a:lnSpc>
                  <a:spcPts val="3359"/>
                </a:lnSpc>
              </a:pPr>
              <a:r>
                <a:rPr lang="en-US" sz="2400" dirty="0">
                  <a:latin typeface="Arimo"/>
                </a:rPr>
                <a:t>1.000</a:t>
              </a:r>
              <a:r>
                <a:rPr lang="en-US" sz="2400" dirty="0">
                  <a:solidFill>
                    <a:srgbClr val="FFFFFF"/>
                  </a:solidFill>
                  <a:latin typeface="Arimo"/>
                </a:rPr>
                <a:t> </a:t>
              </a:r>
            </a:p>
          </p:txBody>
        </p:sp>
        <p:sp>
          <p:nvSpPr>
            <p:cNvPr id="14" name="TextBox 14"/>
            <p:cNvSpPr txBox="1"/>
            <p:nvPr/>
          </p:nvSpPr>
          <p:spPr>
            <a:xfrm>
              <a:off x="338931" y="4759761"/>
              <a:ext cx="790972" cy="534670"/>
            </a:xfrm>
            <a:prstGeom prst="rect">
              <a:avLst/>
            </a:prstGeom>
          </p:spPr>
          <p:txBody>
            <a:bodyPr lIns="0" tIns="0" rIns="0" bIns="0" rtlCol="0" anchor="t">
              <a:spAutoFit/>
            </a:bodyPr>
            <a:lstStyle/>
            <a:p>
              <a:pPr algn="r">
                <a:lnSpc>
                  <a:spcPts val="3359"/>
                </a:lnSpc>
              </a:pPr>
              <a:r>
                <a:rPr lang="en-US" sz="2400" dirty="0">
                  <a:latin typeface="Arimo"/>
                </a:rPr>
                <a:t>500</a:t>
              </a:r>
              <a:r>
                <a:rPr lang="en-US" sz="2400" dirty="0">
                  <a:solidFill>
                    <a:srgbClr val="FFFFFF"/>
                  </a:solidFill>
                  <a:latin typeface="Arimo"/>
                </a:rPr>
                <a:t> </a:t>
              </a:r>
            </a:p>
          </p:txBody>
        </p:sp>
        <p:sp>
          <p:nvSpPr>
            <p:cNvPr id="15" name="TextBox 15"/>
            <p:cNvSpPr txBox="1"/>
            <p:nvPr/>
          </p:nvSpPr>
          <p:spPr>
            <a:xfrm>
              <a:off x="790972" y="7168216"/>
              <a:ext cx="338931" cy="534670"/>
            </a:xfrm>
            <a:prstGeom prst="rect">
              <a:avLst/>
            </a:prstGeom>
          </p:spPr>
          <p:txBody>
            <a:bodyPr lIns="0" tIns="0" rIns="0" bIns="0" rtlCol="0" anchor="t">
              <a:spAutoFit/>
            </a:bodyPr>
            <a:lstStyle/>
            <a:p>
              <a:pPr algn="r">
                <a:lnSpc>
                  <a:spcPts val="3359"/>
                </a:lnSpc>
              </a:pPr>
              <a:r>
                <a:rPr lang="en-US" sz="2400" dirty="0">
                  <a:latin typeface="Arimo"/>
                </a:rPr>
                <a:t>0 </a:t>
              </a:r>
            </a:p>
          </p:txBody>
        </p:sp>
        <p:grpSp>
          <p:nvGrpSpPr>
            <p:cNvPr id="16" name="Group 16"/>
            <p:cNvGrpSpPr>
              <a:grpSpLocks noChangeAspect="1"/>
            </p:cNvGrpSpPr>
            <p:nvPr/>
          </p:nvGrpSpPr>
          <p:grpSpPr>
            <a:xfrm>
              <a:off x="1333103" y="238760"/>
              <a:ext cx="9266337" cy="7225366"/>
              <a:chOff x="0" y="0"/>
              <a:chExt cx="9266337" cy="7225366"/>
            </a:xfrm>
          </p:grpSpPr>
          <p:sp>
            <p:nvSpPr>
              <p:cNvPr id="17" name="Freeform 17"/>
              <p:cNvSpPr/>
              <p:nvPr/>
            </p:nvSpPr>
            <p:spPr>
              <a:xfrm>
                <a:off x="1094792" y="3387763"/>
                <a:ext cx="2404136" cy="3709969"/>
              </a:xfrm>
              <a:custGeom>
                <a:avLst/>
                <a:gdLst/>
                <a:ahLst/>
                <a:cxnLst/>
                <a:rect l="l" t="t" r="r" b="b"/>
                <a:pathLst>
                  <a:path w="2404136" h="3709969">
                    <a:moveTo>
                      <a:pt x="127000" y="63216"/>
                    </a:moveTo>
                    <a:cubicBezTo>
                      <a:pt x="126844" y="28257"/>
                      <a:pt x="98460" y="0"/>
                      <a:pt x="63500" y="0"/>
                    </a:cubicBezTo>
                    <a:cubicBezTo>
                      <a:pt x="28540" y="0"/>
                      <a:pt x="156" y="28257"/>
                      <a:pt x="0" y="63216"/>
                    </a:cubicBezTo>
                    <a:cubicBezTo>
                      <a:pt x="156" y="98175"/>
                      <a:pt x="28540" y="126433"/>
                      <a:pt x="63500" y="126433"/>
                    </a:cubicBezTo>
                    <a:cubicBezTo>
                      <a:pt x="98460" y="126433"/>
                      <a:pt x="126844" y="98175"/>
                      <a:pt x="127000" y="63216"/>
                    </a:cubicBezTo>
                    <a:close/>
                    <a:moveTo>
                      <a:pt x="87552" y="47788"/>
                    </a:moveTo>
                    <a:lnTo>
                      <a:pt x="39448" y="78644"/>
                    </a:lnTo>
                    <a:lnTo>
                      <a:pt x="2356032" y="3709969"/>
                    </a:lnTo>
                    <a:lnTo>
                      <a:pt x="2404136" y="3679113"/>
                    </a:lnTo>
                    <a:close/>
                  </a:path>
                </a:pathLst>
              </a:custGeom>
              <a:solidFill>
                <a:srgbClr val="FD150E"/>
              </a:solidFill>
            </p:spPr>
          </p:sp>
          <p:sp>
            <p:nvSpPr>
              <p:cNvPr id="18" name="Freeform 18"/>
              <p:cNvSpPr/>
              <p:nvPr/>
            </p:nvSpPr>
            <p:spPr>
              <a:xfrm>
                <a:off x="3411376" y="7019088"/>
                <a:ext cx="2380250" cy="126433"/>
              </a:xfrm>
              <a:custGeom>
                <a:avLst/>
                <a:gdLst/>
                <a:ahLst/>
                <a:cxnLst/>
                <a:rect l="l" t="t" r="r" b="b"/>
                <a:pathLst>
                  <a:path w="2380250" h="126433">
                    <a:moveTo>
                      <a:pt x="127000" y="63216"/>
                    </a:moveTo>
                    <a:cubicBezTo>
                      <a:pt x="126844" y="28257"/>
                      <a:pt x="98460" y="0"/>
                      <a:pt x="63500" y="0"/>
                    </a:cubicBezTo>
                    <a:cubicBezTo>
                      <a:pt x="28541" y="0"/>
                      <a:pt x="156" y="28257"/>
                      <a:pt x="0" y="63216"/>
                    </a:cubicBezTo>
                    <a:cubicBezTo>
                      <a:pt x="156" y="98175"/>
                      <a:pt x="28541" y="126432"/>
                      <a:pt x="63500" y="126432"/>
                    </a:cubicBezTo>
                    <a:cubicBezTo>
                      <a:pt x="98460" y="126432"/>
                      <a:pt x="126844" y="98175"/>
                      <a:pt x="127000" y="63216"/>
                    </a:cubicBezTo>
                    <a:close/>
                    <a:moveTo>
                      <a:pt x="63666" y="34641"/>
                    </a:moveTo>
                    <a:lnTo>
                      <a:pt x="63334" y="91790"/>
                    </a:lnTo>
                    <a:lnTo>
                      <a:pt x="2379919" y="105326"/>
                    </a:lnTo>
                    <a:lnTo>
                      <a:pt x="2380250" y="48177"/>
                    </a:lnTo>
                    <a:close/>
                  </a:path>
                </a:pathLst>
              </a:custGeom>
              <a:solidFill>
                <a:srgbClr val="FD150E"/>
              </a:solidFill>
            </p:spPr>
          </p:sp>
          <p:sp>
            <p:nvSpPr>
              <p:cNvPr id="19" name="Freeform 19"/>
              <p:cNvSpPr/>
              <p:nvPr/>
            </p:nvSpPr>
            <p:spPr>
              <a:xfrm>
                <a:off x="5727960" y="6657145"/>
                <a:ext cx="2443584" cy="501911"/>
              </a:xfrm>
              <a:custGeom>
                <a:avLst/>
                <a:gdLst/>
                <a:ahLst/>
                <a:cxnLst/>
                <a:rect l="l" t="t" r="r" b="b"/>
                <a:pathLst>
                  <a:path w="2443584" h="501911">
                    <a:moveTo>
                      <a:pt x="127000" y="438695"/>
                    </a:moveTo>
                    <a:cubicBezTo>
                      <a:pt x="126844" y="403736"/>
                      <a:pt x="98460" y="375478"/>
                      <a:pt x="63500" y="375478"/>
                    </a:cubicBezTo>
                    <a:cubicBezTo>
                      <a:pt x="28541" y="375478"/>
                      <a:pt x="157" y="403736"/>
                      <a:pt x="0" y="438695"/>
                    </a:cubicBezTo>
                    <a:cubicBezTo>
                      <a:pt x="157" y="473654"/>
                      <a:pt x="28541" y="501911"/>
                      <a:pt x="63500" y="501911"/>
                    </a:cubicBezTo>
                    <a:cubicBezTo>
                      <a:pt x="98460" y="501911"/>
                      <a:pt x="126844" y="473654"/>
                      <a:pt x="127000" y="438695"/>
                    </a:cubicBezTo>
                    <a:close/>
                    <a:moveTo>
                      <a:pt x="58953" y="410483"/>
                    </a:moveTo>
                    <a:lnTo>
                      <a:pt x="68048" y="466905"/>
                    </a:lnTo>
                    <a:lnTo>
                      <a:pt x="2384632" y="91427"/>
                    </a:lnTo>
                    <a:lnTo>
                      <a:pt x="2375537" y="35005"/>
                    </a:lnTo>
                    <a:close/>
                    <a:moveTo>
                      <a:pt x="2443585" y="63216"/>
                    </a:moveTo>
                    <a:cubicBezTo>
                      <a:pt x="2443428" y="28257"/>
                      <a:pt x="2415045" y="0"/>
                      <a:pt x="2380085" y="0"/>
                    </a:cubicBezTo>
                    <a:cubicBezTo>
                      <a:pt x="2345125" y="0"/>
                      <a:pt x="2316741" y="28257"/>
                      <a:pt x="2316585" y="63216"/>
                    </a:cubicBezTo>
                    <a:cubicBezTo>
                      <a:pt x="2316741" y="98175"/>
                      <a:pt x="2345125" y="126432"/>
                      <a:pt x="2380085" y="126432"/>
                    </a:cubicBezTo>
                    <a:cubicBezTo>
                      <a:pt x="2415045" y="126432"/>
                      <a:pt x="2443428" y="98175"/>
                      <a:pt x="2443585" y="63216"/>
                    </a:cubicBezTo>
                    <a:close/>
                  </a:path>
                </a:pathLst>
              </a:custGeom>
              <a:solidFill>
                <a:srgbClr val="FD150E"/>
              </a:solidFill>
            </p:spPr>
          </p:sp>
          <p:sp>
            <p:nvSpPr>
              <p:cNvPr id="20" name="Freeform 20"/>
              <p:cNvSpPr/>
              <p:nvPr/>
            </p:nvSpPr>
            <p:spPr>
              <a:xfrm>
                <a:off x="1094792" y="2381077"/>
                <a:ext cx="2405581" cy="4679110"/>
              </a:xfrm>
              <a:custGeom>
                <a:avLst/>
                <a:gdLst/>
                <a:ahLst/>
                <a:cxnLst/>
                <a:rect l="l" t="t" r="r" b="b"/>
                <a:pathLst>
                  <a:path w="2405581" h="4679110">
                    <a:moveTo>
                      <a:pt x="127000" y="63216"/>
                    </a:moveTo>
                    <a:cubicBezTo>
                      <a:pt x="126844" y="28257"/>
                      <a:pt x="98460" y="0"/>
                      <a:pt x="63500" y="0"/>
                    </a:cubicBezTo>
                    <a:cubicBezTo>
                      <a:pt x="28540" y="0"/>
                      <a:pt x="156" y="28257"/>
                      <a:pt x="0" y="63216"/>
                    </a:cubicBezTo>
                    <a:cubicBezTo>
                      <a:pt x="156" y="98176"/>
                      <a:pt x="28540" y="126433"/>
                      <a:pt x="63500" y="126433"/>
                    </a:cubicBezTo>
                    <a:cubicBezTo>
                      <a:pt x="98460" y="126433"/>
                      <a:pt x="126844" y="98176"/>
                      <a:pt x="127000" y="63216"/>
                    </a:cubicBezTo>
                    <a:close/>
                    <a:moveTo>
                      <a:pt x="88996" y="50314"/>
                    </a:moveTo>
                    <a:lnTo>
                      <a:pt x="38004" y="76118"/>
                    </a:lnTo>
                    <a:lnTo>
                      <a:pt x="2354588" y="4679110"/>
                    </a:lnTo>
                    <a:lnTo>
                      <a:pt x="2405581" y="4653306"/>
                    </a:lnTo>
                    <a:close/>
                  </a:path>
                </a:pathLst>
              </a:custGeom>
              <a:solidFill>
                <a:srgbClr val="FDFC19"/>
              </a:solidFill>
            </p:spPr>
          </p:sp>
          <p:sp>
            <p:nvSpPr>
              <p:cNvPr id="21" name="Freeform 21"/>
              <p:cNvSpPr/>
              <p:nvPr/>
            </p:nvSpPr>
            <p:spPr>
              <a:xfrm>
                <a:off x="3411376" y="6984069"/>
                <a:ext cx="2380367" cy="126433"/>
              </a:xfrm>
              <a:custGeom>
                <a:avLst/>
                <a:gdLst/>
                <a:ahLst/>
                <a:cxnLst/>
                <a:rect l="l" t="t" r="r" b="b"/>
                <a:pathLst>
                  <a:path w="2380367" h="126433">
                    <a:moveTo>
                      <a:pt x="127000" y="63216"/>
                    </a:moveTo>
                    <a:cubicBezTo>
                      <a:pt x="126844" y="28257"/>
                      <a:pt x="98460" y="0"/>
                      <a:pt x="63500" y="0"/>
                    </a:cubicBezTo>
                    <a:cubicBezTo>
                      <a:pt x="28541" y="0"/>
                      <a:pt x="156" y="28257"/>
                      <a:pt x="0" y="63216"/>
                    </a:cubicBezTo>
                    <a:cubicBezTo>
                      <a:pt x="156" y="98175"/>
                      <a:pt x="28541" y="126433"/>
                      <a:pt x="63500" y="126433"/>
                    </a:cubicBezTo>
                    <a:cubicBezTo>
                      <a:pt x="98460" y="126433"/>
                      <a:pt x="126844" y="98175"/>
                      <a:pt x="127000" y="63216"/>
                    </a:cubicBezTo>
                    <a:close/>
                    <a:moveTo>
                      <a:pt x="63783" y="34642"/>
                    </a:moveTo>
                    <a:lnTo>
                      <a:pt x="63217" y="91790"/>
                    </a:lnTo>
                    <a:lnTo>
                      <a:pt x="2379802" y="114863"/>
                    </a:lnTo>
                    <a:lnTo>
                      <a:pt x="2380367" y="57715"/>
                    </a:lnTo>
                    <a:close/>
                  </a:path>
                </a:pathLst>
              </a:custGeom>
              <a:solidFill>
                <a:srgbClr val="FDFC19"/>
              </a:solidFill>
            </p:spPr>
          </p:sp>
          <p:sp>
            <p:nvSpPr>
              <p:cNvPr id="22" name="Freeform 22"/>
              <p:cNvSpPr/>
              <p:nvPr/>
            </p:nvSpPr>
            <p:spPr>
              <a:xfrm>
                <a:off x="5727960" y="6502715"/>
                <a:ext cx="2443584" cy="630860"/>
              </a:xfrm>
              <a:custGeom>
                <a:avLst/>
                <a:gdLst/>
                <a:ahLst/>
                <a:cxnLst/>
                <a:rect l="l" t="t" r="r" b="b"/>
                <a:pathLst>
                  <a:path w="2443584" h="630860">
                    <a:moveTo>
                      <a:pt x="127000" y="567643"/>
                    </a:moveTo>
                    <a:cubicBezTo>
                      <a:pt x="126844" y="532684"/>
                      <a:pt x="98460" y="504427"/>
                      <a:pt x="63500" y="504427"/>
                    </a:cubicBezTo>
                    <a:cubicBezTo>
                      <a:pt x="28541" y="504427"/>
                      <a:pt x="157" y="532684"/>
                      <a:pt x="0" y="567643"/>
                    </a:cubicBezTo>
                    <a:cubicBezTo>
                      <a:pt x="157" y="602602"/>
                      <a:pt x="28541" y="630860"/>
                      <a:pt x="63500" y="630860"/>
                    </a:cubicBezTo>
                    <a:cubicBezTo>
                      <a:pt x="98460" y="630860"/>
                      <a:pt x="126844" y="602602"/>
                      <a:pt x="127000" y="567643"/>
                    </a:cubicBezTo>
                    <a:close/>
                    <a:moveTo>
                      <a:pt x="57452" y="539716"/>
                    </a:moveTo>
                    <a:lnTo>
                      <a:pt x="69549" y="595570"/>
                    </a:lnTo>
                    <a:lnTo>
                      <a:pt x="2386132" y="91144"/>
                    </a:lnTo>
                    <a:lnTo>
                      <a:pt x="2374037" y="35288"/>
                    </a:lnTo>
                    <a:close/>
                    <a:moveTo>
                      <a:pt x="2443585" y="63216"/>
                    </a:moveTo>
                    <a:cubicBezTo>
                      <a:pt x="2443428" y="28257"/>
                      <a:pt x="2415045" y="0"/>
                      <a:pt x="2380085" y="0"/>
                    </a:cubicBezTo>
                    <a:cubicBezTo>
                      <a:pt x="2345125" y="0"/>
                      <a:pt x="2316741" y="28257"/>
                      <a:pt x="2316585" y="63216"/>
                    </a:cubicBezTo>
                    <a:cubicBezTo>
                      <a:pt x="2316741" y="98175"/>
                      <a:pt x="2345125" y="126432"/>
                      <a:pt x="2380085" y="126432"/>
                    </a:cubicBezTo>
                    <a:cubicBezTo>
                      <a:pt x="2415045" y="126432"/>
                      <a:pt x="2443428" y="98175"/>
                      <a:pt x="2443585" y="63216"/>
                    </a:cubicBezTo>
                    <a:close/>
                  </a:path>
                </a:pathLst>
              </a:custGeom>
              <a:solidFill>
                <a:srgbClr val="FDFC19"/>
              </a:solidFill>
            </p:spPr>
          </p:sp>
          <p:sp>
            <p:nvSpPr>
              <p:cNvPr id="23" name="Freeform 23"/>
              <p:cNvSpPr/>
              <p:nvPr/>
            </p:nvSpPr>
            <p:spPr>
              <a:xfrm>
                <a:off x="1094792" y="659320"/>
                <a:ext cx="2406939" cy="6479472"/>
              </a:xfrm>
              <a:custGeom>
                <a:avLst/>
                <a:gdLst/>
                <a:ahLst/>
                <a:cxnLst/>
                <a:rect l="l" t="t" r="r" b="b"/>
                <a:pathLst>
                  <a:path w="2406939" h="6479472">
                    <a:moveTo>
                      <a:pt x="127000" y="63217"/>
                    </a:moveTo>
                    <a:cubicBezTo>
                      <a:pt x="126844" y="28257"/>
                      <a:pt x="98460" y="0"/>
                      <a:pt x="63500" y="0"/>
                    </a:cubicBezTo>
                    <a:cubicBezTo>
                      <a:pt x="28540" y="0"/>
                      <a:pt x="156" y="28257"/>
                      <a:pt x="0" y="63217"/>
                    </a:cubicBezTo>
                    <a:cubicBezTo>
                      <a:pt x="156" y="98176"/>
                      <a:pt x="28540" y="126433"/>
                      <a:pt x="63500" y="126433"/>
                    </a:cubicBezTo>
                    <a:cubicBezTo>
                      <a:pt x="98460" y="126433"/>
                      <a:pt x="126844" y="98176"/>
                      <a:pt x="127000" y="63217"/>
                    </a:cubicBezTo>
                    <a:close/>
                    <a:moveTo>
                      <a:pt x="90355" y="53453"/>
                    </a:moveTo>
                    <a:lnTo>
                      <a:pt x="36645" y="72981"/>
                    </a:lnTo>
                    <a:lnTo>
                      <a:pt x="2353229" y="6479472"/>
                    </a:lnTo>
                    <a:lnTo>
                      <a:pt x="2406939" y="6459944"/>
                    </a:lnTo>
                    <a:close/>
                  </a:path>
                </a:pathLst>
              </a:custGeom>
              <a:solidFill>
                <a:srgbClr val="008037"/>
              </a:solidFill>
            </p:spPr>
          </p:sp>
          <p:sp>
            <p:nvSpPr>
              <p:cNvPr id="24" name="Freeform 24"/>
              <p:cNvSpPr/>
              <p:nvPr/>
            </p:nvSpPr>
            <p:spPr>
              <a:xfrm>
                <a:off x="3411376" y="6980069"/>
                <a:ext cx="2381560" cy="212175"/>
              </a:xfrm>
              <a:custGeom>
                <a:avLst/>
                <a:gdLst/>
                <a:ahLst/>
                <a:cxnLst/>
                <a:rect l="l" t="t" r="r" b="b"/>
                <a:pathLst>
                  <a:path w="2381560" h="212175">
                    <a:moveTo>
                      <a:pt x="127000" y="148959"/>
                    </a:moveTo>
                    <a:cubicBezTo>
                      <a:pt x="126844" y="114000"/>
                      <a:pt x="98460" y="85742"/>
                      <a:pt x="63500" y="85742"/>
                    </a:cubicBezTo>
                    <a:cubicBezTo>
                      <a:pt x="28541" y="85742"/>
                      <a:pt x="156" y="114000"/>
                      <a:pt x="0" y="148959"/>
                    </a:cubicBezTo>
                    <a:cubicBezTo>
                      <a:pt x="156" y="183918"/>
                      <a:pt x="28541" y="212175"/>
                      <a:pt x="63500" y="212175"/>
                    </a:cubicBezTo>
                    <a:cubicBezTo>
                      <a:pt x="98460" y="212175"/>
                      <a:pt x="126844" y="183918"/>
                      <a:pt x="127000" y="148959"/>
                    </a:cubicBezTo>
                    <a:close/>
                    <a:moveTo>
                      <a:pt x="62025" y="120422"/>
                    </a:moveTo>
                    <a:lnTo>
                      <a:pt x="64976" y="177496"/>
                    </a:lnTo>
                    <a:lnTo>
                      <a:pt x="2381560" y="57073"/>
                    </a:lnTo>
                    <a:lnTo>
                      <a:pt x="2378609" y="0"/>
                    </a:lnTo>
                    <a:close/>
                  </a:path>
                </a:pathLst>
              </a:custGeom>
              <a:solidFill>
                <a:srgbClr val="008037"/>
              </a:solidFill>
            </p:spPr>
          </p:sp>
          <p:sp>
            <p:nvSpPr>
              <p:cNvPr id="25" name="Freeform 25"/>
              <p:cNvSpPr/>
              <p:nvPr/>
            </p:nvSpPr>
            <p:spPr>
              <a:xfrm>
                <a:off x="5727960" y="6126514"/>
                <a:ext cx="2443584" cy="945308"/>
              </a:xfrm>
              <a:custGeom>
                <a:avLst/>
                <a:gdLst/>
                <a:ahLst/>
                <a:cxnLst/>
                <a:rect l="l" t="t" r="r" b="b"/>
                <a:pathLst>
                  <a:path w="2443584" h="945308">
                    <a:moveTo>
                      <a:pt x="127000" y="882092"/>
                    </a:moveTo>
                    <a:cubicBezTo>
                      <a:pt x="126844" y="847132"/>
                      <a:pt x="98460" y="818875"/>
                      <a:pt x="63500" y="818875"/>
                    </a:cubicBezTo>
                    <a:cubicBezTo>
                      <a:pt x="28541" y="818875"/>
                      <a:pt x="157" y="847132"/>
                      <a:pt x="0" y="882092"/>
                    </a:cubicBezTo>
                    <a:cubicBezTo>
                      <a:pt x="157" y="917051"/>
                      <a:pt x="28541" y="945308"/>
                      <a:pt x="63500" y="945308"/>
                    </a:cubicBezTo>
                    <a:cubicBezTo>
                      <a:pt x="98460" y="945308"/>
                      <a:pt x="126844" y="917051"/>
                      <a:pt x="127000" y="882092"/>
                    </a:cubicBezTo>
                    <a:close/>
                    <a:moveTo>
                      <a:pt x="54024" y="855133"/>
                    </a:moveTo>
                    <a:lnTo>
                      <a:pt x="72978" y="909049"/>
                    </a:lnTo>
                    <a:lnTo>
                      <a:pt x="2389562" y="90174"/>
                    </a:lnTo>
                    <a:lnTo>
                      <a:pt x="2370608" y="36259"/>
                    </a:lnTo>
                    <a:close/>
                    <a:moveTo>
                      <a:pt x="2443585" y="63216"/>
                    </a:moveTo>
                    <a:cubicBezTo>
                      <a:pt x="2443428" y="28257"/>
                      <a:pt x="2415045" y="0"/>
                      <a:pt x="2380085" y="0"/>
                    </a:cubicBezTo>
                    <a:cubicBezTo>
                      <a:pt x="2345125" y="0"/>
                      <a:pt x="2316741" y="28257"/>
                      <a:pt x="2316585" y="63216"/>
                    </a:cubicBezTo>
                    <a:cubicBezTo>
                      <a:pt x="2316741" y="98175"/>
                      <a:pt x="2345125" y="126433"/>
                      <a:pt x="2380085" y="126433"/>
                    </a:cubicBezTo>
                    <a:cubicBezTo>
                      <a:pt x="2415045" y="126433"/>
                      <a:pt x="2443428" y="98175"/>
                      <a:pt x="2443585" y="63216"/>
                    </a:cubicBezTo>
                    <a:close/>
                  </a:path>
                </a:pathLst>
              </a:custGeom>
              <a:solidFill>
                <a:srgbClr val="008037"/>
              </a:solidFill>
            </p:spPr>
          </p:sp>
        </p:grpSp>
      </p:grpSp>
      <p:grpSp>
        <p:nvGrpSpPr>
          <p:cNvPr id="52" name="Group 51"/>
          <p:cNvGrpSpPr/>
          <p:nvPr/>
        </p:nvGrpSpPr>
        <p:grpSpPr>
          <a:xfrm>
            <a:off x="10429884" y="500030"/>
            <a:ext cx="6602177" cy="8271210"/>
            <a:chOff x="11271699" y="1729962"/>
            <a:chExt cx="6602177" cy="8271210"/>
          </a:xfrm>
        </p:grpSpPr>
        <p:grpSp>
          <p:nvGrpSpPr>
            <p:cNvPr id="27" name="Group 27"/>
            <p:cNvGrpSpPr/>
            <p:nvPr/>
          </p:nvGrpSpPr>
          <p:grpSpPr>
            <a:xfrm>
              <a:off x="11271699" y="6264083"/>
              <a:ext cx="942934" cy="94293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150E"/>
              </a:solidFill>
            </p:spPr>
          </p:sp>
        </p:grpSp>
        <p:sp>
          <p:nvSpPr>
            <p:cNvPr id="29" name="TextBox 29"/>
            <p:cNvSpPr txBox="1"/>
            <p:nvPr/>
          </p:nvSpPr>
          <p:spPr>
            <a:xfrm>
              <a:off x="11271699" y="1729962"/>
              <a:ext cx="5462570" cy="2700491"/>
            </a:xfrm>
            <a:prstGeom prst="rect">
              <a:avLst/>
            </a:prstGeom>
          </p:spPr>
          <p:txBody>
            <a:bodyPr lIns="0" tIns="0" rIns="0" bIns="0" rtlCol="0" anchor="t">
              <a:spAutoFit/>
            </a:bodyPr>
            <a:lstStyle/>
            <a:p>
              <a:pPr>
                <a:lnSpc>
                  <a:spcPts val="7040"/>
                </a:lnSpc>
              </a:pPr>
              <a:r>
                <a:rPr lang="en-US" sz="6000" dirty="0">
                  <a:solidFill>
                    <a:srgbClr val="322FCF"/>
                  </a:solidFill>
                  <a:latin typeface="Vesper Libre Regular Bold"/>
                </a:rPr>
                <a:t>Rata-Rata </a:t>
              </a:r>
              <a:r>
                <a:rPr lang="en-US" sz="6000" dirty="0" err="1" smtClean="0">
                  <a:solidFill>
                    <a:srgbClr val="322FCF"/>
                  </a:solidFill>
                  <a:latin typeface="Vesper Libre Regular Bold"/>
                </a:rPr>
                <a:t>Asupan</a:t>
              </a:r>
              <a:r>
                <a:rPr lang="en-US" sz="6000" dirty="0" smtClean="0">
                  <a:solidFill>
                    <a:srgbClr val="322FCF"/>
                  </a:solidFill>
                  <a:latin typeface="Vesper Libre Regular Bold"/>
                </a:rPr>
                <a:t> </a:t>
              </a:r>
              <a:r>
                <a:rPr lang="en-US" sz="6000" dirty="0" err="1" smtClean="0">
                  <a:solidFill>
                    <a:srgbClr val="322FCF"/>
                  </a:solidFill>
                  <a:latin typeface="Vesper Libre Regular Bold"/>
                </a:rPr>
                <a:t>Gizi</a:t>
              </a:r>
              <a:r>
                <a:rPr lang="en-US" sz="6000" dirty="0" smtClean="0">
                  <a:solidFill>
                    <a:srgbClr val="322FCF"/>
                  </a:solidFill>
                  <a:latin typeface="Vesper Libre Regular Bold"/>
                </a:rPr>
                <a:t> </a:t>
              </a:r>
              <a:r>
                <a:rPr lang="en-US" sz="6000" dirty="0" err="1">
                  <a:solidFill>
                    <a:srgbClr val="322FCF"/>
                  </a:solidFill>
                  <a:latin typeface="Vesper Libre Regular Bold"/>
                </a:rPr>
                <a:t>Anak</a:t>
              </a:r>
              <a:r>
                <a:rPr lang="en-US" sz="6000" dirty="0">
                  <a:solidFill>
                    <a:srgbClr val="322FCF"/>
                  </a:solidFill>
                  <a:latin typeface="Vesper Libre Regular Bold"/>
                </a:rPr>
                <a:t> Stunting</a:t>
              </a:r>
            </a:p>
          </p:txBody>
        </p:sp>
        <p:sp>
          <p:nvSpPr>
            <p:cNvPr id="30" name="TextBox 30"/>
            <p:cNvSpPr txBox="1"/>
            <p:nvPr/>
          </p:nvSpPr>
          <p:spPr>
            <a:xfrm>
              <a:off x="11271699" y="4737529"/>
              <a:ext cx="5462570" cy="1042998"/>
            </a:xfrm>
            <a:prstGeom prst="rect">
              <a:avLst/>
            </a:prstGeom>
          </p:spPr>
          <p:txBody>
            <a:bodyPr lIns="0" tIns="0" rIns="0" bIns="0" rtlCol="0" anchor="t">
              <a:spAutoFit/>
            </a:bodyPr>
            <a:lstStyle/>
            <a:p>
              <a:pPr>
                <a:lnSpc>
                  <a:spcPts val="4199"/>
                </a:lnSpc>
              </a:pPr>
              <a:r>
                <a:rPr lang="en-US" sz="2999" dirty="0" err="1">
                  <a:solidFill>
                    <a:srgbClr val="000000"/>
                  </a:solidFill>
                  <a:latin typeface="HK Grotesk Medium"/>
                </a:rPr>
                <a:t>Setelah</a:t>
              </a:r>
              <a:r>
                <a:rPr lang="en-US" sz="2999" dirty="0">
                  <a:solidFill>
                    <a:srgbClr val="000000"/>
                  </a:solidFill>
                  <a:latin typeface="HK Grotesk Medium"/>
                </a:rPr>
                <a:t> </a:t>
              </a:r>
              <a:r>
                <a:rPr lang="en-US" sz="2999" dirty="0" err="1">
                  <a:solidFill>
                    <a:srgbClr val="000000"/>
                  </a:solidFill>
                  <a:latin typeface="HK Grotesk Medium"/>
                </a:rPr>
                <a:t>di</a:t>
              </a:r>
              <a:r>
                <a:rPr lang="en-US" sz="2999" dirty="0">
                  <a:solidFill>
                    <a:srgbClr val="000000"/>
                  </a:solidFill>
                  <a:latin typeface="HK Grotesk Medium"/>
                </a:rPr>
                <a:t> </a:t>
              </a:r>
              <a:r>
                <a:rPr lang="en-US" sz="2999" dirty="0" err="1">
                  <a:solidFill>
                    <a:srgbClr val="000000"/>
                  </a:solidFill>
                  <a:latin typeface="HK Grotesk Medium"/>
                </a:rPr>
                <a:t>intervensi</a:t>
              </a:r>
              <a:r>
                <a:rPr lang="en-US" sz="2999" dirty="0">
                  <a:solidFill>
                    <a:srgbClr val="000000"/>
                  </a:solidFill>
                  <a:latin typeface="HK Grotesk Medium"/>
                </a:rPr>
                <a:t> </a:t>
              </a:r>
              <a:r>
                <a:rPr lang="en-US" sz="2999" dirty="0" err="1">
                  <a:solidFill>
                    <a:srgbClr val="000000"/>
                  </a:solidFill>
                  <a:latin typeface="HK Grotesk Medium"/>
                </a:rPr>
                <a:t>makanan</a:t>
              </a:r>
              <a:r>
                <a:rPr lang="en-US" sz="2999" dirty="0">
                  <a:solidFill>
                    <a:srgbClr val="000000"/>
                  </a:solidFill>
                  <a:latin typeface="HK Grotesk Medium"/>
                </a:rPr>
                <a:t> </a:t>
              </a:r>
              <a:r>
                <a:rPr lang="en-US" sz="2999" dirty="0" err="1">
                  <a:solidFill>
                    <a:srgbClr val="000000"/>
                  </a:solidFill>
                  <a:latin typeface="HK Grotesk Medium"/>
                </a:rPr>
                <a:t>dan</a:t>
              </a:r>
              <a:r>
                <a:rPr lang="en-US" sz="2999" dirty="0">
                  <a:solidFill>
                    <a:srgbClr val="000000"/>
                  </a:solidFill>
                  <a:latin typeface="HK Grotesk Medium"/>
                </a:rPr>
                <a:t> </a:t>
              </a:r>
              <a:r>
                <a:rPr lang="en-US" sz="2999" dirty="0" err="1">
                  <a:solidFill>
                    <a:srgbClr val="000000"/>
                  </a:solidFill>
                  <a:latin typeface="HK Grotesk Medium"/>
                </a:rPr>
                <a:t>edukasi</a:t>
              </a:r>
              <a:r>
                <a:rPr lang="en-US" sz="2999" dirty="0">
                  <a:solidFill>
                    <a:srgbClr val="000000"/>
                  </a:solidFill>
                  <a:latin typeface="HK Grotesk Medium"/>
                </a:rPr>
                <a:t>.</a:t>
              </a:r>
            </a:p>
          </p:txBody>
        </p:sp>
        <p:sp>
          <p:nvSpPr>
            <p:cNvPr id="31" name="TextBox 31"/>
            <p:cNvSpPr txBox="1"/>
            <p:nvPr/>
          </p:nvSpPr>
          <p:spPr>
            <a:xfrm>
              <a:off x="12411306" y="6472445"/>
              <a:ext cx="5462570" cy="511974"/>
            </a:xfrm>
            <a:prstGeom prst="rect">
              <a:avLst/>
            </a:prstGeom>
          </p:spPr>
          <p:txBody>
            <a:bodyPr lIns="0" tIns="0" rIns="0" bIns="0" rtlCol="0" anchor="t">
              <a:spAutoFit/>
            </a:bodyPr>
            <a:lstStyle/>
            <a:p>
              <a:pPr>
                <a:lnSpc>
                  <a:spcPts val="4199"/>
                </a:lnSpc>
              </a:pPr>
              <a:r>
                <a:rPr lang="en-US" sz="2999">
                  <a:solidFill>
                    <a:srgbClr val="000000"/>
                  </a:solidFill>
                  <a:latin typeface="HK Grotesk Medium"/>
                </a:rPr>
                <a:t>Sebelum intervensi</a:t>
              </a:r>
            </a:p>
          </p:txBody>
        </p:sp>
        <p:grpSp>
          <p:nvGrpSpPr>
            <p:cNvPr id="32" name="Group 32"/>
            <p:cNvGrpSpPr/>
            <p:nvPr/>
          </p:nvGrpSpPr>
          <p:grpSpPr>
            <a:xfrm>
              <a:off x="11271699" y="7636815"/>
              <a:ext cx="942934" cy="942934"/>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C19"/>
              </a:solidFill>
            </p:spPr>
          </p:sp>
        </p:grpSp>
        <p:sp>
          <p:nvSpPr>
            <p:cNvPr id="34" name="TextBox 34"/>
            <p:cNvSpPr txBox="1"/>
            <p:nvPr/>
          </p:nvSpPr>
          <p:spPr>
            <a:xfrm>
              <a:off x="12411306" y="7823720"/>
              <a:ext cx="5462570" cy="511974"/>
            </a:xfrm>
            <a:prstGeom prst="rect">
              <a:avLst/>
            </a:prstGeom>
          </p:spPr>
          <p:txBody>
            <a:bodyPr lIns="0" tIns="0" rIns="0" bIns="0" rtlCol="0" anchor="t">
              <a:spAutoFit/>
            </a:bodyPr>
            <a:lstStyle/>
            <a:p>
              <a:pPr>
                <a:lnSpc>
                  <a:spcPts val="4199"/>
                </a:lnSpc>
              </a:pPr>
              <a:r>
                <a:rPr lang="en-US" sz="2999">
                  <a:solidFill>
                    <a:srgbClr val="000000"/>
                  </a:solidFill>
                  <a:latin typeface="HK Grotesk Medium"/>
                </a:rPr>
                <a:t>Setelah intervensi</a:t>
              </a:r>
            </a:p>
          </p:txBody>
        </p:sp>
        <p:grpSp>
          <p:nvGrpSpPr>
            <p:cNvPr id="35" name="Group 35"/>
            <p:cNvGrpSpPr/>
            <p:nvPr/>
          </p:nvGrpSpPr>
          <p:grpSpPr>
            <a:xfrm>
              <a:off x="11271699" y="9058238"/>
              <a:ext cx="942934" cy="942934"/>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037"/>
              </a:solidFill>
            </p:spPr>
          </p:sp>
        </p:grpSp>
        <p:sp>
          <p:nvSpPr>
            <p:cNvPr id="37" name="TextBox 37"/>
            <p:cNvSpPr txBox="1"/>
            <p:nvPr/>
          </p:nvSpPr>
          <p:spPr>
            <a:xfrm>
              <a:off x="12411306" y="9201150"/>
              <a:ext cx="5462570" cy="511974"/>
            </a:xfrm>
            <a:prstGeom prst="rect">
              <a:avLst/>
            </a:prstGeom>
          </p:spPr>
          <p:txBody>
            <a:bodyPr lIns="0" tIns="0" rIns="0" bIns="0" rtlCol="0" anchor="t">
              <a:spAutoFit/>
            </a:bodyPr>
            <a:lstStyle/>
            <a:p>
              <a:pPr>
                <a:lnSpc>
                  <a:spcPts val="4199"/>
                </a:lnSpc>
              </a:pPr>
              <a:r>
                <a:rPr lang="en-US" sz="2999" dirty="0" err="1">
                  <a:solidFill>
                    <a:srgbClr val="000000"/>
                  </a:solidFill>
                  <a:latin typeface="HK Grotesk Medium"/>
                </a:rPr>
                <a:t>Kebutuhan</a:t>
              </a:r>
              <a:r>
                <a:rPr lang="en-US" sz="2999" dirty="0">
                  <a:solidFill>
                    <a:srgbClr val="000000"/>
                  </a:solidFill>
                  <a:latin typeface="HK Grotesk Medium"/>
                </a:rPr>
                <a:t> </a:t>
              </a:r>
              <a:r>
                <a:rPr lang="en-US" sz="2999" dirty="0" err="1">
                  <a:solidFill>
                    <a:srgbClr val="000000"/>
                  </a:solidFill>
                  <a:latin typeface="HK Grotesk Medium"/>
                </a:rPr>
                <a:t>Anak</a:t>
              </a:r>
              <a:r>
                <a:rPr lang="en-US" sz="2999" dirty="0">
                  <a:solidFill>
                    <a:srgbClr val="000000"/>
                  </a:solidFill>
                  <a:latin typeface="HK Grotesk Medium"/>
                </a:rPr>
                <a:t> (AKG, 2019)</a:t>
              </a:r>
            </a:p>
          </p:txBody>
        </p:sp>
      </p:grpSp>
      <p:sp>
        <p:nvSpPr>
          <p:cNvPr id="38" name="TextBox 38"/>
          <p:cNvSpPr txBox="1"/>
          <p:nvPr/>
        </p:nvSpPr>
        <p:spPr>
          <a:xfrm>
            <a:off x="188188" y="8414625"/>
            <a:ext cx="9155339" cy="1077574"/>
          </a:xfrm>
          <a:prstGeom prst="rect">
            <a:avLst/>
          </a:prstGeom>
        </p:spPr>
        <p:txBody>
          <a:bodyPr lIns="0" tIns="0" rIns="0" bIns="0" rtlCol="0" anchor="t">
            <a:spAutoFit/>
          </a:bodyPr>
          <a:lstStyle/>
          <a:p>
            <a:pPr>
              <a:lnSpc>
                <a:spcPts val="2940"/>
              </a:lnSpc>
            </a:pPr>
            <a:r>
              <a:rPr lang="en-US" sz="2100" dirty="0" err="1">
                <a:solidFill>
                  <a:srgbClr val="000000"/>
                </a:solidFill>
                <a:latin typeface="HK Grotesk Medium"/>
              </a:rPr>
              <a:t>Hasil</a:t>
            </a:r>
            <a:r>
              <a:rPr lang="en-US" sz="2100" dirty="0">
                <a:solidFill>
                  <a:srgbClr val="000000"/>
                </a:solidFill>
                <a:latin typeface="HK Grotesk Medium"/>
              </a:rPr>
              <a:t> </a:t>
            </a:r>
            <a:r>
              <a:rPr lang="en-US" sz="2100" dirty="0" err="1">
                <a:solidFill>
                  <a:srgbClr val="000000"/>
                </a:solidFill>
                <a:latin typeface="HK Grotesk Medium"/>
              </a:rPr>
              <a:t>Penelitian</a:t>
            </a:r>
            <a:r>
              <a:rPr lang="en-US" sz="2100" dirty="0">
                <a:solidFill>
                  <a:srgbClr val="000000"/>
                </a:solidFill>
                <a:latin typeface="HK Grotesk Medium"/>
              </a:rPr>
              <a:t> </a:t>
            </a:r>
            <a:r>
              <a:rPr lang="en-US" sz="2100" dirty="0" err="1">
                <a:solidFill>
                  <a:srgbClr val="000000"/>
                </a:solidFill>
                <a:latin typeface="HK Grotesk Medium"/>
              </a:rPr>
              <a:t>Helmizar</a:t>
            </a:r>
            <a:r>
              <a:rPr lang="en-US" sz="2100" dirty="0">
                <a:solidFill>
                  <a:srgbClr val="000000"/>
                </a:solidFill>
                <a:latin typeface="HK Grotesk Medium"/>
              </a:rPr>
              <a:t>, 2019 "</a:t>
            </a:r>
            <a:r>
              <a:rPr lang="en-US" sz="2100" dirty="0" err="1">
                <a:solidFill>
                  <a:srgbClr val="000000"/>
                </a:solidFill>
                <a:latin typeface="HK Grotesk Medium"/>
              </a:rPr>
              <a:t>Tindak</a:t>
            </a:r>
            <a:r>
              <a:rPr lang="en-US" sz="2100" dirty="0">
                <a:solidFill>
                  <a:srgbClr val="000000"/>
                </a:solidFill>
                <a:latin typeface="HK Grotesk Medium"/>
              </a:rPr>
              <a:t> </a:t>
            </a:r>
            <a:r>
              <a:rPr lang="en-US" sz="2100" dirty="0" err="1">
                <a:solidFill>
                  <a:srgbClr val="000000"/>
                </a:solidFill>
                <a:latin typeface="HK Grotesk Medium"/>
              </a:rPr>
              <a:t>Lanjut</a:t>
            </a:r>
            <a:r>
              <a:rPr lang="en-US" sz="2100" dirty="0">
                <a:solidFill>
                  <a:srgbClr val="000000"/>
                </a:solidFill>
                <a:latin typeface="HK Grotesk Medium"/>
              </a:rPr>
              <a:t> </a:t>
            </a:r>
            <a:r>
              <a:rPr lang="en-US" sz="2100" dirty="0" err="1">
                <a:solidFill>
                  <a:srgbClr val="000000"/>
                </a:solidFill>
                <a:latin typeface="HK Grotesk Medium"/>
              </a:rPr>
              <a:t>Efek</a:t>
            </a:r>
            <a:r>
              <a:rPr lang="en-US" sz="2100" dirty="0">
                <a:solidFill>
                  <a:srgbClr val="000000"/>
                </a:solidFill>
                <a:latin typeface="HK Grotesk Medium"/>
              </a:rPr>
              <a:t> </a:t>
            </a:r>
            <a:r>
              <a:rPr lang="en-US" sz="2100" dirty="0" err="1">
                <a:solidFill>
                  <a:srgbClr val="000000"/>
                </a:solidFill>
                <a:latin typeface="HK Grotesk Medium"/>
              </a:rPr>
              <a:t>Suplementasi</a:t>
            </a:r>
            <a:r>
              <a:rPr lang="en-US" sz="2100" dirty="0">
                <a:solidFill>
                  <a:srgbClr val="000000"/>
                </a:solidFill>
                <a:latin typeface="HK Grotesk Medium"/>
              </a:rPr>
              <a:t> </a:t>
            </a:r>
            <a:r>
              <a:rPr lang="en-US" sz="2100" dirty="0" err="1">
                <a:solidFill>
                  <a:srgbClr val="000000"/>
                </a:solidFill>
                <a:latin typeface="HK Grotesk Medium"/>
              </a:rPr>
              <a:t>Dadih</a:t>
            </a:r>
            <a:r>
              <a:rPr lang="en-US" sz="2100" dirty="0">
                <a:solidFill>
                  <a:srgbClr val="000000"/>
                </a:solidFill>
                <a:latin typeface="HK Grotesk Medium"/>
              </a:rPr>
              <a:t> </a:t>
            </a:r>
            <a:r>
              <a:rPr lang="en-US" sz="2100" dirty="0" err="1">
                <a:solidFill>
                  <a:srgbClr val="000000"/>
                </a:solidFill>
                <a:latin typeface="HK Grotesk Medium"/>
              </a:rPr>
              <a:t>dan</a:t>
            </a:r>
            <a:r>
              <a:rPr lang="en-US" sz="2100" dirty="0">
                <a:solidFill>
                  <a:srgbClr val="000000"/>
                </a:solidFill>
                <a:latin typeface="HK Grotesk Medium"/>
              </a:rPr>
              <a:t> </a:t>
            </a:r>
            <a:r>
              <a:rPr lang="en-US" sz="2100" dirty="0" err="1">
                <a:solidFill>
                  <a:srgbClr val="000000"/>
                </a:solidFill>
                <a:latin typeface="HK Grotesk Medium"/>
              </a:rPr>
              <a:t>ZInc</a:t>
            </a:r>
            <a:r>
              <a:rPr lang="en-US" sz="2100" dirty="0">
                <a:solidFill>
                  <a:srgbClr val="000000"/>
                </a:solidFill>
                <a:latin typeface="HK Grotesk Medium"/>
              </a:rPr>
              <a:t> </a:t>
            </a:r>
            <a:r>
              <a:rPr lang="en-US" sz="2100" dirty="0" err="1">
                <a:solidFill>
                  <a:srgbClr val="000000"/>
                </a:solidFill>
                <a:latin typeface="HK Grotesk Medium"/>
              </a:rPr>
              <a:t>Selama</a:t>
            </a:r>
            <a:r>
              <a:rPr lang="en-US" sz="2100" dirty="0">
                <a:solidFill>
                  <a:srgbClr val="000000"/>
                </a:solidFill>
                <a:latin typeface="HK Grotesk Medium"/>
              </a:rPr>
              <a:t> </a:t>
            </a:r>
            <a:r>
              <a:rPr lang="en-US" sz="2100" dirty="0" err="1">
                <a:solidFill>
                  <a:srgbClr val="000000"/>
                </a:solidFill>
                <a:latin typeface="HK Grotesk Medium"/>
              </a:rPr>
              <a:t>Kehamilan</a:t>
            </a:r>
            <a:r>
              <a:rPr lang="en-US" sz="2100" dirty="0">
                <a:solidFill>
                  <a:srgbClr val="000000"/>
                </a:solidFill>
                <a:latin typeface="HK Grotesk Medium"/>
              </a:rPr>
              <a:t> </a:t>
            </a:r>
            <a:r>
              <a:rPr lang="en-US" sz="2100" dirty="0" err="1">
                <a:solidFill>
                  <a:srgbClr val="000000"/>
                </a:solidFill>
                <a:latin typeface="HK Grotesk Medium"/>
              </a:rPr>
              <a:t>Terhadap</a:t>
            </a:r>
            <a:r>
              <a:rPr lang="en-US" sz="2100" dirty="0">
                <a:solidFill>
                  <a:srgbClr val="000000"/>
                </a:solidFill>
                <a:latin typeface="HK Grotesk Medium"/>
              </a:rPr>
              <a:t> </a:t>
            </a:r>
            <a:r>
              <a:rPr lang="en-US" sz="2100" dirty="0" err="1">
                <a:solidFill>
                  <a:srgbClr val="000000"/>
                </a:solidFill>
                <a:latin typeface="HK Grotesk Medium"/>
              </a:rPr>
              <a:t>Imunitas</a:t>
            </a:r>
            <a:r>
              <a:rPr lang="en-US" sz="2100" dirty="0">
                <a:solidFill>
                  <a:srgbClr val="000000"/>
                </a:solidFill>
                <a:latin typeface="HK Grotesk Medium"/>
              </a:rPr>
              <a:t> </a:t>
            </a:r>
            <a:r>
              <a:rPr lang="en-US" sz="2100" dirty="0" err="1">
                <a:solidFill>
                  <a:srgbClr val="000000"/>
                </a:solidFill>
                <a:latin typeface="HK Grotesk Medium"/>
              </a:rPr>
              <a:t>dan</a:t>
            </a:r>
            <a:r>
              <a:rPr lang="en-US" sz="2100" dirty="0">
                <a:solidFill>
                  <a:srgbClr val="000000"/>
                </a:solidFill>
                <a:latin typeface="HK Grotesk Medium"/>
              </a:rPr>
              <a:t> </a:t>
            </a:r>
            <a:r>
              <a:rPr lang="en-US" sz="2100" dirty="0" err="1">
                <a:solidFill>
                  <a:srgbClr val="000000"/>
                </a:solidFill>
                <a:latin typeface="HK Grotesk Medium"/>
              </a:rPr>
              <a:t>Tumbuh</a:t>
            </a:r>
            <a:r>
              <a:rPr lang="en-US" sz="2100" dirty="0">
                <a:solidFill>
                  <a:srgbClr val="000000"/>
                </a:solidFill>
                <a:latin typeface="HK Grotesk Medium"/>
              </a:rPr>
              <a:t> </a:t>
            </a:r>
            <a:r>
              <a:rPr lang="en-US" sz="2100" dirty="0" err="1">
                <a:solidFill>
                  <a:srgbClr val="000000"/>
                </a:solidFill>
                <a:latin typeface="HK Grotesk Medium"/>
              </a:rPr>
              <a:t>Kembang</a:t>
            </a:r>
            <a:r>
              <a:rPr lang="en-US" sz="2100" dirty="0">
                <a:solidFill>
                  <a:srgbClr val="000000"/>
                </a:solidFill>
                <a:latin typeface="HK Grotesk Medium"/>
              </a:rPr>
              <a:t> </a:t>
            </a:r>
            <a:r>
              <a:rPr lang="en-US" sz="2100" dirty="0" err="1">
                <a:solidFill>
                  <a:srgbClr val="000000"/>
                </a:solidFill>
                <a:latin typeface="HK Grotesk Medium"/>
              </a:rPr>
              <a:t>Anak</a:t>
            </a:r>
            <a:r>
              <a:rPr lang="en-US" sz="2100" dirty="0">
                <a:solidFill>
                  <a:srgbClr val="000000"/>
                </a:solidFill>
                <a:latin typeface="HK Grotesk Medium"/>
              </a:rPr>
              <a:t> </a:t>
            </a:r>
            <a:r>
              <a:rPr lang="en-US" sz="2100" dirty="0" err="1">
                <a:solidFill>
                  <a:srgbClr val="000000"/>
                </a:solidFill>
                <a:latin typeface="HK Grotesk Medium"/>
              </a:rPr>
              <a:t>Usia</a:t>
            </a:r>
            <a:r>
              <a:rPr lang="en-US" sz="2100" dirty="0">
                <a:solidFill>
                  <a:srgbClr val="000000"/>
                </a:solidFill>
                <a:latin typeface="HK Grotesk Medium"/>
              </a:rPr>
              <a:t> 0-2 </a:t>
            </a:r>
            <a:r>
              <a:rPr lang="en-US" sz="2100" dirty="0" err="1">
                <a:solidFill>
                  <a:srgbClr val="000000"/>
                </a:solidFill>
                <a:latin typeface="HK Grotesk Medium"/>
              </a:rPr>
              <a:t>Tahun</a:t>
            </a:r>
            <a:r>
              <a:rPr lang="en-US" sz="2100" dirty="0">
                <a:solidFill>
                  <a:srgbClr val="000000"/>
                </a:solidFill>
                <a:latin typeface="HK Grotesk Medium"/>
              </a:rPr>
              <a:t> di </a:t>
            </a:r>
            <a:r>
              <a:rPr lang="en-US" sz="2100" dirty="0" err="1">
                <a:solidFill>
                  <a:srgbClr val="000000"/>
                </a:solidFill>
                <a:latin typeface="HK Grotesk Medium"/>
              </a:rPr>
              <a:t>Provinsi</a:t>
            </a:r>
            <a:r>
              <a:rPr lang="en-US" sz="2100" dirty="0">
                <a:solidFill>
                  <a:srgbClr val="000000"/>
                </a:solidFill>
                <a:latin typeface="HK Grotesk Medium"/>
              </a:rPr>
              <a:t> Sumatera Barat"</a:t>
            </a:r>
          </a:p>
        </p:txBody>
      </p:sp>
      <p:sp>
        <p:nvSpPr>
          <p:cNvPr id="40" name="TextBox 39"/>
          <p:cNvSpPr txBox="1"/>
          <p:nvPr/>
        </p:nvSpPr>
        <p:spPr>
          <a:xfrm>
            <a:off x="1357258" y="4000492"/>
            <a:ext cx="1694684" cy="523220"/>
          </a:xfrm>
          <a:prstGeom prst="rect">
            <a:avLst/>
          </a:prstGeom>
          <a:noFill/>
        </p:spPr>
        <p:txBody>
          <a:bodyPr wrap="square" rtlCol="0">
            <a:spAutoFit/>
          </a:bodyPr>
          <a:lstStyle/>
          <a:p>
            <a:r>
              <a:rPr lang="id-ID" sz="2800" dirty="0" smtClean="0">
                <a:solidFill>
                  <a:srgbClr val="C00000"/>
                </a:solidFill>
              </a:rPr>
              <a:t>783,57</a:t>
            </a:r>
            <a:endParaRPr lang="id-ID" sz="2800" dirty="0">
              <a:solidFill>
                <a:srgbClr val="C00000"/>
              </a:solidFill>
            </a:endParaRPr>
          </a:p>
        </p:txBody>
      </p:sp>
      <p:sp>
        <p:nvSpPr>
          <p:cNvPr id="41" name="TextBox 40"/>
          <p:cNvSpPr txBox="1"/>
          <p:nvPr/>
        </p:nvSpPr>
        <p:spPr>
          <a:xfrm>
            <a:off x="1357257" y="3286112"/>
            <a:ext cx="1694685" cy="523220"/>
          </a:xfrm>
          <a:prstGeom prst="rect">
            <a:avLst/>
          </a:prstGeom>
          <a:noFill/>
        </p:spPr>
        <p:txBody>
          <a:bodyPr wrap="square" rtlCol="0">
            <a:spAutoFit/>
          </a:bodyPr>
          <a:lstStyle/>
          <a:p>
            <a:r>
              <a:rPr lang="id-ID" sz="2800" dirty="0" smtClean="0">
                <a:solidFill>
                  <a:srgbClr val="FFFF00"/>
                </a:solidFill>
              </a:rPr>
              <a:t>992,56</a:t>
            </a:r>
            <a:endParaRPr lang="id-ID" sz="2800" dirty="0">
              <a:solidFill>
                <a:srgbClr val="FFFF00"/>
              </a:solidFill>
            </a:endParaRPr>
          </a:p>
        </p:txBody>
      </p:sp>
      <p:sp>
        <p:nvSpPr>
          <p:cNvPr id="42" name="TextBox 41"/>
          <p:cNvSpPr txBox="1"/>
          <p:nvPr/>
        </p:nvSpPr>
        <p:spPr>
          <a:xfrm>
            <a:off x="1571572" y="1857352"/>
            <a:ext cx="1143008" cy="584775"/>
          </a:xfrm>
          <a:prstGeom prst="rect">
            <a:avLst/>
          </a:prstGeom>
          <a:noFill/>
        </p:spPr>
        <p:txBody>
          <a:bodyPr wrap="square" rtlCol="0">
            <a:spAutoFit/>
          </a:bodyPr>
          <a:lstStyle/>
          <a:p>
            <a:r>
              <a:rPr lang="id-ID" sz="2800" dirty="0" smtClean="0">
                <a:solidFill>
                  <a:srgbClr val="FFFF00"/>
                </a:solidFill>
              </a:rPr>
              <a:t>1</a:t>
            </a:r>
            <a:r>
              <a:rPr lang="id-ID" sz="3200" dirty="0" smtClean="0">
                <a:solidFill>
                  <a:srgbClr val="FFFF00"/>
                </a:solidFill>
              </a:rPr>
              <a:t>3</a:t>
            </a:r>
            <a:r>
              <a:rPr lang="id-ID" sz="2800" dirty="0" smtClean="0">
                <a:solidFill>
                  <a:srgbClr val="FFFF00"/>
                </a:solidFill>
              </a:rPr>
              <a:t>50</a:t>
            </a:r>
            <a:endParaRPr lang="id-ID" sz="2800" dirty="0">
              <a:solidFill>
                <a:srgbClr val="FFFF00"/>
              </a:solidFill>
            </a:endParaRPr>
          </a:p>
        </p:txBody>
      </p:sp>
      <p:sp>
        <p:nvSpPr>
          <p:cNvPr id="43" name="TextBox 42"/>
          <p:cNvSpPr txBox="1"/>
          <p:nvPr/>
        </p:nvSpPr>
        <p:spPr>
          <a:xfrm>
            <a:off x="3786150" y="6143632"/>
            <a:ext cx="714380" cy="369332"/>
          </a:xfrm>
          <a:prstGeom prst="rect">
            <a:avLst/>
          </a:prstGeom>
          <a:noFill/>
        </p:spPr>
        <p:txBody>
          <a:bodyPr wrap="square" rtlCol="0">
            <a:spAutoFit/>
          </a:bodyPr>
          <a:lstStyle/>
          <a:p>
            <a:r>
              <a:rPr lang="id-ID" dirty="0" smtClean="0">
                <a:solidFill>
                  <a:srgbClr val="FFFF00"/>
                </a:solidFill>
              </a:rPr>
              <a:t>36,97</a:t>
            </a:r>
            <a:endParaRPr lang="id-ID" dirty="0">
              <a:solidFill>
                <a:srgbClr val="FFFF00"/>
              </a:solidFill>
            </a:endParaRPr>
          </a:p>
        </p:txBody>
      </p:sp>
      <p:sp>
        <p:nvSpPr>
          <p:cNvPr id="44" name="TextBox 43"/>
          <p:cNvSpPr txBox="1"/>
          <p:nvPr/>
        </p:nvSpPr>
        <p:spPr>
          <a:xfrm>
            <a:off x="3286084" y="6643698"/>
            <a:ext cx="714380" cy="369332"/>
          </a:xfrm>
          <a:prstGeom prst="rect">
            <a:avLst/>
          </a:prstGeom>
          <a:noFill/>
        </p:spPr>
        <p:txBody>
          <a:bodyPr wrap="square" rtlCol="0">
            <a:spAutoFit/>
          </a:bodyPr>
          <a:lstStyle/>
          <a:p>
            <a:r>
              <a:rPr lang="id-ID" dirty="0" smtClean="0">
                <a:solidFill>
                  <a:srgbClr val="C00000"/>
                </a:solidFill>
              </a:rPr>
              <a:t>29,7</a:t>
            </a:r>
            <a:endParaRPr lang="id-ID" dirty="0">
              <a:solidFill>
                <a:srgbClr val="C00000"/>
              </a:solidFill>
            </a:endParaRPr>
          </a:p>
        </p:txBody>
      </p:sp>
      <p:sp>
        <p:nvSpPr>
          <p:cNvPr id="45" name="TextBox 44"/>
          <p:cNvSpPr txBox="1"/>
          <p:nvPr/>
        </p:nvSpPr>
        <p:spPr>
          <a:xfrm>
            <a:off x="3857588" y="6429384"/>
            <a:ext cx="714380" cy="369332"/>
          </a:xfrm>
          <a:prstGeom prst="rect">
            <a:avLst/>
          </a:prstGeom>
          <a:noFill/>
        </p:spPr>
        <p:txBody>
          <a:bodyPr wrap="square" rtlCol="0">
            <a:spAutoFit/>
          </a:bodyPr>
          <a:lstStyle/>
          <a:p>
            <a:r>
              <a:rPr lang="id-ID" dirty="0" smtClean="0">
                <a:solidFill>
                  <a:srgbClr val="92D050"/>
                </a:solidFill>
              </a:rPr>
              <a:t>20</a:t>
            </a:r>
            <a:endParaRPr lang="id-ID" dirty="0">
              <a:solidFill>
                <a:srgbClr val="92D050"/>
              </a:solidFill>
            </a:endParaRPr>
          </a:p>
        </p:txBody>
      </p:sp>
      <p:sp>
        <p:nvSpPr>
          <p:cNvPr id="46" name="TextBox 45"/>
          <p:cNvSpPr txBox="1"/>
          <p:nvPr/>
        </p:nvSpPr>
        <p:spPr>
          <a:xfrm>
            <a:off x="5072034" y="6429384"/>
            <a:ext cx="714380" cy="369332"/>
          </a:xfrm>
          <a:prstGeom prst="rect">
            <a:avLst/>
          </a:prstGeom>
          <a:noFill/>
        </p:spPr>
        <p:txBody>
          <a:bodyPr wrap="square" rtlCol="0">
            <a:spAutoFit/>
          </a:bodyPr>
          <a:lstStyle/>
          <a:p>
            <a:r>
              <a:rPr lang="id-ID" dirty="0" smtClean="0">
                <a:solidFill>
                  <a:srgbClr val="C00000"/>
                </a:solidFill>
              </a:rPr>
              <a:t>26,83</a:t>
            </a:r>
            <a:endParaRPr lang="id-ID" dirty="0">
              <a:solidFill>
                <a:srgbClr val="C00000"/>
              </a:solidFill>
            </a:endParaRPr>
          </a:p>
        </p:txBody>
      </p:sp>
      <p:sp>
        <p:nvSpPr>
          <p:cNvPr id="47" name="TextBox 46"/>
          <p:cNvSpPr txBox="1"/>
          <p:nvPr/>
        </p:nvSpPr>
        <p:spPr>
          <a:xfrm>
            <a:off x="5286348" y="6072194"/>
            <a:ext cx="714380" cy="369332"/>
          </a:xfrm>
          <a:prstGeom prst="rect">
            <a:avLst/>
          </a:prstGeom>
          <a:noFill/>
        </p:spPr>
        <p:txBody>
          <a:bodyPr wrap="square" rtlCol="0">
            <a:spAutoFit/>
          </a:bodyPr>
          <a:lstStyle/>
          <a:p>
            <a:r>
              <a:rPr lang="id-ID" dirty="0" smtClean="0">
                <a:solidFill>
                  <a:srgbClr val="FFFF00"/>
                </a:solidFill>
              </a:rPr>
              <a:t>32,18</a:t>
            </a:r>
            <a:endParaRPr lang="id-ID" dirty="0">
              <a:solidFill>
                <a:srgbClr val="FFFF00"/>
              </a:solidFill>
            </a:endParaRPr>
          </a:p>
        </p:txBody>
      </p:sp>
      <p:sp>
        <p:nvSpPr>
          <p:cNvPr id="48" name="TextBox 47"/>
          <p:cNvSpPr txBox="1"/>
          <p:nvPr/>
        </p:nvSpPr>
        <p:spPr>
          <a:xfrm>
            <a:off x="5643538" y="5786442"/>
            <a:ext cx="428628" cy="369332"/>
          </a:xfrm>
          <a:prstGeom prst="rect">
            <a:avLst/>
          </a:prstGeom>
          <a:noFill/>
        </p:spPr>
        <p:txBody>
          <a:bodyPr wrap="square" rtlCol="0">
            <a:spAutoFit/>
          </a:bodyPr>
          <a:lstStyle/>
          <a:p>
            <a:r>
              <a:rPr lang="id-ID" dirty="0" smtClean="0">
                <a:solidFill>
                  <a:srgbClr val="92D050"/>
                </a:solidFill>
              </a:rPr>
              <a:t>45</a:t>
            </a:r>
            <a:endParaRPr lang="id-ID" dirty="0">
              <a:solidFill>
                <a:srgbClr val="92D050"/>
              </a:solidFill>
            </a:endParaRPr>
          </a:p>
        </p:txBody>
      </p:sp>
      <p:sp>
        <p:nvSpPr>
          <p:cNvPr id="49" name="TextBox 48"/>
          <p:cNvSpPr txBox="1"/>
          <p:nvPr/>
        </p:nvSpPr>
        <p:spPr>
          <a:xfrm>
            <a:off x="7500926" y="6500822"/>
            <a:ext cx="857256" cy="369332"/>
          </a:xfrm>
          <a:prstGeom prst="rect">
            <a:avLst/>
          </a:prstGeom>
          <a:noFill/>
        </p:spPr>
        <p:txBody>
          <a:bodyPr wrap="square" rtlCol="0">
            <a:spAutoFit/>
          </a:bodyPr>
          <a:lstStyle/>
          <a:p>
            <a:r>
              <a:rPr lang="id-ID" dirty="0" smtClean="0">
                <a:solidFill>
                  <a:srgbClr val="C00000"/>
                </a:solidFill>
              </a:rPr>
              <a:t>104,83</a:t>
            </a:r>
            <a:endParaRPr lang="id-ID" dirty="0">
              <a:solidFill>
                <a:srgbClr val="C00000"/>
              </a:solidFill>
            </a:endParaRPr>
          </a:p>
        </p:txBody>
      </p:sp>
      <p:sp>
        <p:nvSpPr>
          <p:cNvPr id="50" name="TextBox 49"/>
          <p:cNvSpPr txBox="1"/>
          <p:nvPr/>
        </p:nvSpPr>
        <p:spPr>
          <a:xfrm>
            <a:off x="7572364" y="6215070"/>
            <a:ext cx="714380" cy="369332"/>
          </a:xfrm>
          <a:prstGeom prst="rect">
            <a:avLst/>
          </a:prstGeom>
          <a:noFill/>
        </p:spPr>
        <p:txBody>
          <a:bodyPr wrap="square" rtlCol="0">
            <a:spAutoFit/>
          </a:bodyPr>
          <a:lstStyle/>
          <a:p>
            <a:r>
              <a:rPr lang="id-ID" dirty="0" smtClean="0">
                <a:solidFill>
                  <a:srgbClr val="FFFF00"/>
                </a:solidFill>
              </a:rPr>
              <a:t>136,9</a:t>
            </a:r>
            <a:endParaRPr lang="id-ID" dirty="0">
              <a:solidFill>
                <a:srgbClr val="FFFF00"/>
              </a:solidFill>
            </a:endParaRPr>
          </a:p>
        </p:txBody>
      </p:sp>
      <p:sp>
        <p:nvSpPr>
          <p:cNvPr id="51" name="TextBox 50"/>
          <p:cNvSpPr txBox="1"/>
          <p:nvPr/>
        </p:nvSpPr>
        <p:spPr>
          <a:xfrm>
            <a:off x="7500926" y="5857880"/>
            <a:ext cx="714380" cy="369332"/>
          </a:xfrm>
          <a:prstGeom prst="rect">
            <a:avLst/>
          </a:prstGeom>
          <a:noFill/>
        </p:spPr>
        <p:txBody>
          <a:bodyPr wrap="square" rtlCol="0">
            <a:spAutoFit/>
          </a:bodyPr>
          <a:lstStyle/>
          <a:p>
            <a:r>
              <a:rPr lang="id-ID" dirty="0" smtClean="0">
                <a:solidFill>
                  <a:srgbClr val="92D050"/>
                </a:solidFill>
              </a:rPr>
              <a:t>215</a:t>
            </a:r>
            <a:endParaRPr lang="id-ID" dirty="0">
              <a:solidFill>
                <a:srgbClr val="92D050"/>
              </a:solidFill>
            </a:endParaRPr>
          </a:p>
        </p:txBody>
      </p:sp>
      <p:pic>
        <p:nvPicPr>
          <p:cNvPr id="53" name="Picture 52" descr="LOGO FKM.jpg"/>
          <p:cNvPicPr>
            <a:picLocks noChangeAspect="1"/>
          </p:cNvPicPr>
          <p:nvPr/>
        </p:nvPicPr>
        <p:blipFill>
          <a:blip r:embed="rId2"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648643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57126" y="428592"/>
            <a:ext cx="8858312" cy="664373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92D050"/>
              </a:solidFill>
            </a:endParaRPr>
          </a:p>
        </p:txBody>
      </p:sp>
      <p:grpSp>
        <p:nvGrpSpPr>
          <p:cNvPr id="11" name="Group 11"/>
          <p:cNvGrpSpPr/>
          <p:nvPr/>
        </p:nvGrpSpPr>
        <p:grpSpPr>
          <a:xfrm>
            <a:off x="1028700" y="573876"/>
            <a:ext cx="6444447" cy="6401779"/>
            <a:chOff x="0" y="0"/>
            <a:chExt cx="8592596" cy="8535705"/>
          </a:xfrm>
        </p:grpSpPr>
        <p:sp>
          <p:nvSpPr>
            <p:cNvPr id="12" name="TextBox 12"/>
            <p:cNvSpPr txBox="1"/>
            <p:nvPr/>
          </p:nvSpPr>
          <p:spPr>
            <a:xfrm>
              <a:off x="757237" y="8114840"/>
              <a:ext cx="3917680" cy="420865"/>
            </a:xfrm>
            <a:prstGeom prst="rect">
              <a:avLst/>
            </a:prstGeom>
          </p:spPr>
          <p:txBody>
            <a:bodyPr lIns="0" tIns="0" rIns="0" bIns="0" rtlCol="0" anchor="t">
              <a:spAutoFit/>
            </a:bodyPr>
            <a:lstStyle/>
            <a:p>
              <a:pPr algn="ctr">
                <a:lnSpc>
                  <a:spcPts val="2559"/>
                </a:lnSpc>
              </a:pPr>
              <a:r>
                <a:rPr lang="en-US" sz="1828">
                  <a:solidFill>
                    <a:srgbClr val="000000"/>
                  </a:solidFill>
                  <a:latin typeface="Arimo"/>
                </a:rPr>
                <a:t>BB</a:t>
              </a:r>
            </a:p>
          </p:txBody>
        </p:sp>
        <p:sp>
          <p:nvSpPr>
            <p:cNvPr id="13" name="TextBox 13"/>
            <p:cNvSpPr txBox="1"/>
            <p:nvPr/>
          </p:nvSpPr>
          <p:spPr>
            <a:xfrm>
              <a:off x="4674916" y="8114840"/>
              <a:ext cx="3917680" cy="420865"/>
            </a:xfrm>
            <a:prstGeom prst="rect">
              <a:avLst/>
            </a:prstGeom>
          </p:spPr>
          <p:txBody>
            <a:bodyPr lIns="0" tIns="0" rIns="0" bIns="0" rtlCol="0" anchor="t">
              <a:spAutoFit/>
            </a:bodyPr>
            <a:lstStyle/>
            <a:p>
              <a:pPr algn="ctr">
                <a:lnSpc>
                  <a:spcPts val="2559"/>
                </a:lnSpc>
              </a:pPr>
              <a:r>
                <a:rPr lang="en-US" sz="1828">
                  <a:solidFill>
                    <a:srgbClr val="000000"/>
                  </a:solidFill>
                  <a:latin typeface="Arimo"/>
                </a:rPr>
                <a:t>PB</a:t>
              </a:r>
            </a:p>
          </p:txBody>
        </p:sp>
        <p:grpSp>
          <p:nvGrpSpPr>
            <p:cNvPr id="14" name="Group 14"/>
            <p:cNvGrpSpPr>
              <a:grpSpLocks noChangeAspect="1"/>
            </p:cNvGrpSpPr>
            <p:nvPr/>
          </p:nvGrpSpPr>
          <p:grpSpPr>
            <a:xfrm>
              <a:off x="757237" y="181858"/>
              <a:ext cx="7835360" cy="7835360"/>
              <a:chOff x="0" y="0"/>
              <a:chExt cx="10287000" cy="10287000"/>
            </a:xfrm>
          </p:grpSpPr>
          <p:sp>
            <p:nvSpPr>
              <p:cNvPr id="15" name="Freeform 15"/>
              <p:cNvSpPr/>
              <p:nvPr/>
            </p:nvSpPr>
            <p:spPr>
              <a:xfrm>
                <a:off x="0" y="-63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sp>
            <p:nvSpPr>
              <p:cNvPr id="16" name="Freeform 16"/>
              <p:cNvSpPr/>
              <p:nvPr/>
            </p:nvSpPr>
            <p:spPr>
              <a:xfrm>
                <a:off x="0" y="256540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sp>
            <p:nvSpPr>
              <p:cNvPr id="17" name="Freeform 17"/>
              <p:cNvSpPr/>
              <p:nvPr/>
            </p:nvSpPr>
            <p:spPr>
              <a:xfrm>
                <a:off x="0" y="51371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sp>
            <p:nvSpPr>
              <p:cNvPr id="18" name="Freeform 18"/>
              <p:cNvSpPr/>
              <p:nvPr/>
            </p:nvSpPr>
            <p:spPr>
              <a:xfrm>
                <a:off x="0" y="770890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sp>
            <p:nvSpPr>
              <p:cNvPr id="19" name="Freeform 19"/>
              <p:cNvSpPr/>
              <p:nvPr/>
            </p:nvSpPr>
            <p:spPr>
              <a:xfrm>
                <a:off x="0" y="102806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solidFill>
            </p:spPr>
          </p:sp>
        </p:grpSp>
        <p:sp>
          <p:nvSpPr>
            <p:cNvPr id="20" name="TextBox 20"/>
            <p:cNvSpPr txBox="1"/>
            <p:nvPr/>
          </p:nvSpPr>
          <p:spPr>
            <a:xfrm>
              <a:off x="0" y="-57150"/>
              <a:ext cx="602464" cy="420865"/>
            </a:xfrm>
            <a:prstGeom prst="rect">
              <a:avLst/>
            </a:prstGeom>
          </p:spPr>
          <p:txBody>
            <a:bodyPr lIns="0" tIns="0" rIns="0" bIns="0" rtlCol="0" anchor="t">
              <a:spAutoFit/>
            </a:bodyPr>
            <a:lstStyle/>
            <a:p>
              <a:pPr algn="r">
                <a:lnSpc>
                  <a:spcPts val="2559"/>
                </a:lnSpc>
              </a:pPr>
              <a:r>
                <a:rPr lang="en-US" sz="1828">
                  <a:solidFill>
                    <a:srgbClr val="000000"/>
                  </a:solidFill>
                  <a:latin typeface="Arimo"/>
                </a:rPr>
                <a:t>100 </a:t>
              </a:r>
            </a:p>
          </p:txBody>
        </p:sp>
        <p:sp>
          <p:nvSpPr>
            <p:cNvPr id="21" name="TextBox 21"/>
            <p:cNvSpPr txBox="1"/>
            <p:nvPr/>
          </p:nvSpPr>
          <p:spPr>
            <a:xfrm>
              <a:off x="172154" y="1901690"/>
              <a:ext cx="430310" cy="420865"/>
            </a:xfrm>
            <a:prstGeom prst="rect">
              <a:avLst/>
            </a:prstGeom>
          </p:spPr>
          <p:txBody>
            <a:bodyPr lIns="0" tIns="0" rIns="0" bIns="0" rtlCol="0" anchor="t">
              <a:spAutoFit/>
            </a:bodyPr>
            <a:lstStyle/>
            <a:p>
              <a:pPr algn="r">
                <a:lnSpc>
                  <a:spcPts val="2559"/>
                </a:lnSpc>
              </a:pPr>
              <a:r>
                <a:rPr lang="en-US" sz="1828">
                  <a:solidFill>
                    <a:srgbClr val="000000"/>
                  </a:solidFill>
                  <a:latin typeface="Arimo"/>
                </a:rPr>
                <a:t>75 </a:t>
              </a:r>
            </a:p>
          </p:txBody>
        </p:sp>
        <p:sp>
          <p:nvSpPr>
            <p:cNvPr id="22" name="TextBox 22"/>
            <p:cNvSpPr txBox="1"/>
            <p:nvPr/>
          </p:nvSpPr>
          <p:spPr>
            <a:xfrm>
              <a:off x="172154" y="3860530"/>
              <a:ext cx="430310" cy="420865"/>
            </a:xfrm>
            <a:prstGeom prst="rect">
              <a:avLst/>
            </a:prstGeom>
          </p:spPr>
          <p:txBody>
            <a:bodyPr lIns="0" tIns="0" rIns="0" bIns="0" rtlCol="0" anchor="t">
              <a:spAutoFit/>
            </a:bodyPr>
            <a:lstStyle/>
            <a:p>
              <a:pPr algn="r">
                <a:lnSpc>
                  <a:spcPts val="2559"/>
                </a:lnSpc>
              </a:pPr>
              <a:r>
                <a:rPr lang="en-US" sz="1828">
                  <a:solidFill>
                    <a:srgbClr val="000000"/>
                  </a:solidFill>
                  <a:latin typeface="Arimo"/>
                </a:rPr>
                <a:t>50 </a:t>
              </a:r>
            </a:p>
          </p:txBody>
        </p:sp>
        <p:sp>
          <p:nvSpPr>
            <p:cNvPr id="23" name="TextBox 23"/>
            <p:cNvSpPr txBox="1"/>
            <p:nvPr/>
          </p:nvSpPr>
          <p:spPr>
            <a:xfrm>
              <a:off x="172154" y="5819370"/>
              <a:ext cx="430310" cy="420865"/>
            </a:xfrm>
            <a:prstGeom prst="rect">
              <a:avLst/>
            </a:prstGeom>
          </p:spPr>
          <p:txBody>
            <a:bodyPr lIns="0" tIns="0" rIns="0" bIns="0" rtlCol="0" anchor="t">
              <a:spAutoFit/>
            </a:bodyPr>
            <a:lstStyle/>
            <a:p>
              <a:pPr algn="r">
                <a:lnSpc>
                  <a:spcPts val="2559"/>
                </a:lnSpc>
              </a:pPr>
              <a:r>
                <a:rPr lang="en-US" sz="1828">
                  <a:solidFill>
                    <a:srgbClr val="000000"/>
                  </a:solidFill>
                  <a:latin typeface="Arimo"/>
                </a:rPr>
                <a:t>25 </a:t>
              </a:r>
            </a:p>
          </p:txBody>
        </p:sp>
        <p:sp>
          <p:nvSpPr>
            <p:cNvPr id="24" name="TextBox 24"/>
            <p:cNvSpPr txBox="1"/>
            <p:nvPr/>
          </p:nvSpPr>
          <p:spPr>
            <a:xfrm>
              <a:off x="344308" y="7778210"/>
              <a:ext cx="258156" cy="420865"/>
            </a:xfrm>
            <a:prstGeom prst="rect">
              <a:avLst/>
            </a:prstGeom>
          </p:spPr>
          <p:txBody>
            <a:bodyPr lIns="0" tIns="0" rIns="0" bIns="0" rtlCol="0" anchor="t">
              <a:spAutoFit/>
            </a:bodyPr>
            <a:lstStyle/>
            <a:p>
              <a:pPr algn="r">
                <a:lnSpc>
                  <a:spcPts val="2559"/>
                </a:lnSpc>
              </a:pPr>
              <a:r>
                <a:rPr lang="en-US" sz="1828">
                  <a:solidFill>
                    <a:srgbClr val="000000"/>
                  </a:solidFill>
                  <a:latin typeface="Arimo"/>
                </a:rPr>
                <a:t>0 </a:t>
              </a:r>
            </a:p>
          </p:txBody>
        </p:sp>
        <p:grpSp>
          <p:nvGrpSpPr>
            <p:cNvPr id="25" name="Group 25"/>
            <p:cNvGrpSpPr>
              <a:grpSpLocks noChangeAspect="1"/>
            </p:cNvGrpSpPr>
            <p:nvPr/>
          </p:nvGrpSpPr>
          <p:grpSpPr>
            <a:xfrm>
              <a:off x="757237" y="181858"/>
              <a:ext cx="7835360" cy="7835360"/>
              <a:chOff x="0" y="0"/>
              <a:chExt cx="10287000" cy="10287000"/>
            </a:xfrm>
          </p:grpSpPr>
          <p:sp>
            <p:nvSpPr>
              <p:cNvPr id="26" name="Freeform 26"/>
              <p:cNvSpPr/>
              <p:nvPr/>
            </p:nvSpPr>
            <p:spPr>
              <a:xfrm>
                <a:off x="2508250" y="2022987"/>
                <a:ext cx="5270500" cy="7308816"/>
              </a:xfrm>
              <a:custGeom>
                <a:avLst/>
                <a:gdLst/>
                <a:ahLst/>
                <a:cxnLst/>
                <a:rect l="l" t="t" r="r" b="b"/>
                <a:pathLst>
                  <a:path w="5270500" h="7308816">
                    <a:moveTo>
                      <a:pt x="127000" y="7245600"/>
                    </a:moveTo>
                    <a:cubicBezTo>
                      <a:pt x="126844" y="7210641"/>
                      <a:pt x="98459" y="7182384"/>
                      <a:pt x="63500" y="7182384"/>
                    </a:cubicBezTo>
                    <a:cubicBezTo>
                      <a:pt x="28541" y="7182384"/>
                      <a:pt x="156" y="7210641"/>
                      <a:pt x="0" y="7245600"/>
                    </a:cubicBezTo>
                    <a:cubicBezTo>
                      <a:pt x="156" y="7280559"/>
                      <a:pt x="28541" y="7308816"/>
                      <a:pt x="63500" y="7308816"/>
                    </a:cubicBezTo>
                    <a:cubicBezTo>
                      <a:pt x="98459" y="7308816"/>
                      <a:pt x="126844" y="7280559"/>
                      <a:pt x="127000" y="7245600"/>
                    </a:cubicBezTo>
                    <a:close/>
                    <a:moveTo>
                      <a:pt x="40287" y="7228936"/>
                    </a:moveTo>
                    <a:lnTo>
                      <a:pt x="86713" y="7262264"/>
                    </a:lnTo>
                    <a:lnTo>
                      <a:pt x="5230213" y="79881"/>
                    </a:lnTo>
                    <a:lnTo>
                      <a:pt x="5183787" y="46552"/>
                    </a:lnTo>
                    <a:close/>
                    <a:moveTo>
                      <a:pt x="5270500" y="63217"/>
                    </a:moveTo>
                    <a:cubicBezTo>
                      <a:pt x="5270343" y="28257"/>
                      <a:pt x="5241960" y="0"/>
                      <a:pt x="5207000" y="0"/>
                    </a:cubicBezTo>
                    <a:cubicBezTo>
                      <a:pt x="5172040" y="0"/>
                      <a:pt x="5143657" y="28257"/>
                      <a:pt x="5143500" y="63217"/>
                    </a:cubicBezTo>
                    <a:cubicBezTo>
                      <a:pt x="5143657" y="98176"/>
                      <a:pt x="5172040" y="126433"/>
                      <a:pt x="5207000" y="126433"/>
                    </a:cubicBezTo>
                    <a:cubicBezTo>
                      <a:pt x="5241960" y="126433"/>
                      <a:pt x="5270343" y="98176"/>
                      <a:pt x="5270500" y="63217"/>
                    </a:cubicBezTo>
                    <a:close/>
                  </a:path>
                </a:pathLst>
              </a:custGeom>
              <a:solidFill>
                <a:srgbClr val="FD150E"/>
              </a:solidFill>
            </p:spPr>
          </p:sp>
          <p:sp>
            <p:nvSpPr>
              <p:cNvPr id="27" name="Freeform 27"/>
              <p:cNvSpPr/>
              <p:nvPr/>
            </p:nvSpPr>
            <p:spPr>
              <a:xfrm>
                <a:off x="2508250" y="1755525"/>
                <a:ext cx="5270500" cy="7540273"/>
              </a:xfrm>
              <a:custGeom>
                <a:avLst/>
                <a:gdLst/>
                <a:ahLst/>
                <a:cxnLst/>
                <a:rect l="l" t="t" r="r" b="b"/>
                <a:pathLst>
                  <a:path w="5270500" h="7540273">
                    <a:moveTo>
                      <a:pt x="127000" y="7477057"/>
                    </a:moveTo>
                    <a:cubicBezTo>
                      <a:pt x="126844" y="7442098"/>
                      <a:pt x="98459" y="7413841"/>
                      <a:pt x="63500" y="7413841"/>
                    </a:cubicBezTo>
                    <a:cubicBezTo>
                      <a:pt x="28541" y="7413841"/>
                      <a:pt x="156" y="7442098"/>
                      <a:pt x="0" y="7477057"/>
                    </a:cubicBezTo>
                    <a:cubicBezTo>
                      <a:pt x="156" y="7512016"/>
                      <a:pt x="28541" y="7540273"/>
                      <a:pt x="63500" y="7540273"/>
                    </a:cubicBezTo>
                    <a:cubicBezTo>
                      <a:pt x="98459" y="7540273"/>
                      <a:pt x="126844" y="7512016"/>
                      <a:pt x="127000" y="7477057"/>
                    </a:cubicBezTo>
                    <a:close/>
                    <a:moveTo>
                      <a:pt x="40041" y="7460742"/>
                    </a:moveTo>
                    <a:lnTo>
                      <a:pt x="86959" y="7493373"/>
                    </a:lnTo>
                    <a:lnTo>
                      <a:pt x="5230459" y="79532"/>
                    </a:lnTo>
                    <a:lnTo>
                      <a:pt x="5183541" y="46901"/>
                    </a:lnTo>
                    <a:close/>
                    <a:moveTo>
                      <a:pt x="5270500" y="63217"/>
                    </a:moveTo>
                    <a:cubicBezTo>
                      <a:pt x="5270343" y="28257"/>
                      <a:pt x="5241960" y="0"/>
                      <a:pt x="5207000" y="0"/>
                    </a:cubicBezTo>
                    <a:cubicBezTo>
                      <a:pt x="5172040" y="0"/>
                      <a:pt x="5143657" y="28257"/>
                      <a:pt x="5143500" y="63217"/>
                    </a:cubicBezTo>
                    <a:cubicBezTo>
                      <a:pt x="5143657" y="98176"/>
                      <a:pt x="5172040" y="126433"/>
                      <a:pt x="5207000" y="126433"/>
                    </a:cubicBezTo>
                    <a:cubicBezTo>
                      <a:pt x="5241960" y="126433"/>
                      <a:pt x="5270343" y="98176"/>
                      <a:pt x="5270500" y="63217"/>
                    </a:cubicBezTo>
                    <a:close/>
                  </a:path>
                </a:pathLst>
              </a:custGeom>
              <a:solidFill>
                <a:srgbClr val="FDFC19"/>
              </a:solidFill>
            </p:spPr>
          </p:sp>
          <p:sp>
            <p:nvSpPr>
              <p:cNvPr id="28" name="Freeform 28"/>
              <p:cNvSpPr/>
              <p:nvPr/>
            </p:nvSpPr>
            <p:spPr>
              <a:xfrm>
                <a:off x="2508250" y="759743"/>
                <a:ext cx="5270500" cy="8253163"/>
              </a:xfrm>
              <a:custGeom>
                <a:avLst/>
                <a:gdLst/>
                <a:ahLst/>
                <a:cxnLst/>
                <a:rect l="l" t="t" r="r" b="b"/>
                <a:pathLst>
                  <a:path w="5270500" h="8253163">
                    <a:moveTo>
                      <a:pt x="127000" y="8189947"/>
                    </a:moveTo>
                    <a:cubicBezTo>
                      <a:pt x="126844" y="8154988"/>
                      <a:pt x="98459" y="8126731"/>
                      <a:pt x="63500" y="8126731"/>
                    </a:cubicBezTo>
                    <a:cubicBezTo>
                      <a:pt x="28541" y="8126731"/>
                      <a:pt x="156" y="8154988"/>
                      <a:pt x="0" y="8189947"/>
                    </a:cubicBezTo>
                    <a:cubicBezTo>
                      <a:pt x="156" y="8224906"/>
                      <a:pt x="28541" y="8253163"/>
                      <a:pt x="63500" y="8253163"/>
                    </a:cubicBezTo>
                    <a:cubicBezTo>
                      <a:pt x="98459" y="8253163"/>
                      <a:pt x="126844" y="8224906"/>
                      <a:pt x="127000" y="8189947"/>
                    </a:cubicBezTo>
                    <a:close/>
                    <a:moveTo>
                      <a:pt x="39372" y="8174638"/>
                    </a:moveTo>
                    <a:lnTo>
                      <a:pt x="87628" y="8205256"/>
                    </a:lnTo>
                    <a:lnTo>
                      <a:pt x="5231128" y="78526"/>
                    </a:lnTo>
                    <a:lnTo>
                      <a:pt x="5182872" y="47908"/>
                    </a:lnTo>
                    <a:close/>
                    <a:moveTo>
                      <a:pt x="5270500" y="63217"/>
                    </a:moveTo>
                    <a:cubicBezTo>
                      <a:pt x="5270343" y="28258"/>
                      <a:pt x="5241960" y="0"/>
                      <a:pt x="5207000" y="0"/>
                    </a:cubicBezTo>
                    <a:cubicBezTo>
                      <a:pt x="5172040" y="0"/>
                      <a:pt x="5143657" y="28258"/>
                      <a:pt x="5143500" y="63217"/>
                    </a:cubicBezTo>
                    <a:cubicBezTo>
                      <a:pt x="5143657" y="98176"/>
                      <a:pt x="5172040" y="126434"/>
                      <a:pt x="5207000" y="126434"/>
                    </a:cubicBezTo>
                    <a:cubicBezTo>
                      <a:pt x="5241960" y="126434"/>
                      <a:pt x="5270343" y="98176"/>
                      <a:pt x="5270500" y="63217"/>
                    </a:cubicBezTo>
                    <a:close/>
                  </a:path>
                </a:pathLst>
              </a:custGeom>
              <a:solidFill>
                <a:srgbClr val="008037"/>
              </a:solidFill>
            </p:spPr>
          </p:sp>
        </p:grpSp>
      </p:grpSp>
      <p:grpSp>
        <p:nvGrpSpPr>
          <p:cNvPr id="42" name="Group 41"/>
          <p:cNvGrpSpPr/>
          <p:nvPr/>
        </p:nvGrpSpPr>
        <p:grpSpPr>
          <a:xfrm>
            <a:off x="10429884" y="588265"/>
            <a:ext cx="6602177" cy="8361490"/>
            <a:chOff x="11271699" y="1586451"/>
            <a:chExt cx="6602177" cy="8361490"/>
          </a:xfrm>
        </p:grpSpPr>
        <p:grpSp>
          <p:nvGrpSpPr>
            <p:cNvPr id="3" name="Group 3"/>
            <p:cNvGrpSpPr/>
            <p:nvPr/>
          </p:nvGrpSpPr>
          <p:grpSpPr>
            <a:xfrm>
              <a:off x="11271699" y="6710143"/>
              <a:ext cx="942934" cy="94293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150E"/>
              </a:solidFill>
            </p:spPr>
          </p:sp>
        </p:grpSp>
        <p:sp>
          <p:nvSpPr>
            <p:cNvPr id="5" name="TextBox 5"/>
            <p:cNvSpPr txBox="1"/>
            <p:nvPr/>
          </p:nvSpPr>
          <p:spPr>
            <a:xfrm>
              <a:off x="11273803" y="1586451"/>
              <a:ext cx="6202948" cy="3597139"/>
            </a:xfrm>
            <a:prstGeom prst="rect">
              <a:avLst/>
            </a:prstGeom>
          </p:spPr>
          <p:txBody>
            <a:bodyPr wrap="square" lIns="0" tIns="0" rIns="0" bIns="0" rtlCol="0" anchor="t">
              <a:spAutoFit/>
            </a:bodyPr>
            <a:lstStyle/>
            <a:p>
              <a:pPr>
                <a:lnSpc>
                  <a:spcPts val="7040"/>
                </a:lnSpc>
              </a:pPr>
              <a:r>
                <a:rPr lang="en-US" sz="6000" dirty="0" err="1">
                  <a:solidFill>
                    <a:srgbClr val="322FCF"/>
                  </a:solidFill>
                  <a:latin typeface="Vesper Libre Regular Bold"/>
                </a:rPr>
                <a:t>Berat</a:t>
              </a:r>
              <a:r>
                <a:rPr lang="en-US" sz="6000" dirty="0">
                  <a:solidFill>
                    <a:srgbClr val="322FCF"/>
                  </a:solidFill>
                  <a:latin typeface="Vesper Libre Regular Bold"/>
                </a:rPr>
                <a:t> </a:t>
              </a:r>
              <a:r>
                <a:rPr lang="en-US" sz="6000" dirty="0" err="1" smtClean="0">
                  <a:solidFill>
                    <a:srgbClr val="322FCF"/>
                  </a:solidFill>
                  <a:latin typeface="Vesper Libre Regular Bold"/>
                </a:rPr>
                <a:t>Badan</a:t>
              </a:r>
              <a:r>
                <a:rPr lang="en-US" sz="6000" dirty="0" smtClean="0">
                  <a:solidFill>
                    <a:srgbClr val="322FCF"/>
                  </a:solidFill>
                  <a:latin typeface="Vesper Libre Regular Bold"/>
                </a:rPr>
                <a:t> (BB) </a:t>
              </a:r>
              <a:r>
                <a:rPr lang="en-US" sz="6000" dirty="0" err="1">
                  <a:solidFill>
                    <a:srgbClr val="322FCF"/>
                  </a:solidFill>
                  <a:latin typeface="Vesper Libre Regular Bold"/>
                </a:rPr>
                <a:t>dan</a:t>
              </a:r>
              <a:r>
                <a:rPr lang="en-US" sz="6000" dirty="0">
                  <a:solidFill>
                    <a:srgbClr val="322FCF"/>
                  </a:solidFill>
                  <a:latin typeface="Vesper Libre Regular Bold"/>
                </a:rPr>
                <a:t> </a:t>
              </a:r>
              <a:r>
                <a:rPr lang="en-US" sz="6000" dirty="0" err="1">
                  <a:solidFill>
                    <a:srgbClr val="322FCF"/>
                  </a:solidFill>
                  <a:latin typeface="Vesper Libre Regular Bold"/>
                </a:rPr>
                <a:t>Panjang</a:t>
              </a:r>
              <a:r>
                <a:rPr lang="en-US" sz="6000" dirty="0">
                  <a:solidFill>
                    <a:srgbClr val="322FCF"/>
                  </a:solidFill>
                  <a:latin typeface="Vesper Libre Regular Bold"/>
                </a:rPr>
                <a:t> </a:t>
              </a:r>
              <a:r>
                <a:rPr lang="en-US" sz="6000" dirty="0" err="1">
                  <a:solidFill>
                    <a:srgbClr val="322FCF"/>
                  </a:solidFill>
                  <a:latin typeface="Vesper Libre Regular Bold"/>
                </a:rPr>
                <a:t>Badan</a:t>
              </a:r>
              <a:r>
                <a:rPr lang="en-US" sz="6000" dirty="0">
                  <a:solidFill>
                    <a:srgbClr val="322FCF"/>
                  </a:solidFill>
                  <a:latin typeface="Vesper Libre Regular Bold"/>
                </a:rPr>
                <a:t> </a:t>
              </a:r>
              <a:r>
                <a:rPr lang="en-US" sz="6000" dirty="0" smtClean="0">
                  <a:solidFill>
                    <a:srgbClr val="322FCF"/>
                  </a:solidFill>
                  <a:latin typeface="Vesper Libre Regular Bold"/>
                </a:rPr>
                <a:t>(PB) </a:t>
              </a:r>
              <a:r>
                <a:rPr lang="en-US" sz="6000" dirty="0" err="1" smtClean="0">
                  <a:solidFill>
                    <a:srgbClr val="322FCF"/>
                  </a:solidFill>
                  <a:latin typeface="Vesper Libre Regular Bold"/>
                </a:rPr>
                <a:t>Anak</a:t>
              </a:r>
              <a:r>
                <a:rPr lang="en-US" sz="6000" dirty="0" smtClean="0">
                  <a:solidFill>
                    <a:srgbClr val="322FCF"/>
                  </a:solidFill>
                  <a:latin typeface="Vesper Libre Regular Bold"/>
                </a:rPr>
                <a:t> </a:t>
              </a:r>
              <a:r>
                <a:rPr lang="en-US" sz="6000" dirty="0">
                  <a:solidFill>
                    <a:srgbClr val="322FCF"/>
                  </a:solidFill>
                  <a:latin typeface="Vesper Libre Regular Bold"/>
                </a:rPr>
                <a:t>Stunting</a:t>
              </a:r>
            </a:p>
          </p:txBody>
        </p:sp>
        <p:sp>
          <p:nvSpPr>
            <p:cNvPr id="6" name="TextBox 6"/>
            <p:cNvSpPr txBox="1"/>
            <p:nvPr/>
          </p:nvSpPr>
          <p:spPr>
            <a:xfrm>
              <a:off x="11271699" y="5183590"/>
              <a:ext cx="5462570" cy="1042998"/>
            </a:xfrm>
            <a:prstGeom prst="rect">
              <a:avLst/>
            </a:prstGeom>
          </p:spPr>
          <p:txBody>
            <a:bodyPr lIns="0" tIns="0" rIns="0" bIns="0" rtlCol="0" anchor="t">
              <a:spAutoFit/>
            </a:bodyPr>
            <a:lstStyle/>
            <a:p>
              <a:pPr>
                <a:lnSpc>
                  <a:spcPts val="4199"/>
                </a:lnSpc>
              </a:pPr>
              <a:r>
                <a:rPr lang="en-US" sz="2999">
                  <a:solidFill>
                    <a:srgbClr val="000000"/>
                  </a:solidFill>
                  <a:latin typeface="HK Grotesk Medium"/>
                </a:rPr>
                <a:t>Setelah di intervensi makanan dan edukasi.</a:t>
              </a:r>
            </a:p>
          </p:txBody>
        </p:sp>
        <p:sp>
          <p:nvSpPr>
            <p:cNvPr id="7" name="TextBox 7"/>
            <p:cNvSpPr txBox="1"/>
            <p:nvPr/>
          </p:nvSpPr>
          <p:spPr>
            <a:xfrm>
              <a:off x="12411306" y="6918505"/>
              <a:ext cx="5462570" cy="511974"/>
            </a:xfrm>
            <a:prstGeom prst="rect">
              <a:avLst/>
            </a:prstGeom>
          </p:spPr>
          <p:txBody>
            <a:bodyPr lIns="0" tIns="0" rIns="0" bIns="0" rtlCol="0" anchor="t">
              <a:spAutoFit/>
            </a:bodyPr>
            <a:lstStyle/>
            <a:p>
              <a:pPr>
                <a:lnSpc>
                  <a:spcPts val="4199"/>
                </a:lnSpc>
              </a:pPr>
              <a:r>
                <a:rPr lang="en-US" sz="2999" dirty="0" err="1">
                  <a:solidFill>
                    <a:srgbClr val="000000"/>
                  </a:solidFill>
                  <a:latin typeface="HK Grotesk Medium"/>
                </a:rPr>
                <a:t>Sebelum</a:t>
              </a:r>
              <a:r>
                <a:rPr lang="en-US" sz="2999" dirty="0">
                  <a:solidFill>
                    <a:srgbClr val="000000"/>
                  </a:solidFill>
                  <a:latin typeface="HK Grotesk Medium"/>
                </a:rPr>
                <a:t> </a:t>
              </a:r>
              <a:r>
                <a:rPr lang="en-US" sz="2999" dirty="0" err="1">
                  <a:solidFill>
                    <a:srgbClr val="000000"/>
                  </a:solidFill>
                  <a:latin typeface="HK Grotesk Medium"/>
                </a:rPr>
                <a:t>intervensi</a:t>
              </a:r>
              <a:endParaRPr lang="en-US" sz="2999" dirty="0">
                <a:solidFill>
                  <a:srgbClr val="000000"/>
                </a:solidFill>
                <a:latin typeface="HK Grotesk Medium"/>
              </a:endParaRPr>
            </a:p>
          </p:txBody>
        </p:sp>
        <p:grpSp>
          <p:nvGrpSpPr>
            <p:cNvPr id="8" name="Group 8"/>
            <p:cNvGrpSpPr/>
            <p:nvPr/>
          </p:nvGrpSpPr>
          <p:grpSpPr>
            <a:xfrm>
              <a:off x="11271699" y="7855464"/>
              <a:ext cx="942934" cy="94293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C19"/>
              </a:solidFill>
            </p:spPr>
          </p:sp>
        </p:grpSp>
        <p:sp>
          <p:nvSpPr>
            <p:cNvPr id="10" name="TextBox 10"/>
            <p:cNvSpPr txBox="1"/>
            <p:nvPr/>
          </p:nvSpPr>
          <p:spPr>
            <a:xfrm>
              <a:off x="12411306" y="8042368"/>
              <a:ext cx="5462570" cy="511974"/>
            </a:xfrm>
            <a:prstGeom prst="rect">
              <a:avLst/>
            </a:prstGeom>
          </p:spPr>
          <p:txBody>
            <a:bodyPr lIns="0" tIns="0" rIns="0" bIns="0" rtlCol="0" anchor="t">
              <a:spAutoFit/>
            </a:bodyPr>
            <a:lstStyle/>
            <a:p>
              <a:pPr>
                <a:lnSpc>
                  <a:spcPts val="4199"/>
                </a:lnSpc>
              </a:pPr>
              <a:r>
                <a:rPr lang="en-US" sz="2999">
                  <a:solidFill>
                    <a:srgbClr val="000000"/>
                  </a:solidFill>
                  <a:latin typeface="HK Grotesk Medium"/>
                </a:rPr>
                <a:t>Setelah intervensi</a:t>
              </a:r>
            </a:p>
          </p:txBody>
        </p:sp>
        <p:grpSp>
          <p:nvGrpSpPr>
            <p:cNvPr id="29" name="Group 29"/>
            <p:cNvGrpSpPr/>
            <p:nvPr/>
          </p:nvGrpSpPr>
          <p:grpSpPr>
            <a:xfrm>
              <a:off x="11271699" y="8962093"/>
              <a:ext cx="942934" cy="942934"/>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8037"/>
              </a:solidFill>
            </p:spPr>
          </p:sp>
        </p:grpSp>
        <p:sp>
          <p:nvSpPr>
            <p:cNvPr id="31" name="TextBox 31"/>
            <p:cNvSpPr txBox="1"/>
            <p:nvPr/>
          </p:nvSpPr>
          <p:spPr>
            <a:xfrm>
              <a:off x="12411306" y="8904943"/>
              <a:ext cx="5462570" cy="1042998"/>
            </a:xfrm>
            <a:prstGeom prst="rect">
              <a:avLst/>
            </a:prstGeom>
          </p:spPr>
          <p:txBody>
            <a:bodyPr lIns="0" tIns="0" rIns="0" bIns="0" rtlCol="0" anchor="t">
              <a:spAutoFit/>
            </a:bodyPr>
            <a:lstStyle/>
            <a:p>
              <a:pPr>
                <a:lnSpc>
                  <a:spcPts val="4199"/>
                </a:lnSpc>
              </a:pPr>
              <a:r>
                <a:rPr lang="en-US" sz="2999">
                  <a:solidFill>
                    <a:srgbClr val="000000"/>
                  </a:solidFill>
                  <a:latin typeface="HK Grotesk Medium"/>
                </a:rPr>
                <a:t>BB dan TB Seharusnya (AKG, 2019)</a:t>
              </a:r>
            </a:p>
          </p:txBody>
        </p:sp>
      </p:grpSp>
      <p:sp>
        <p:nvSpPr>
          <p:cNvPr id="32" name="TextBox 32"/>
          <p:cNvSpPr txBox="1"/>
          <p:nvPr/>
        </p:nvSpPr>
        <p:spPr>
          <a:xfrm>
            <a:off x="166207" y="8506718"/>
            <a:ext cx="9155339" cy="1077574"/>
          </a:xfrm>
          <a:prstGeom prst="rect">
            <a:avLst/>
          </a:prstGeom>
        </p:spPr>
        <p:txBody>
          <a:bodyPr lIns="0" tIns="0" rIns="0" bIns="0" rtlCol="0" anchor="t">
            <a:spAutoFit/>
          </a:bodyPr>
          <a:lstStyle/>
          <a:p>
            <a:pPr>
              <a:lnSpc>
                <a:spcPts val="2940"/>
              </a:lnSpc>
            </a:pPr>
            <a:r>
              <a:rPr lang="en-US" sz="2100">
                <a:solidFill>
                  <a:srgbClr val="000000"/>
                </a:solidFill>
                <a:latin typeface="HK Grotesk Medium"/>
              </a:rPr>
              <a:t>Hasil Penelitian Helmizar, 2019 "Tindak Lanjut Efek Suplementasi Dadih dan ZInc Selama Kehamilan Terhadap Imunitas dan Tumbuh Kembang Anak Usia 0-2 Tahun di Provinsi Sumatera Barat"</a:t>
            </a:r>
          </a:p>
        </p:txBody>
      </p:sp>
      <p:sp>
        <p:nvSpPr>
          <p:cNvPr id="35" name="TextBox 34"/>
          <p:cNvSpPr txBox="1"/>
          <p:nvPr/>
        </p:nvSpPr>
        <p:spPr>
          <a:xfrm>
            <a:off x="2214514" y="6072194"/>
            <a:ext cx="1143008" cy="461665"/>
          </a:xfrm>
          <a:prstGeom prst="rect">
            <a:avLst/>
          </a:prstGeom>
          <a:noFill/>
        </p:spPr>
        <p:txBody>
          <a:bodyPr wrap="square" rtlCol="0">
            <a:spAutoFit/>
          </a:bodyPr>
          <a:lstStyle/>
          <a:p>
            <a:r>
              <a:rPr lang="id-ID" sz="2400" dirty="0" smtClean="0">
                <a:solidFill>
                  <a:srgbClr val="C00000"/>
                </a:solidFill>
              </a:rPr>
              <a:t>9,9</a:t>
            </a:r>
            <a:endParaRPr lang="id-ID" sz="2400" dirty="0">
              <a:solidFill>
                <a:srgbClr val="C00000"/>
              </a:solidFill>
            </a:endParaRPr>
          </a:p>
        </p:txBody>
      </p:sp>
      <p:sp>
        <p:nvSpPr>
          <p:cNvPr id="36" name="TextBox 35"/>
          <p:cNvSpPr txBox="1"/>
          <p:nvPr/>
        </p:nvSpPr>
        <p:spPr>
          <a:xfrm>
            <a:off x="2214514" y="5786442"/>
            <a:ext cx="1143008" cy="461665"/>
          </a:xfrm>
          <a:prstGeom prst="rect">
            <a:avLst/>
          </a:prstGeom>
          <a:noFill/>
        </p:spPr>
        <p:txBody>
          <a:bodyPr wrap="square" rtlCol="0">
            <a:spAutoFit/>
          </a:bodyPr>
          <a:lstStyle/>
          <a:p>
            <a:r>
              <a:rPr lang="id-ID" sz="2400" dirty="0" smtClean="0">
                <a:solidFill>
                  <a:srgbClr val="FFFF00"/>
                </a:solidFill>
              </a:rPr>
              <a:t>10,25</a:t>
            </a:r>
            <a:endParaRPr lang="id-ID" dirty="0">
              <a:solidFill>
                <a:srgbClr val="FFFF00"/>
              </a:solidFill>
            </a:endParaRPr>
          </a:p>
        </p:txBody>
      </p:sp>
      <p:sp>
        <p:nvSpPr>
          <p:cNvPr id="37" name="TextBox 36"/>
          <p:cNvSpPr txBox="1"/>
          <p:nvPr/>
        </p:nvSpPr>
        <p:spPr>
          <a:xfrm>
            <a:off x="2285952" y="5330977"/>
            <a:ext cx="1071570" cy="523220"/>
          </a:xfrm>
          <a:prstGeom prst="rect">
            <a:avLst/>
          </a:prstGeom>
          <a:noFill/>
        </p:spPr>
        <p:txBody>
          <a:bodyPr wrap="square" rtlCol="0">
            <a:spAutoFit/>
          </a:bodyPr>
          <a:lstStyle/>
          <a:p>
            <a:r>
              <a:rPr lang="id-ID" sz="2800" dirty="0" smtClean="0">
                <a:solidFill>
                  <a:srgbClr val="92D050"/>
                </a:solidFill>
              </a:rPr>
              <a:t>13</a:t>
            </a:r>
            <a:endParaRPr lang="id-ID" sz="2800" dirty="0">
              <a:solidFill>
                <a:srgbClr val="92D050"/>
              </a:solidFill>
            </a:endParaRPr>
          </a:p>
        </p:txBody>
      </p:sp>
      <p:sp>
        <p:nvSpPr>
          <p:cNvPr id="38" name="TextBox 37"/>
          <p:cNvSpPr txBox="1"/>
          <p:nvPr/>
        </p:nvSpPr>
        <p:spPr>
          <a:xfrm rot="260817">
            <a:off x="6072166" y="1785914"/>
            <a:ext cx="1143008" cy="523220"/>
          </a:xfrm>
          <a:prstGeom prst="rect">
            <a:avLst/>
          </a:prstGeom>
          <a:noFill/>
        </p:spPr>
        <p:txBody>
          <a:bodyPr wrap="square" rtlCol="0">
            <a:spAutoFit/>
          </a:bodyPr>
          <a:lstStyle/>
          <a:p>
            <a:r>
              <a:rPr lang="id-ID" sz="2800" dirty="0" smtClean="0">
                <a:solidFill>
                  <a:srgbClr val="C00000"/>
                </a:solidFill>
              </a:rPr>
              <a:t>79,79</a:t>
            </a:r>
            <a:endParaRPr lang="id-ID" sz="2800" dirty="0">
              <a:solidFill>
                <a:srgbClr val="C00000"/>
              </a:solidFill>
            </a:endParaRPr>
          </a:p>
        </p:txBody>
      </p:sp>
      <p:sp>
        <p:nvSpPr>
          <p:cNvPr id="40" name="TextBox 39"/>
          <p:cNvSpPr txBox="1"/>
          <p:nvPr/>
        </p:nvSpPr>
        <p:spPr>
          <a:xfrm>
            <a:off x="6143604" y="1428724"/>
            <a:ext cx="1143008" cy="523220"/>
          </a:xfrm>
          <a:prstGeom prst="rect">
            <a:avLst/>
          </a:prstGeom>
          <a:noFill/>
        </p:spPr>
        <p:txBody>
          <a:bodyPr wrap="square" rtlCol="0">
            <a:spAutoFit/>
          </a:bodyPr>
          <a:lstStyle/>
          <a:p>
            <a:r>
              <a:rPr lang="id-ID" sz="2800" dirty="0" smtClean="0">
                <a:solidFill>
                  <a:srgbClr val="FFFF00"/>
                </a:solidFill>
              </a:rPr>
              <a:t>82,32</a:t>
            </a:r>
            <a:endParaRPr lang="id-ID" sz="2800" dirty="0">
              <a:solidFill>
                <a:srgbClr val="FFFF00"/>
              </a:solidFill>
            </a:endParaRPr>
          </a:p>
        </p:txBody>
      </p:sp>
      <p:sp>
        <p:nvSpPr>
          <p:cNvPr id="41" name="TextBox 40"/>
          <p:cNvSpPr txBox="1"/>
          <p:nvPr/>
        </p:nvSpPr>
        <p:spPr>
          <a:xfrm>
            <a:off x="6143604" y="1000096"/>
            <a:ext cx="1143008" cy="523220"/>
          </a:xfrm>
          <a:prstGeom prst="rect">
            <a:avLst/>
          </a:prstGeom>
          <a:noFill/>
        </p:spPr>
        <p:txBody>
          <a:bodyPr wrap="square" rtlCol="0">
            <a:spAutoFit/>
          </a:bodyPr>
          <a:lstStyle/>
          <a:p>
            <a:r>
              <a:rPr lang="id-ID" sz="2800" dirty="0" smtClean="0">
                <a:solidFill>
                  <a:srgbClr val="92D050"/>
                </a:solidFill>
              </a:rPr>
              <a:t>92</a:t>
            </a:r>
            <a:endParaRPr lang="id-ID" sz="2800" dirty="0">
              <a:solidFill>
                <a:srgbClr val="92D050"/>
              </a:solidFill>
            </a:endParaRPr>
          </a:p>
        </p:txBody>
      </p:sp>
      <p:pic>
        <p:nvPicPr>
          <p:cNvPr id="43" name="Picture 42" descr="LOGO FKM.jpg"/>
          <p:cNvPicPr>
            <a:picLocks noChangeAspect="1"/>
          </p:cNvPicPr>
          <p:nvPr/>
        </p:nvPicPr>
        <p:blipFill>
          <a:blip r:embed="rId2" cstate="print"/>
          <a:stretch>
            <a:fillRect/>
          </a:stretch>
        </p:blipFill>
        <p:spPr>
          <a:xfrm>
            <a:off x="15716262" y="9006846"/>
            <a:ext cx="2571738" cy="1280154"/>
          </a:xfrm>
          <a:prstGeom prst="rect">
            <a:avLst/>
          </a:prstGeom>
        </p:spPr>
      </p:pic>
    </p:spTree>
    <p:extLst>
      <p:ext uri="{BB962C8B-B14F-4D97-AF65-F5344CB8AC3E}">
        <p14:creationId xmlns:p14="http://schemas.microsoft.com/office/powerpoint/2010/main" val="2862252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1618</TotalTime>
  <Words>1652</Words>
  <Application>Microsoft Office PowerPoint</Application>
  <PresentationFormat>Custom</PresentationFormat>
  <Paragraphs>283</Paragraphs>
  <Slides>42</Slides>
  <Notes>3</Notes>
  <HiddenSlides>0</HiddenSlides>
  <MMClips>0</MMClips>
  <ScaleCrop>false</ScaleCrop>
  <HeadingPairs>
    <vt:vector size="8" baseType="variant">
      <vt:variant>
        <vt:lpstr>Fonts Used</vt:lpstr>
      </vt:variant>
      <vt:variant>
        <vt:i4>31</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75" baseType="lpstr">
      <vt:lpstr>Arial</vt:lpstr>
      <vt:lpstr>MS PGothic</vt:lpstr>
      <vt:lpstr>Times New Roman</vt:lpstr>
      <vt:lpstr>Malgun Gothic</vt:lpstr>
      <vt:lpstr>Franklin Gothic Demi Cond</vt:lpstr>
      <vt:lpstr>Berlin Sans FB Demi</vt:lpstr>
      <vt:lpstr>Comic Sans MS</vt:lpstr>
      <vt:lpstr>Arimo</vt:lpstr>
      <vt:lpstr>Berlin Sans FB</vt:lpstr>
      <vt:lpstr>Courier New</vt:lpstr>
      <vt:lpstr>Vesper Libre Regular</vt:lpstr>
      <vt:lpstr>Cambria</vt:lpstr>
      <vt:lpstr>Trebuchet MS</vt:lpstr>
      <vt:lpstr>Assistant Regular</vt:lpstr>
      <vt:lpstr>Tw Cen MT Condensed Extra Bold</vt:lpstr>
      <vt:lpstr>Forte</vt:lpstr>
      <vt:lpstr>Aharoni</vt:lpstr>
      <vt:lpstr>Stencil</vt:lpstr>
      <vt:lpstr>Playfair Display Bold</vt:lpstr>
      <vt:lpstr>Open Sans</vt:lpstr>
      <vt:lpstr>Elephant</vt:lpstr>
      <vt:lpstr>Arial Narrow</vt:lpstr>
      <vt:lpstr>Vesper Libre Regular Bold</vt:lpstr>
      <vt:lpstr>Calibri</vt:lpstr>
      <vt:lpstr>HK Grotesk Medium</vt:lpstr>
      <vt:lpstr>Rockwell Extra Bold</vt:lpstr>
      <vt:lpstr>Tahoma</vt:lpstr>
      <vt:lpstr>Arial Black</vt:lpstr>
      <vt:lpstr>Wingdings</vt:lpstr>
      <vt:lpstr>Bahnschrift SemiBold</vt:lpstr>
      <vt:lpstr>Open Sans Light</vt:lpstr>
      <vt:lpstr>Office Theme</vt:lpstr>
      <vt:lpstr>Photo Editor Photo</vt:lpstr>
      <vt:lpstr> Oleh:  DR.Helmizar,SKM,M.Biomed  (Ketua Departemen Gizi FKM-Unand)  Disampaikan pada acara  Workshop Peningkatan Kapasitas Pengelola Pro PN Tk.Provinsi Perwakilan BKKBN Provinsi Sumatera Barat, Kamis tanggal 18 Juni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1000 HARI PERTAMA KEHIDUPAN, PENTING!!!</vt:lpstr>
      <vt:lpstr>PowerPoint Presentation</vt:lpstr>
      <vt:lpstr>PowerPoint Presentation</vt:lpstr>
      <vt:lpstr>PowerPoint Presentation</vt:lpstr>
      <vt:lpstr> MENGAPA GIZI PADA PERIODE 1000 HPK ITU PENTING ? </vt:lpstr>
      <vt:lpstr>GIZI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kesimpulan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Business Name</dc:title>
  <dc:creator>LENOVO</dc:creator>
  <cp:lastModifiedBy>LENOVO</cp:lastModifiedBy>
  <cp:revision>34</cp:revision>
  <dcterms:created xsi:type="dcterms:W3CDTF">2006-08-16T00:00:00Z</dcterms:created>
  <dcterms:modified xsi:type="dcterms:W3CDTF">2020-06-18T01:31:26Z</dcterms:modified>
  <dc:identifier>DAD-wKHx_y0</dc:identifier>
</cp:coreProperties>
</file>