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260" r:id="rId2"/>
    <p:sldId id="261" r:id="rId3"/>
    <p:sldId id="262" r:id="rId4"/>
    <p:sldId id="263" r:id="rId5"/>
    <p:sldId id="264" r:id="rId6"/>
    <p:sldId id="284" r:id="rId7"/>
    <p:sldId id="266" r:id="rId8"/>
    <p:sldId id="267" r:id="rId9"/>
    <p:sldId id="268" r:id="rId10"/>
    <p:sldId id="271" r:id="rId11"/>
    <p:sldId id="279" r:id="rId12"/>
    <p:sldId id="277" r:id="rId13"/>
    <p:sldId id="278" r:id="rId14"/>
    <p:sldId id="272" r:id="rId15"/>
    <p:sldId id="283" r:id="rId16"/>
    <p:sldId id="287" r:id="rId17"/>
    <p:sldId id="286" r:id="rId18"/>
    <p:sldId id="288" r:id="rId19"/>
    <p:sldId id="289" r:id="rId20"/>
    <p:sldId id="290" r:id="rId21"/>
    <p:sldId id="291" r:id="rId22"/>
    <p:sldId id="292" r:id="rId23"/>
    <p:sldId id="28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94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AB tunggal</c:v>
                </c:pt>
                <c:pt idx="1">
                  <c:v>Kombinasi 2 AB</c:v>
                </c:pt>
                <c:pt idx="2">
                  <c:v>Terapi pengganti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50.5</c:v>
                </c:pt>
                <c:pt idx="1">
                  <c:v>42.7</c:v>
                </c:pt>
                <c:pt idx="2">
                  <c:v>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02-4582-9453-6D60EB579263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75880615283666453"/>
          <c:y val="0.30242630367596562"/>
          <c:w val="0.23157846254795073"/>
          <c:h val="0.46625849470980746"/>
        </c:manualLayout>
      </c:layout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F6180-EE85-41E2-B521-901CD8B37416}" type="doc">
      <dgm:prSet loTypeId="urn:microsoft.com/office/officeart/2005/8/layout/vList6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46C93179-3711-46E8-B5D0-6BE8B84AF8BD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1" dirty="0">
              <a:solidFill>
                <a:schemeClr val="tx1"/>
              </a:solidFill>
              <a:latin typeface="Agency FB" pitchFamily="34" charset="0"/>
            </a:rPr>
            <a:t>Tempat dan waktu penelitian</a:t>
          </a:r>
        </a:p>
      </dgm:t>
    </dgm:pt>
    <dgm:pt modelId="{D86A7E0E-B67C-4D1C-8D2C-B48DC8304884}" type="parTrans" cxnId="{71A90597-9B0B-48E0-A0CE-4502325D1386}">
      <dgm:prSet/>
      <dgm:spPr/>
      <dgm:t>
        <a:bodyPr/>
        <a:lstStyle/>
        <a:p>
          <a:endParaRPr lang="id-ID"/>
        </a:p>
      </dgm:t>
    </dgm:pt>
    <dgm:pt modelId="{47858642-E7AE-473C-9A83-6551EE1BB72E}" type="sibTrans" cxnId="{71A90597-9B0B-48E0-A0CE-4502325D1386}">
      <dgm:prSet/>
      <dgm:spPr/>
      <dgm:t>
        <a:bodyPr/>
        <a:lstStyle/>
        <a:p>
          <a:endParaRPr lang="id-ID"/>
        </a:p>
      </dgm:t>
    </dgm:pt>
    <dgm:pt modelId="{7758BA87-2228-44DD-A681-58BD5AF3BAD8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>
              <a:latin typeface="Constantia" pitchFamily="18" charset="0"/>
            </a:rPr>
            <a:t>di RSUP Dr. M. </a:t>
          </a:r>
          <a:r>
            <a:rPr lang="en-US" sz="2000" dirty="0" err="1">
              <a:latin typeface="Constantia" pitchFamily="18" charset="0"/>
            </a:rPr>
            <a:t>Djamil</a:t>
          </a:r>
          <a:r>
            <a:rPr lang="en-US" sz="2000" dirty="0">
              <a:latin typeface="Constantia" pitchFamily="18" charset="0"/>
            </a:rPr>
            <a:t> Padang </a:t>
          </a:r>
          <a:r>
            <a:rPr lang="en-US" sz="2000" dirty="0" err="1">
              <a:latin typeface="Constantia" pitchFamily="18" charset="0"/>
            </a:rPr>
            <a:t>selama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lebih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kurang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tiga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bulan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dari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Agustus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hingga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Oktober</a:t>
          </a:r>
          <a:r>
            <a:rPr lang="en-US" sz="2000" dirty="0">
              <a:latin typeface="Constantia" pitchFamily="18" charset="0"/>
            </a:rPr>
            <a:t> 2017</a:t>
          </a:r>
          <a:endParaRPr lang="id-ID" sz="2000" dirty="0">
            <a:latin typeface="Constantia" pitchFamily="18" charset="0"/>
          </a:endParaRPr>
        </a:p>
      </dgm:t>
    </dgm:pt>
    <dgm:pt modelId="{E585F33D-4A26-4E95-B34D-D31D7F0DDE21}" type="parTrans" cxnId="{215F9369-5C0A-4025-BB79-ACE47F27A783}">
      <dgm:prSet/>
      <dgm:spPr/>
      <dgm:t>
        <a:bodyPr/>
        <a:lstStyle/>
        <a:p>
          <a:endParaRPr lang="en-US"/>
        </a:p>
      </dgm:t>
    </dgm:pt>
    <dgm:pt modelId="{FB55A03A-7A1D-42E1-ABA5-EEEB6939F61E}" type="sibTrans" cxnId="{215F9369-5C0A-4025-BB79-ACE47F27A783}">
      <dgm:prSet/>
      <dgm:spPr/>
      <dgm:t>
        <a:bodyPr/>
        <a:lstStyle/>
        <a:p>
          <a:endParaRPr lang="en-US"/>
        </a:p>
      </dgm:t>
    </dgm:pt>
    <dgm:pt modelId="{1ABD2D2A-4713-49CC-8CC2-6181A644B957}" type="pres">
      <dgm:prSet presAssocID="{81BF6180-EE85-41E2-B521-901CD8B3741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96836E-1C6B-4B92-A696-9A6F51A4B9FD}" type="pres">
      <dgm:prSet presAssocID="{46C93179-3711-46E8-B5D0-6BE8B84AF8BD}" presName="linNode" presStyleCnt="0"/>
      <dgm:spPr/>
    </dgm:pt>
    <dgm:pt modelId="{8287F736-A041-435D-908F-D3ED7A711864}" type="pres">
      <dgm:prSet presAssocID="{46C93179-3711-46E8-B5D0-6BE8B84AF8BD}" presName="parentShp" presStyleLbl="node1" presStyleIdx="0" presStyleCnt="1" custScaleX="53061" custLinFactNeighborX="-51" custLinFactNeighborY="-5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5DC9B-8AED-4D29-8945-CFC977E5CDA9}" type="pres">
      <dgm:prSet presAssocID="{46C93179-3711-46E8-B5D0-6BE8B84AF8BD}" presName="childShp" presStyleLbl="bgAccFollowNode1" presStyleIdx="0" presStyleCnt="1" custScaleX="141380" custScaleY="100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A8279-1314-45B7-A2FA-3842C9F8D364}" type="presOf" srcId="{81BF6180-EE85-41E2-B521-901CD8B37416}" destId="{1ABD2D2A-4713-49CC-8CC2-6181A644B957}" srcOrd="0" destOrd="0" presId="urn:microsoft.com/office/officeart/2005/8/layout/vList6"/>
    <dgm:cxn modelId="{3553AD95-4B47-4980-9BD2-5E94EA6BB7EB}" type="presOf" srcId="{7758BA87-2228-44DD-A681-58BD5AF3BAD8}" destId="{48A5DC9B-8AED-4D29-8945-CFC977E5CDA9}" srcOrd="0" destOrd="0" presId="urn:microsoft.com/office/officeart/2005/8/layout/vList6"/>
    <dgm:cxn modelId="{39FA2B20-2E0B-437A-9C84-37B1809D609F}" type="presOf" srcId="{46C93179-3711-46E8-B5D0-6BE8B84AF8BD}" destId="{8287F736-A041-435D-908F-D3ED7A711864}" srcOrd="0" destOrd="0" presId="urn:microsoft.com/office/officeart/2005/8/layout/vList6"/>
    <dgm:cxn modelId="{215F9369-5C0A-4025-BB79-ACE47F27A783}" srcId="{46C93179-3711-46E8-B5D0-6BE8B84AF8BD}" destId="{7758BA87-2228-44DD-A681-58BD5AF3BAD8}" srcOrd="0" destOrd="0" parTransId="{E585F33D-4A26-4E95-B34D-D31D7F0DDE21}" sibTransId="{FB55A03A-7A1D-42E1-ABA5-EEEB6939F61E}"/>
    <dgm:cxn modelId="{71A90597-9B0B-48E0-A0CE-4502325D1386}" srcId="{81BF6180-EE85-41E2-B521-901CD8B37416}" destId="{46C93179-3711-46E8-B5D0-6BE8B84AF8BD}" srcOrd="0" destOrd="0" parTransId="{D86A7E0E-B67C-4D1C-8D2C-B48DC8304884}" sibTransId="{47858642-E7AE-473C-9A83-6551EE1BB72E}"/>
    <dgm:cxn modelId="{E45EE51A-BD11-442F-9ECC-FEFF95411116}" type="presParOf" srcId="{1ABD2D2A-4713-49CC-8CC2-6181A644B957}" destId="{5796836E-1C6B-4B92-A696-9A6F51A4B9FD}" srcOrd="0" destOrd="0" presId="urn:microsoft.com/office/officeart/2005/8/layout/vList6"/>
    <dgm:cxn modelId="{BC85C273-0E1D-4F4D-BBC2-30A930BF9F7B}" type="presParOf" srcId="{5796836E-1C6B-4B92-A696-9A6F51A4B9FD}" destId="{8287F736-A041-435D-908F-D3ED7A711864}" srcOrd="0" destOrd="0" presId="urn:microsoft.com/office/officeart/2005/8/layout/vList6"/>
    <dgm:cxn modelId="{44E13E1B-9BDD-4F61-B183-F08CA3782318}" type="presParOf" srcId="{5796836E-1C6B-4B92-A696-9A6F51A4B9FD}" destId="{48A5DC9B-8AED-4D29-8945-CFC977E5CDA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EE7BA0-B263-41B9-939C-0558C9BA30B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9161BC89-DA1A-46CC-9C87-5F6DB77BED43}">
      <dgm:prSet phldrT="[Text]" custT="1"/>
      <dgm:spPr/>
      <dgm:t>
        <a:bodyPr/>
        <a:lstStyle/>
        <a:p>
          <a:r>
            <a:rPr lang="en-US" sz="2400" b="1" dirty="0" err="1"/>
            <a:t>Kriteria</a:t>
          </a:r>
          <a:endParaRPr lang="id-ID" sz="2400" dirty="0"/>
        </a:p>
      </dgm:t>
    </dgm:pt>
    <dgm:pt modelId="{C0C074F2-BDD2-4E69-A373-BF7B2EDEAD43}" type="parTrans" cxnId="{1F5DDEF0-42CF-47CB-999A-B3207370FCDC}">
      <dgm:prSet/>
      <dgm:spPr/>
      <dgm:t>
        <a:bodyPr/>
        <a:lstStyle/>
        <a:p>
          <a:endParaRPr lang="id-ID"/>
        </a:p>
      </dgm:t>
    </dgm:pt>
    <dgm:pt modelId="{FD279D8C-3D12-4845-8ADA-96B3B6C65249}" type="sibTrans" cxnId="{1F5DDEF0-42CF-47CB-999A-B3207370FCDC}">
      <dgm:prSet/>
      <dgm:spPr/>
      <dgm:t>
        <a:bodyPr/>
        <a:lstStyle/>
        <a:p>
          <a:endParaRPr lang="id-ID"/>
        </a:p>
      </dgm:t>
    </dgm:pt>
    <dgm:pt modelId="{667B5A39-7F1E-4B99-A5FE-D747AB1FFB0B}">
      <dgm:prSet phldrT="[Text]" custT="1"/>
      <dgm:spPr/>
      <dgm:t>
        <a:bodyPr/>
        <a:lstStyle/>
        <a:p>
          <a:r>
            <a:rPr lang="en-US" sz="2400" b="1" dirty="0" err="1"/>
            <a:t>Inklusi</a:t>
          </a:r>
          <a:endParaRPr lang="id-ID" sz="2400" dirty="0"/>
        </a:p>
      </dgm:t>
    </dgm:pt>
    <dgm:pt modelId="{2E0BA975-BAE8-4C6A-8AF7-6B89F58BA597}" type="parTrans" cxnId="{25EB1F8C-AE4F-4498-8836-F923164514E9}">
      <dgm:prSet/>
      <dgm:spPr/>
      <dgm:t>
        <a:bodyPr/>
        <a:lstStyle/>
        <a:p>
          <a:endParaRPr lang="id-ID"/>
        </a:p>
      </dgm:t>
    </dgm:pt>
    <dgm:pt modelId="{222E33D3-670B-4BA2-9C09-25CD5D718D7C}" type="sibTrans" cxnId="{25EB1F8C-AE4F-4498-8836-F923164514E9}">
      <dgm:prSet/>
      <dgm:spPr/>
      <dgm:t>
        <a:bodyPr/>
        <a:lstStyle/>
        <a:p>
          <a:endParaRPr lang="id-ID"/>
        </a:p>
      </dgm:t>
    </dgm:pt>
    <dgm:pt modelId="{F473C0B3-EC46-465A-B7D1-8C8002B5866D}">
      <dgm:prSet phldrT="[Text]" custT="1"/>
      <dgm:spPr/>
      <dgm:t>
        <a:bodyPr/>
        <a:lstStyle/>
        <a:p>
          <a:r>
            <a:rPr lang="en-US" sz="2400" b="1" dirty="0" err="1"/>
            <a:t>Eksklusi</a:t>
          </a:r>
          <a:endParaRPr lang="id-ID" sz="2400" dirty="0"/>
        </a:p>
      </dgm:t>
    </dgm:pt>
    <dgm:pt modelId="{017F0462-81B6-4F18-BF68-F0CF889041BF}" type="parTrans" cxnId="{95DE7910-A047-4A79-97BE-6475BE6CAABD}">
      <dgm:prSet/>
      <dgm:spPr/>
      <dgm:t>
        <a:bodyPr/>
        <a:lstStyle/>
        <a:p>
          <a:endParaRPr lang="id-ID"/>
        </a:p>
      </dgm:t>
    </dgm:pt>
    <dgm:pt modelId="{EEC37A3C-854F-4F85-84C9-DB139671895F}" type="sibTrans" cxnId="{95DE7910-A047-4A79-97BE-6475BE6CAABD}">
      <dgm:prSet/>
      <dgm:spPr/>
      <dgm:t>
        <a:bodyPr/>
        <a:lstStyle/>
        <a:p>
          <a:endParaRPr lang="id-ID"/>
        </a:p>
      </dgm:t>
    </dgm:pt>
    <dgm:pt modelId="{8360B70F-6E08-4BC7-9629-1754FF86AAF2}">
      <dgm:prSet phldrT="[Text]" custT="1"/>
      <dgm:spPr/>
      <dgm:t>
        <a:bodyPr/>
        <a:lstStyle/>
        <a:p>
          <a:pPr marL="176213" indent="-176213" algn="l"/>
          <a:r>
            <a:rPr lang="en-US" sz="2000" dirty="0">
              <a:latin typeface="Constantia" pitchFamily="18" charset="0"/>
            </a:rPr>
            <a:t>- </a:t>
          </a:r>
          <a:r>
            <a:rPr lang="en-US" sz="2000" dirty="0" err="1">
              <a:latin typeface="Constantia" pitchFamily="18" charset="0"/>
            </a:rPr>
            <a:t>Pasien</a:t>
          </a:r>
          <a:r>
            <a:rPr lang="en-US" sz="2000" dirty="0">
              <a:latin typeface="Constantia" pitchFamily="18" charset="0"/>
            </a:rPr>
            <a:t> pneumonia </a:t>
          </a:r>
          <a:r>
            <a:rPr lang="en-US" sz="2000" dirty="0" err="1">
              <a:latin typeface="Constantia" pitchFamily="18" charset="0"/>
            </a:rPr>
            <a:t>komunitas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dengan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penyakit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infeksi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bakteri</a:t>
          </a:r>
          <a:r>
            <a:rPr lang="en-US" sz="2000" dirty="0">
              <a:latin typeface="Constantia" pitchFamily="18" charset="0"/>
            </a:rPr>
            <a:t> lain</a:t>
          </a:r>
        </a:p>
        <a:p>
          <a:pPr marL="176213" indent="-176213" algn="l"/>
          <a:r>
            <a:rPr lang="en-US" sz="2000" dirty="0">
              <a:latin typeface="Constantia" pitchFamily="18" charset="0"/>
            </a:rPr>
            <a:t>- </a:t>
          </a:r>
          <a:r>
            <a:rPr lang="en-US" sz="2000" dirty="0" err="1">
              <a:latin typeface="Constantia" pitchFamily="18" charset="0"/>
            </a:rPr>
            <a:t>Rekam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medik</a:t>
          </a:r>
          <a:r>
            <a:rPr lang="en-US" sz="2000" dirty="0">
              <a:latin typeface="Constantia" pitchFamily="18" charset="0"/>
            </a:rPr>
            <a:t> yang </a:t>
          </a:r>
          <a:r>
            <a:rPr lang="en-US" sz="2000" dirty="0" err="1">
              <a:latin typeface="Constantia" pitchFamily="18" charset="0"/>
            </a:rPr>
            <a:t>tidak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lengkap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atau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tidak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jelas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terbaca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43150A7F-1E50-4456-8932-DBFA18552D3C}" type="parTrans" cxnId="{920F95B0-EA28-4824-892C-E09C7FCFB574}">
      <dgm:prSet/>
      <dgm:spPr/>
      <dgm:t>
        <a:bodyPr/>
        <a:lstStyle/>
        <a:p>
          <a:endParaRPr lang="id-ID"/>
        </a:p>
      </dgm:t>
    </dgm:pt>
    <dgm:pt modelId="{4C887C71-8501-4578-88D9-D37B7DC82A38}" type="sibTrans" cxnId="{920F95B0-EA28-4824-892C-E09C7FCFB574}">
      <dgm:prSet/>
      <dgm:spPr/>
      <dgm:t>
        <a:bodyPr/>
        <a:lstStyle/>
        <a:p>
          <a:endParaRPr lang="id-ID"/>
        </a:p>
      </dgm:t>
    </dgm:pt>
    <dgm:pt modelId="{17616D43-EB62-4130-98F9-CB2911BC4CB4}">
      <dgm:prSet phldrT="[Text]" custT="1"/>
      <dgm:spPr/>
      <dgm:t>
        <a:bodyPr/>
        <a:lstStyle/>
        <a:p>
          <a:pPr marL="176213" indent="-176213" algn="l"/>
          <a:r>
            <a:rPr lang="en-US" sz="2000" dirty="0">
              <a:latin typeface="Constantia" pitchFamily="18" charset="0"/>
            </a:rPr>
            <a:t>- </a:t>
          </a:r>
          <a:r>
            <a:rPr lang="en-US" sz="2000" dirty="0" err="1">
              <a:latin typeface="Constantia" pitchFamily="18" charset="0"/>
            </a:rPr>
            <a:t>Semua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pasien</a:t>
          </a:r>
          <a:r>
            <a:rPr lang="en-US" sz="2000" dirty="0">
              <a:latin typeface="Constantia" pitchFamily="18" charset="0"/>
            </a:rPr>
            <a:t> pneumonia </a:t>
          </a:r>
          <a:r>
            <a:rPr lang="en-US" sz="2000" dirty="0" err="1">
              <a:latin typeface="Constantia" pitchFamily="18" charset="0"/>
            </a:rPr>
            <a:t>komunitas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rawat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inap</a:t>
          </a:r>
          <a:r>
            <a:rPr lang="en-US" sz="2000" dirty="0">
              <a:latin typeface="Constantia" pitchFamily="18" charset="0"/>
            </a:rPr>
            <a:t> di </a:t>
          </a:r>
          <a:r>
            <a:rPr lang="en-US" sz="2000" dirty="0" err="1">
              <a:latin typeface="Constantia" pitchFamily="18" charset="0"/>
            </a:rPr>
            <a:t>Bangsal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Penyakit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Dalam</a:t>
          </a:r>
          <a:r>
            <a:rPr lang="en-US" sz="2000" dirty="0">
              <a:latin typeface="Constantia" pitchFamily="18" charset="0"/>
            </a:rPr>
            <a:t> </a:t>
          </a:r>
        </a:p>
        <a:p>
          <a:pPr marL="176213" indent="-176213" algn="l"/>
          <a:r>
            <a:rPr lang="en-US" sz="2000" dirty="0">
              <a:latin typeface="Constantia" pitchFamily="18" charset="0"/>
            </a:rPr>
            <a:t>- </a:t>
          </a:r>
          <a:r>
            <a:rPr lang="en-US" sz="2000" dirty="0" err="1">
              <a:latin typeface="Constantia" pitchFamily="18" charset="0"/>
            </a:rPr>
            <a:t>Pasien</a:t>
          </a:r>
          <a:r>
            <a:rPr lang="en-US" sz="2000" dirty="0">
              <a:latin typeface="Constantia" pitchFamily="18" charset="0"/>
            </a:rPr>
            <a:t> pneumonia </a:t>
          </a:r>
          <a:r>
            <a:rPr lang="en-US" sz="2000" dirty="0" err="1">
              <a:latin typeface="Constantia" pitchFamily="18" charset="0"/>
            </a:rPr>
            <a:t>komunitas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tanpa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penyakit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infeksi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bakteri</a:t>
          </a:r>
          <a:r>
            <a:rPr lang="en-US" sz="2000" dirty="0">
              <a:latin typeface="Constantia" pitchFamily="18" charset="0"/>
            </a:rPr>
            <a:t> lain</a:t>
          </a:r>
        </a:p>
        <a:p>
          <a:pPr marL="176213" indent="-176213" algn="l"/>
          <a:r>
            <a:rPr lang="en-US" sz="2000" dirty="0">
              <a:latin typeface="Constantia" pitchFamily="18" charset="0"/>
            </a:rPr>
            <a:t>- </a:t>
          </a:r>
          <a:r>
            <a:rPr lang="en-US" sz="2000" dirty="0" err="1">
              <a:latin typeface="Constantia" pitchFamily="18" charset="0"/>
            </a:rPr>
            <a:t>Pasien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dengan</a:t>
          </a:r>
          <a:r>
            <a:rPr lang="en-US" sz="2000" dirty="0">
              <a:latin typeface="Constantia" pitchFamily="18" charset="0"/>
            </a:rPr>
            <a:t> r</a:t>
          </a:r>
          <a:r>
            <a:rPr lang="fi-FI" sz="2000" dirty="0">
              <a:latin typeface="Constantia" pitchFamily="18" charset="0"/>
            </a:rPr>
            <a:t>ekam medik yang lengkap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dan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jelas</a:t>
          </a:r>
          <a:r>
            <a:rPr lang="en-US" sz="2000" dirty="0">
              <a:latin typeface="Constantia" pitchFamily="18" charset="0"/>
            </a:rPr>
            <a:t> </a:t>
          </a:r>
          <a:r>
            <a:rPr lang="en-US" sz="2000" dirty="0" err="1">
              <a:latin typeface="Constantia" pitchFamily="18" charset="0"/>
            </a:rPr>
            <a:t>terbaca</a:t>
          </a:r>
          <a:r>
            <a:rPr lang="en-US" sz="2000" dirty="0">
              <a:latin typeface="Constantia" pitchFamily="18" charset="0"/>
            </a:rPr>
            <a:t>.</a:t>
          </a:r>
          <a:endParaRPr lang="id-ID" sz="2000" dirty="0">
            <a:latin typeface="Constantia" pitchFamily="18" charset="0"/>
            <a:cs typeface="Andalus" pitchFamily="18" charset="-78"/>
          </a:endParaRPr>
        </a:p>
      </dgm:t>
    </dgm:pt>
    <dgm:pt modelId="{6F01525C-CF6D-4A20-931A-8DA4E8BA13B3}" type="parTrans" cxnId="{C4C2C84D-D0C5-465C-AD17-A149E0ED35FC}">
      <dgm:prSet/>
      <dgm:spPr/>
      <dgm:t>
        <a:bodyPr/>
        <a:lstStyle/>
        <a:p>
          <a:endParaRPr lang="id-ID"/>
        </a:p>
      </dgm:t>
    </dgm:pt>
    <dgm:pt modelId="{0E9B9BA9-367E-4D74-9E8D-D3788126CDAE}" type="sibTrans" cxnId="{C4C2C84D-D0C5-465C-AD17-A149E0ED35FC}">
      <dgm:prSet/>
      <dgm:spPr/>
      <dgm:t>
        <a:bodyPr/>
        <a:lstStyle/>
        <a:p>
          <a:endParaRPr lang="id-ID"/>
        </a:p>
      </dgm:t>
    </dgm:pt>
    <dgm:pt modelId="{E2C5D697-712E-4CA8-8975-47D61FC89407}" type="pres">
      <dgm:prSet presAssocID="{45EE7BA0-B263-41B9-939C-0558C9BA30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485611-EABF-45C8-AC6C-B50D3449F26C}" type="pres">
      <dgm:prSet presAssocID="{9161BC89-DA1A-46CC-9C87-5F6DB77BED43}" presName="hierRoot1" presStyleCnt="0"/>
      <dgm:spPr/>
    </dgm:pt>
    <dgm:pt modelId="{56A96D50-86D9-4BB3-8932-284C4E914B19}" type="pres">
      <dgm:prSet presAssocID="{9161BC89-DA1A-46CC-9C87-5F6DB77BED43}" presName="composite" presStyleCnt="0"/>
      <dgm:spPr/>
    </dgm:pt>
    <dgm:pt modelId="{F3924B9C-82FE-4E54-8930-E7D5F4D7CBFA}" type="pres">
      <dgm:prSet presAssocID="{9161BC89-DA1A-46CC-9C87-5F6DB77BED43}" presName="background" presStyleLbl="node0" presStyleIdx="0" presStyleCnt="1"/>
      <dgm:spPr/>
    </dgm:pt>
    <dgm:pt modelId="{35B941DA-2F06-45AD-8EC6-C63D73C7E498}" type="pres">
      <dgm:prSet presAssocID="{9161BC89-DA1A-46CC-9C87-5F6DB77BED43}" presName="text" presStyleLbl="fgAcc0" presStyleIdx="0" presStyleCnt="1" custScaleX="46382" custScaleY="432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9739AF-EF27-492E-BBF6-1182ED71FB11}" type="pres">
      <dgm:prSet presAssocID="{9161BC89-DA1A-46CC-9C87-5F6DB77BED43}" presName="hierChild2" presStyleCnt="0"/>
      <dgm:spPr/>
    </dgm:pt>
    <dgm:pt modelId="{BAACEEDF-FEEB-46C2-ABE8-23CE35AA21EC}" type="pres">
      <dgm:prSet presAssocID="{2E0BA975-BAE8-4C6A-8AF7-6B89F58BA59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966827F-DED1-4075-9272-44170CDF81BF}" type="pres">
      <dgm:prSet presAssocID="{667B5A39-7F1E-4B99-A5FE-D747AB1FFB0B}" presName="hierRoot2" presStyleCnt="0"/>
      <dgm:spPr/>
    </dgm:pt>
    <dgm:pt modelId="{F80C1AC9-3611-416A-879E-91EC23288B55}" type="pres">
      <dgm:prSet presAssocID="{667B5A39-7F1E-4B99-A5FE-D747AB1FFB0B}" presName="composite2" presStyleCnt="0"/>
      <dgm:spPr/>
    </dgm:pt>
    <dgm:pt modelId="{E868B260-EBCF-484F-825B-E9E85DA37CBC}" type="pres">
      <dgm:prSet presAssocID="{667B5A39-7F1E-4B99-A5FE-D747AB1FFB0B}" presName="background2" presStyleLbl="node2" presStyleIdx="0" presStyleCnt="2"/>
      <dgm:spPr/>
    </dgm:pt>
    <dgm:pt modelId="{E292D186-C87C-4285-AAA1-863267D16F94}" type="pres">
      <dgm:prSet presAssocID="{667B5A39-7F1E-4B99-A5FE-D747AB1FFB0B}" presName="text2" presStyleLbl="fgAcc2" presStyleIdx="0" presStyleCnt="2" custScaleX="53607" custScaleY="30498" custLinFactNeighborX="-7545" custLinFactNeighborY="-9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FE3171-1681-47EF-B6A1-CA834101D8A7}" type="pres">
      <dgm:prSet presAssocID="{667B5A39-7F1E-4B99-A5FE-D747AB1FFB0B}" presName="hierChild3" presStyleCnt="0"/>
      <dgm:spPr/>
    </dgm:pt>
    <dgm:pt modelId="{FB4F3C8D-3971-4D3E-904B-14E024DEBBEE}" type="pres">
      <dgm:prSet presAssocID="{6F01525C-CF6D-4A20-931A-8DA4E8BA13B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7BB9702-912D-4B20-9368-581B924612B3}" type="pres">
      <dgm:prSet presAssocID="{17616D43-EB62-4130-98F9-CB2911BC4CB4}" presName="hierRoot3" presStyleCnt="0"/>
      <dgm:spPr/>
    </dgm:pt>
    <dgm:pt modelId="{C9AD4331-4342-4478-9EA1-AC5A6CB4C937}" type="pres">
      <dgm:prSet presAssocID="{17616D43-EB62-4130-98F9-CB2911BC4CB4}" presName="composite3" presStyleCnt="0"/>
      <dgm:spPr/>
    </dgm:pt>
    <dgm:pt modelId="{E7473809-FDAF-4656-A750-6A2EA11C5087}" type="pres">
      <dgm:prSet presAssocID="{17616D43-EB62-4130-98F9-CB2911BC4CB4}" presName="background3" presStyleLbl="node3" presStyleIdx="0" presStyleCnt="2"/>
      <dgm:spPr/>
    </dgm:pt>
    <dgm:pt modelId="{B8CAA3E7-1A04-4663-B463-231396588829}" type="pres">
      <dgm:prSet presAssocID="{17616D43-EB62-4130-98F9-CB2911BC4CB4}" presName="text3" presStyleLbl="fgAcc3" presStyleIdx="0" presStyleCnt="2" custScaleX="137171" custScaleY="138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9544C-23DC-4722-B647-5952632FFB4F}" type="pres">
      <dgm:prSet presAssocID="{17616D43-EB62-4130-98F9-CB2911BC4CB4}" presName="hierChild4" presStyleCnt="0"/>
      <dgm:spPr/>
    </dgm:pt>
    <dgm:pt modelId="{E4511B52-B44E-4A4E-B9AB-255207C039F3}" type="pres">
      <dgm:prSet presAssocID="{017F0462-81B6-4F18-BF68-F0CF889041B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F7917C8-EF8F-43DA-8D6D-06B68FEF35BB}" type="pres">
      <dgm:prSet presAssocID="{F473C0B3-EC46-465A-B7D1-8C8002B5866D}" presName="hierRoot2" presStyleCnt="0"/>
      <dgm:spPr/>
    </dgm:pt>
    <dgm:pt modelId="{6880C9B6-5278-46BA-AF01-7DAFEF96BE68}" type="pres">
      <dgm:prSet presAssocID="{F473C0B3-EC46-465A-B7D1-8C8002B5866D}" presName="composite2" presStyleCnt="0"/>
      <dgm:spPr/>
    </dgm:pt>
    <dgm:pt modelId="{4C4633F8-3EE0-4B36-90C3-64940DA72587}" type="pres">
      <dgm:prSet presAssocID="{F473C0B3-EC46-465A-B7D1-8C8002B5866D}" presName="background2" presStyleLbl="node2" presStyleIdx="1" presStyleCnt="2"/>
      <dgm:spPr/>
    </dgm:pt>
    <dgm:pt modelId="{6860BDF7-4B5D-498B-AF71-4C74A3BB5F06}" type="pres">
      <dgm:prSet presAssocID="{F473C0B3-EC46-465A-B7D1-8C8002B5866D}" presName="text2" presStyleLbl="fgAcc2" presStyleIdx="1" presStyleCnt="2" custScaleX="55504" custScaleY="30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1661E-1E77-49B5-8EAA-F97D90839A51}" type="pres">
      <dgm:prSet presAssocID="{F473C0B3-EC46-465A-B7D1-8C8002B5866D}" presName="hierChild3" presStyleCnt="0"/>
      <dgm:spPr/>
    </dgm:pt>
    <dgm:pt modelId="{06885845-392A-4025-A2D1-0F42990D0387}" type="pres">
      <dgm:prSet presAssocID="{43150A7F-1E50-4456-8932-DBFA18552D3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D018E87-15E4-4A45-BBE9-1A80E6ACCF58}" type="pres">
      <dgm:prSet presAssocID="{8360B70F-6E08-4BC7-9629-1754FF86AAF2}" presName="hierRoot3" presStyleCnt="0"/>
      <dgm:spPr/>
    </dgm:pt>
    <dgm:pt modelId="{AA4ADEBC-9A45-400E-BB32-82CD578C7C2F}" type="pres">
      <dgm:prSet presAssocID="{8360B70F-6E08-4BC7-9629-1754FF86AAF2}" presName="composite3" presStyleCnt="0"/>
      <dgm:spPr/>
    </dgm:pt>
    <dgm:pt modelId="{E1D32CAF-9730-4D91-A5EA-36AB19C1DA2F}" type="pres">
      <dgm:prSet presAssocID="{8360B70F-6E08-4BC7-9629-1754FF86AAF2}" presName="background3" presStyleLbl="node3" presStyleIdx="1" presStyleCnt="2"/>
      <dgm:spPr/>
    </dgm:pt>
    <dgm:pt modelId="{F41840B2-7F80-4891-B9E1-2DD71E94CB54}" type="pres">
      <dgm:prSet presAssocID="{8360B70F-6E08-4BC7-9629-1754FF86AAF2}" presName="text3" presStyleLbl="fgAcc3" presStyleIdx="1" presStyleCnt="2" custScaleX="114632" custScaleY="120211" custLinFactNeighborX="861" custLinFactNeighborY="3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8452E1-4AC1-46C3-BA03-D7A1447D93C1}" type="pres">
      <dgm:prSet presAssocID="{8360B70F-6E08-4BC7-9629-1754FF86AAF2}" presName="hierChild4" presStyleCnt="0"/>
      <dgm:spPr/>
    </dgm:pt>
  </dgm:ptLst>
  <dgm:cxnLst>
    <dgm:cxn modelId="{75D2B05D-3924-420B-A382-3C794C505C4C}" type="presOf" srcId="{F473C0B3-EC46-465A-B7D1-8C8002B5866D}" destId="{6860BDF7-4B5D-498B-AF71-4C74A3BB5F06}" srcOrd="0" destOrd="0" presId="urn:microsoft.com/office/officeart/2005/8/layout/hierarchy1"/>
    <dgm:cxn modelId="{EA366DB9-B6DE-4DAC-97D2-3D77B3ECFA5F}" type="presOf" srcId="{17616D43-EB62-4130-98F9-CB2911BC4CB4}" destId="{B8CAA3E7-1A04-4663-B463-231396588829}" srcOrd="0" destOrd="0" presId="urn:microsoft.com/office/officeart/2005/8/layout/hierarchy1"/>
    <dgm:cxn modelId="{920F95B0-EA28-4824-892C-E09C7FCFB574}" srcId="{F473C0B3-EC46-465A-B7D1-8C8002B5866D}" destId="{8360B70F-6E08-4BC7-9629-1754FF86AAF2}" srcOrd="0" destOrd="0" parTransId="{43150A7F-1E50-4456-8932-DBFA18552D3C}" sibTransId="{4C887C71-8501-4578-88D9-D37B7DC82A38}"/>
    <dgm:cxn modelId="{6681032C-F9FB-4FFA-BB0F-0AC3532703D0}" type="presOf" srcId="{667B5A39-7F1E-4B99-A5FE-D747AB1FFB0B}" destId="{E292D186-C87C-4285-AAA1-863267D16F94}" srcOrd="0" destOrd="0" presId="urn:microsoft.com/office/officeart/2005/8/layout/hierarchy1"/>
    <dgm:cxn modelId="{4DE8420C-E19D-4418-A67F-477DEE7BCE8C}" type="presOf" srcId="{43150A7F-1E50-4456-8932-DBFA18552D3C}" destId="{06885845-392A-4025-A2D1-0F42990D0387}" srcOrd="0" destOrd="0" presId="urn:microsoft.com/office/officeart/2005/8/layout/hierarchy1"/>
    <dgm:cxn modelId="{C4C2C84D-D0C5-465C-AD17-A149E0ED35FC}" srcId="{667B5A39-7F1E-4B99-A5FE-D747AB1FFB0B}" destId="{17616D43-EB62-4130-98F9-CB2911BC4CB4}" srcOrd="0" destOrd="0" parTransId="{6F01525C-CF6D-4A20-931A-8DA4E8BA13B3}" sibTransId="{0E9B9BA9-367E-4D74-9E8D-D3788126CDAE}"/>
    <dgm:cxn modelId="{F22468C5-B71A-4EDB-8C8E-D840CBAEF2B9}" type="presOf" srcId="{9161BC89-DA1A-46CC-9C87-5F6DB77BED43}" destId="{35B941DA-2F06-45AD-8EC6-C63D73C7E498}" srcOrd="0" destOrd="0" presId="urn:microsoft.com/office/officeart/2005/8/layout/hierarchy1"/>
    <dgm:cxn modelId="{2322C8D1-157D-40D6-8C40-58FA319BBDEB}" type="presOf" srcId="{2E0BA975-BAE8-4C6A-8AF7-6B89F58BA597}" destId="{BAACEEDF-FEEB-46C2-ABE8-23CE35AA21EC}" srcOrd="0" destOrd="0" presId="urn:microsoft.com/office/officeart/2005/8/layout/hierarchy1"/>
    <dgm:cxn modelId="{95DE7910-A047-4A79-97BE-6475BE6CAABD}" srcId="{9161BC89-DA1A-46CC-9C87-5F6DB77BED43}" destId="{F473C0B3-EC46-465A-B7D1-8C8002B5866D}" srcOrd="1" destOrd="0" parTransId="{017F0462-81B6-4F18-BF68-F0CF889041BF}" sibTransId="{EEC37A3C-854F-4F85-84C9-DB139671895F}"/>
    <dgm:cxn modelId="{25EB1F8C-AE4F-4498-8836-F923164514E9}" srcId="{9161BC89-DA1A-46CC-9C87-5F6DB77BED43}" destId="{667B5A39-7F1E-4B99-A5FE-D747AB1FFB0B}" srcOrd="0" destOrd="0" parTransId="{2E0BA975-BAE8-4C6A-8AF7-6B89F58BA597}" sibTransId="{222E33D3-670B-4BA2-9C09-25CD5D718D7C}"/>
    <dgm:cxn modelId="{933F423F-B2B8-4ED4-8E25-07FF20A471CD}" type="presOf" srcId="{017F0462-81B6-4F18-BF68-F0CF889041BF}" destId="{E4511B52-B44E-4A4E-B9AB-255207C039F3}" srcOrd="0" destOrd="0" presId="urn:microsoft.com/office/officeart/2005/8/layout/hierarchy1"/>
    <dgm:cxn modelId="{C25518F2-D1E4-4D98-AABA-945BC28CB62A}" type="presOf" srcId="{45EE7BA0-B263-41B9-939C-0558C9BA30B4}" destId="{E2C5D697-712E-4CA8-8975-47D61FC89407}" srcOrd="0" destOrd="0" presId="urn:microsoft.com/office/officeart/2005/8/layout/hierarchy1"/>
    <dgm:cxn modelId="{4B5504AE-4151-4E59-97E1-1902EB59E003}" type="presOf" srcId="{8360B70F-6E08-4BC7-9629-1754FF86AAF2}" destId="{F41840B2-7F80-4891-B9E1-2DD71E94CB54}" srcOrd="0" destOrd="0" presId="urn:microsoft.com/office/officeart/2005/8/layout/hierarchy1"/>
    <dgm:cxn modelId="{6A3E56B0-EC63-4197-B93F-DA3EF1AF91ED}" type="presOf" srcId="{6F01525C-CF6D-4A20-931A-8DA4E8BA13B3}" destId="{FB4F3C8D-3971-4D3E-904B-14E024DEBBEE}" srcOrd="0" destOrd="0" presId="urn:microsoft.com/office/officeart/2005/8/layout/hierarchy1"/>
    <dgm:cxn modelId="{1F5DDEF0-42CF-47CB-999A-B3207370FCDC}" srcId="{45EE7BA0-B263-41B9-939C-0558C9BA30B4}" destId="{9161BC89-DA1A-46CC-9C87-5F6DB77BED43}" srcOrd="0" destOrd="0" parTransId="{C0C074F2-BDD2-4E69-A373-BF7B2EDEAD43}" sibTransId="{FD279D8C-3D12-4845-8ADA-96B3B6C65249}"/>
    <dgm:cxn modelId="{2F092788-3A5C-4B36-81C0-70EBA4334321}" type="presParOf" srcId="{E2C5D697-712E-4CA8-8975-47D61FC89407}" destId="{8A485611-EABF-45C8-AC6C-B50D3449F26C}" srcOrd="0" destOrd="0" presId="urn:microsoft.com/office/officeart/2005/8/layout/hierarchy1"/>
    <dgm:cxn modelId="{32ACDE38-E8F7-4CBE-9031-1212FFD35DCC}" type="presParOf" srcId="{8A485611-EABF-45C8-AC6C-B50D3449F26C}" destId="{56A96D50-86D9-4BB3-8932-284C4E914B19}" srcOrd="0" destOrd="0" presId="urn:microsoft.com/office/officeart/2005/8/layout/hierarchy1"/>
    <dgm:cxn modelId="{EEBDCEA3-C96E-4A7B-B866-717882DFE98D}" type="presParOf" srcId="{56A96D50-86D9-4BB3-8932-284C4E914B19}" destId="{F3924B9C-82FE-4E54-8930-E7D5F4D7CBFA}" srcOrd="0" destOrd="0" presId="urn:microsoft.com/office/officeart/2005/8/layout/hierarchy1"/>
    <dgm:cxn modelId="{373305BD-7FBF-42CF-9BD7-77B5761D4EB4}" type="presParOf" srcId="{56A96D50-86D9-4BB3-8932-284C4E914B19}" destId="{35B941DA-2F06-45AD-8EC6-C63D73C7E498}" srcOrd="1" destOrd="0" presId="urn:microsoft.com/office/officeart/2005/8/layout/hierarchy1"/>
    <dgm:cxn modelId="{E5A98BFE-E180-47CC-A82D-9D0934F4C899}" type="presParOf" srcId="{8A485611-EABF-45C8-AC6C-B50D3449F26C}" destId="{B99739AF-EF27-492E-BBF6-1182ED71FB11}" srcOrd="1" destOrd="0" presId="urn:microsoft.com/office/officeart/2005/8/layout/hierarchy1"/>
    <dgm:cxn modelId="{19642050-EEAA-45B9-91E3-9DE8C9CF8A88}" type="presParOf" srcId="{B99739AF-EF27-492E-BBF6-1182ED71FB11}" destId="{BAACEEDF-FEEB-46C2-ABE8-23CE35AA21EC}" srcOrd="0" destOrd="0" presId="urn:microsoft.com/office/officeart/2005/8/layout/hierarchy1"/>
    <dgm:cxn modelId="{59FF2A78-961B-423E-86D8-C58A3F8DFAA9}" type="presParOf" srcId="{B99739AF-EF27-492E-BBF6-1182ED71FB11}" destId="{1966827F-DED1-4075-9272-44170CDF81BF}" srcOrd="1" destOrd="0" presId="urn:microsoft.com/office/officeart/2005/8/layout/hierarchy1"/>
    <dgm:cxn modelId="{29ECF4D0-7A8A-4405-8CF8-05E43EE75B0B}" type="presParOf" srcId="{1966827F-DED1-4075-9272-44170CDF81BF}" destId="{F80C1AC9-3611-416A-879E-91EC23288B55}" srcOrd="0" destOrd="0" presId="urn:microsoft.com/office/officeart/2005/8/layout/hierarchy1"/>
    <dgm:cxn modelId="{43266331-A6B7-4371-8DAE-EA9A6C1B3D1C}" type="presParOf" srcId="{F80C1AC9-3611-416A-879E-91EC23288B55}" destId="{E868B260-EBCF-484F-825B-E9E85DA37CBC}" srcOrd="0" destOrd="0" presId="urn:microsoft.com/office/officeart/2005/8/layout/hierarchy1"/>
    <dgm:cxn modelId="{020B33C2-1482-4F96-9775-C88E8C82A0EF}" type="presParOf" srcId="{F80C1AC9-3611-416A-879E-91EC23288B55}" destId="{E292D186-C87C-4285-AAA1-863267D16F94}" srcOrd="1" destOrd="0" presId="urn:microsoft.com/office/officeart/2005/8/layout/hierarchy1"/>
    <dgm:cxn modelId="{AA74F876-92D3-4598-87FA-72E7B8DAE2A8}" type="presParOf" srcId="{1966827F-DED1-4075-9272-44170CDF81BF}" destId="{B3FE3171-1681-47EF-B6A1-CA834101D8A7}" srcOrd="1" destOrd="0" presId="urn:microsoft.com/office/officeart/2005/8/layout/hierarchy1"/>
    <dgm:cxn modelId="{9DF31381-7F98-4945-A7CD-DCCD3F4F987E}" type="presParOf" srcId="{B3FE3171-1681-47EF-B6A1-CA834101D8A7}" destId="{FB4F3C8D-3971-4D3E-904B-14E024DEBBEE}" srcOrd="0" destOrd="0" presId="urn:microsoft.com/office/officeart/2005/8/layout/hierarchy1"/>
    <dgm:cxn modelId="{76AD4AB9-E62D-4E92-8B0C-2F41B69B1135}" type="presParOf" srcId="{B3FE3171-1681-47EF-B6A1-CA834101D8A7}" destId="{B7BB9702-912D-4B20-9368-581B924612B3}" srcOrd="1" destOrd="0" presId="urn:microsoft.com/office/officeart/2005/8/layout/hierarchy1"/>
    <dgm:cxn modelId="{30550061-16AF-47FB-9538-D4FF812FD378}" type="presParOf" srcId="{B7BB9702-912D-4B20-9368-581B924612B3}" destId="{C9AD4331-4342-4478-9EA1-AC5A6CB4C937}" srcOrd="0" destOrd="0" presId="urn:microsoft.com/office/officeart/2005/8/layout/hierarchy1"/>
    <dgm:cxn modelId="{EC13C203-CEC3-4FB2-807D-31B376702C48}" type="presParOf" srcId="{C9AD4331-4342-4478-9EA1-AC5A6CB4C937}" destId="{E7473809-FDAF-4656-A750-6A2EA11C5087}" srcOrd="0" destOrd="0" presId="urn:microsoft.com/office/officeart/2005/8/layout/hierarchy1"/>
    <dgm:cxn modelId="{B8A1A36F-B28D-4C62-A3DE-DECEA67ED0A3}" type="presParOf" srcId="{C9AD4331-4342-4478-9EA1-AC5A6CB4C937}" destId="{B8CAA3E7-1A04-4663-B463-231396588829}" srcOrd="1" destOrd="0" presId="urn:microsoft.com/office/officeart/2005/8/layout/hierarchy1"/>
    <dgm:cxn modelId="{7428C989-9732-4EBD-AE49-7E698417E27A}" type="presParOf" srcId="{B7BB9702-912D-4B20-9368-581B924612B3}" destId="{E689544C-23DC-4722-B647-5952632FFB4F}" srcOrd="1" destOrd="0" presId="urn:microsoft.com/office/officeart/2005/8/layout/hierarchy1"/>
    <dgm:cxn modelId="{465121B1-8A25-47D0-A347-B3F5B78E6387}" type="presParOf" srcId="{B99739AF-EF27-492E-BBF6-1182ED71FB11}" destId="{E4511B52-B44E-4A4E-B9AB-255207C039F3}" srcOrd="2" destOrd="0" presId="urn:microsoft.com/office/officeart/2005/8/layout/hierarchy1"/>
    <dgm:cxn modelId="{948712DB-3686-41EC-9F1B-3DA9A863EB90}" type="presParOf" srcId="{B99739AF-EF27-492E-BBF6-1182ED71FB11}" destId="{6F7917C8-EF8F-43DA-8D6D-06B68FEF35BB}" srcOrd="3" destOrd="0" presId="urn:microsoft.com/office/officeart/2005/8/layout/hierarchy1"/>
    <dgm:cxn modelId="{1C524D6B-6BA7-4928-854D-75EA4575CFD3}" type="presParOf" srcId="{6F7917C8-EF8F-43DA-8D6D-06B68FEF35BB}" destId="{6880C9B6-5278-46BA-AF01-7DAFEF96BE68}" srcOrd="0" destOrd="0" presId="urn:microsoft.com/office/officeart/2005/8/layout/hierarchy1"/>
    <dgm:cxn modelId="{528F87E4-EA8F-48FD-A480-3CDB8F0789D9}" type="presParOf" srcId="{6880C9B6-5278-46BA-AF01-7DAFEF96BE68}" destId="{4C4633F8-3EE0-4B36-90C3-64940DA72587}" srcOrd="0" destOrd="0" presId="urn:microsoft.com/office/officeart/2005/8/layout/hierarchy1"/>
    <dgm:cxn modelId="{75453C01-D779-4715-9204-F5A1EAF8A2CA}" type="presParOf" srcId="{6880C9B6-5278-46BA-AF01-7DAFEF96BE68}" destId="{6860BDF7-4B5D-498B-AF71-4C74A3BB5F06}" srcOrd="1" destOrd="0" presId="urn:microsoft.com/office/officeart/2005/8/layout/hierarchy1"/>
    <dgm:cxn modelId="{7EEBDBD1-992D-4D4B-8A2C-4B7A623867C2}" type="presParOf" srcId="{6F7917C8-EF8F-43DA-8D6D-06B68FEF35BB}" destId="{F6C1661E-1E77-49B5-8EAA-F97D90839A51}" srcOrd="1" destOrd="0" presId="urn:microsoft.com/office/officeart/2005/8/layout/hierarchy1"/>
    <dgm:cxn modelId="{8D96185E-0CDA-4470-A9ED-E76D749E27BC}" type="presParOf" srcId="{F6C1661E-1E77-49B5-8EAA-F97D90839A51}" destId="{06885845-392A-4025-A2D1-0F42990D0387}" srcOrd="0" destOrd="0" presId="urn:microsoft.com/office/officeart/2005/8/layout/hierarchy1"/>
    <dgm:cxn modelId="{24EF139C-5DC6-48B7-9D93-8D8C7D3D6B88}" type="presParOf" srcId="{F6C1661E-1E77-49B5-8EAA-F97D90839A51}" destId="{3D018E87-15E4-4A45-BBE9-1A80E6ACCF58}" srcOrd="1" destOrd="0" presId="urn:microsoft.com/office/officeart/2005/8/layout/hierarchy1"/>
    <dgm:cxn modelId="{3D560FA4-F232-41C7-889E-5138565AA557}" type="presParOf" srcId="{3D018E87-15E4-4A45-BBE9-1A80E6ACCF58}" destId="{AA4ADEBC-9A45-400E-BB32-82CD578C7C2F}" srcOrd="0" destOrd="0" presId="urn:microsoft.com/office/officeart/2005/8/layout/hierarchy1"/>
    <dgm:cxn modelId="{C1C33D25-289F-494F-A075-94ED0A3230BD}" type="presParOf" srcId="{AA4ADEBC-9A45-400E-BB32-82CD578C7C2F}" destId="{E1D32CAF-9730-4D91-A5EA-36AB19C1DA2F}" srcOrd="0" destOrd="0" presId="urn:microsoft.com/office/officeart/2005/8/layout/hierarchy1"/>
    <dgm:cxn modelId="{A274B71C-5864-4866-B24C-CB946635A31E}" type="presParOf" srcId="{AA4ADEBC-9A45-400E-BB32-82CD578C7C2F}" destId="{F41840B2-7F80-4891-B9E1-2DD71E94CB54}" srcOrd="1" destOrd="0" presId="urn:microsoft.com/office/officeart/2005/8/layout/hierarchy1"/>
    <dgm:cxn modelId="{EC95B61B-6B2D-471B-8913-B6F08DB24C48}" type="presParOf" srcId="{3D018E87-15E4-4A45-BBE9-1A80E6ACCF58}" destId="{0E8452E1-4AC1-46C3-BA03-D7A1447D93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5DC9B-8AED-4D29-8945-CFC977E5CDA9}">
      <dsp:nvSpPr>
        <dsp:cNvPr id="0" name=""/>
        <dsp:cNvSpPr/>
      </dsp:nvSpPr>
      <dsp:spPr>
        <a:xfrm>
          <a:off x="1556852" y="668"/>
          <a:ext cx="6213290" cy="137026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onstantia" pitchFamily="18" charset="0"/>
            </a:rPr>
            <a:t>di RSUP Dr. M. </a:t>
          </a:r>
          <a:r>
            <a:rPr lang="en-US" sz="2000" kern="1200" dirty="0" err="1">
              <a:latin typeface="Constantia" pitchFamily="18" charset="0"/>
            </a:rPr>
            <a:t>Djamil</a:t>
          </a:r>
          <a:r>
            <a:rPr lang="en-US" sz="2000" kern="1200" dirty="0">
              <a:latin typeface="Constantia" pitchFamily="18" charset="0"/>
            </a:rPr>
            <a:t> Padang </a:t>
          </a:r>
          <a:r>
            <a:rPr lang="en-US" sz="2000" kern="1200" dirty="0" err="1">
              <a:latin typeface="Constantia" pitchFamily="18" charset="0"/>
            </a:rPr>
            <a:t>selama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lebih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kurang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tiga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bulan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dari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Agustus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hingga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Oktober</a:t>
          </a:r>
          <a:r>
            <a:rPr lang="en-US" sz="2000" kern="1200" dirty="0">
              <a:latin typeface="Constantia" pitchFamily="18" charset="0"/>
            </a:rPr>
            <a:t> 2017</a:t>
          </a:r>
          <a:endParaRPr lang="id-ID" sz="2000" kern="1200" dirty="0">
            <a:latin typeface="Constantia" pitchFamily="18" charset="0"/>
          </a:endParaRPr>
        </a:p>
      </dsp:txBody>
      <dsp:txXfrm>
        <a:off x="1556852" y="171951"/>
        <a:ext cx="5699442" cy="1027696"/>
      </dsp:txXfrm>
    </dsp:sp>
    <dsp:sp modelId="{8287F736-A041-435D-908F-D3ED7A711864}">
      <dsp:nvSpPr>
        <dsp:cNvPr id="0" name=""/>
        <dsp:cNvSpPr/>
      </dsp:nvSpPr>
      <dsp:spPr>
        <a:xfrm>
          <a:off x="14" y="0"/>
          <a:ext cx="1554597" cy="136892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b="1" kern="1200" dirty="0">
              <a:solidFill>
                <a:schemeClr val="tx1"/>
              </a:solidFill>
              <a:latin typeface="Agency FB" pitchFamily="34" charset="0"/>
            </a:rPr>
            <a:t>Tempat dan waktu penelitian</a:t>
          </a:r>
        </a:p>
      </dsp:txBody>
      <dsp:txXfrm>
        <a:off x="66839" y="66825"/>
        <a:ext cx="1420947" cy="1235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85845-392A-4025-A2D1-0F42990D0387}">
      <dsp:nvSpPr>
        <dsp:cNvPr id="0" name=""/>
        <dsp:cNvSpPr/>
      </dsp:nvSpPr>
      <dsp:spPr>
        <a:xfrm>
          <a:off x="6240013" y="2155794"/>
          <a:ext cx="91440" cy="881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9420"/>
              </a:lnTo>
              <a:lnTo>
                <a:pt x="70108" y="619420"/>
              </a:lnTo>
              <a:lnTo>
                <a:pt x="70108" y="8818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11B52-B44E-4A4E-B9AB-255207C039F3}">
      <dsp:nvSpPr>
        <dsp:cNvPr id="0" name=""/>
        <dsp:cNvSpPr/>
      </dsp:nvSpPr>
      <dsp:spPr>
        <a:xfrm>
          <a:off x="4201268" y="780680"/>
          <a:ext cx="2084465" cy="823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411"/>
              </a:lnTo>
              <a:lnTo>
                <a:pt x="2084465" y="561411"/>
              </a:lnTo>
              <a:lnTo>
                <a:pt x="2084465" y="82382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F3C8D-3971-4D3E-904B-14E024DEBBEE}">
      <dsp:nvSpPr>
        <dsp:cNvPr id="0" name=""/>
        <dsp:cNvSpPr/>
      </dsp:nvSpPr>
      <dsp:spPr>
        <a:xfrm>
          <a:off x="1876212" y="1976767"/>
          <a:ext cx="213722" cy="1000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722"/>
              </a:lnTo>
              <a:lnTo>
                <a:pt x="213722" y="737722"/>
              </a:lnTo>
              <a:lnTo>
                <a:pt x="213722" y="100013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CEEDF-FEEB-46C2-ABE8-23CE35AA21EC}">
      <dsp:nvSpPr>
        <dsp:cNvPr id="0" name=""/>
        <dsp:cNvSpPr/>
      </dsp:nvSpPr>
      <dsp:spPr>
        <a:xfrm>
          <a:off x="1876212" y="780680"/>
          <a:ext cx="2325055" cy="647513"/>
        </a:xfrm>
        <a:custGeom>
          <a:avLst/>
          <a:gdLst/>
          <a:ahLst/>
          <a:cxnLst/>
          <a:rect l="0" t="0" r="0" b="0"/>
          <a:pathLst>
            <a:path>
              <a:moveTo>
                <a:pt x="2325055" y="0"/>
              </a:moveTo>
              <a:lnTo>
                <a:pt x="2325055" y="385101"/>
              </a:lnTo>
              <a:lnTo>
                <a:pt x="0" y="385101"/>
              </a:lnTo>
              <a:lnTo>
                <a:pt x="0" y="6475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24B9C-82FE-4E54-8930-E7D5F4D7CBFA}">
      <dsp:nvSpPr>
        <dsp:cNvPr id="0" name=""/>
        <dsp:cNvSpPr/>
      </dsp:nvSpPr>
      <dsp:spPr>
        <a:xfrm>
          <a:off x="3544352" y="3327"/>
          <a:ext cx="1313831" cy="777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941DA-2F06-45AD-8EC6-C63D73C7E498}">
      <dsp:nvSpPr>
        <dsp:cNvPr id="0" name=""/>
        <dsp:cNvSpPr/>
      </dsp:nvSpPr>
      <dsp:spPr>
        <a:xfrm>
          <a:off x="3859089" y="302327"/>
          <a:ext cx="1313831" cy="777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Kriteria</a:t>
          </a:r>
          <a:endParaRPr lang="id-ID" sz="2400" kern="1200" dirty="0"/>
        </a:p>
      </dsp:txBody>
      <dsp:txXfrm>
        <a:off x="3881857" y="325095"/>
        <a:ext cx="1268295" cy="731817"/>
      </dsp:txXfrm>
    </dsp:sp>
    <dsp:sp modelId="{E868B260-EBCF-484F-825B-E9E85DA37CBC}">
      <dsp:nvSpPr>
        <dsp:cNvPr id="0" name=""/>
        <dsp:cNvSpPr/>
      </dsp:nvSpPr>
      <dsp:spPr>
        <a:xfrm>
          <a:off x="1116968" y="1428193"/>
          <a:ext cx="1518488" cy="548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2D186-C87C-4285-AAA1-863267D16F94}">
      <dsp:nvSpPr>
        <dsp:cNvPr id="0" name=""/>
        <dsp:cNvSpPr/>
      </dsp:nvSpPr>
      <dsp:spPr>
        <a:xfrm>
          <a:off x="1431705" y="1727193"/>
          <a:ext cx="1518488" cy="548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Inklusi</a:t>
          </a:r>
          <a:endParaRPr lang="id-ID" sz="2400" kern="1200" dirty="0"/>
        </a:p>
      </dsp:txBody>
      <dsp:txXfrm>
        <a:off x="1447772" y="1743260"/>
        <a:ext cx="1486354" cy="516439"/>
      </dsp:txXfrm>
    </dsp:sp>
    <dsp:sp modelId="{E7473809-FDAF-4656-A750-6A2EA11C5087}">
      <dsp:nvSpPr>
        <dsp:cNvPr id="0" name=""/>
        <dsp:cNvSpPr/>
      </dsp:nvSpPr>
      <dsp:spPr>
        <a:xfrm>
          <a:off x="147160" y="2976901"/>
          <a:ext cx="3885548" cy="24867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AA3E7-1A04-4663-B463-231396588829}">
      <dsp:nvSpPr>
        <dsp:cNvPr id="0" name=""/>
        <dsp:cNvSpPr/>
      </dsp:nvSpPr>
      <dsp:spPr>
        <a:xfrm>
          <a:off x="461897" y="3275901"/>
          <a:ext cx="3885548" cy="2486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6213" lvl="0" indent="-1762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nstantia" pitchFamily="18" charset="0"/>
            </a:rPr>
            <a:t>- </a:t>
          </a:r>
          <a:r>
            <a:rPr lang="en-US" sz="2000" kern="1200" dirty="0" err="1">
              <a:latin typeface="Constantia" pitchFamily="18" charset="0"/>
            </a:rPr>
            <a:t>Semua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pasien</a:t>
          </a:r>
          <a:r>
            <a:rPr lang="en-US" sz="2000" kern="1200" dirty="0">
              <a:latin typeface="Constantia" pitchFamily="18" charset="0"/>
            </a:rPr>
            <a:t> pneumonia </a:t>
          </a:r>
          <a:r>
            <a:rPr lang="en-US" sz="2000" kern="1200" dirty="0" err="1">
              <a:latin typeface="Constantia" pitchFamily="18" charset="0"/>
            </a:rPr>
            <a:t>komunitas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rawat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inap</a:t>
          </a:r>
          <a:r>
            <a:rPr lang="en-US" sz="2000" kern="1200" dirty="0">
              <a:latin typeface="Constantia" pitchFamily="18" charset="0"/>
            </a:rPr>
            <a:t> di </a:t>
          </a:r>
          <a:r>
            <a:rPr lang="en-US" sz="2000" kern="1200" dirty="0" err="1">
              <a:latin typeface="Constantia" pitchFamily="18" charset="0"/>
            </a:rPr>
            <a:t>Bangsal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Penyakit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Dalam</a:t>
          </a:r>
          <a:r>
            <a:rPr lang="en-US" sz="2000" kern="1200" dirty="0">
              <a:latin typeface="Constantia" pitchFamily="18" charset="0"/>
            </a:rPr>
            <a:t> </a:t>
          </a:r>
        </a:p>
        <a:p>
          <a:pPr marL="176213" lvl="0" indent="-1762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nstantia" pitchFamily="18" charset="0"/>
            </a:rPr>
            <a:t>- </a:t>
          </a:r>
          <a:r>
            <a:rPr lang="en-US" sz="2000" kern="1200" dirty="0" err="1">
              <a:latin typeface="Constantia" pitchFamily="18" charset="0"/>
            </a:rPr>
            <a:t>Pasien</a:t>
          </a:r>
          <a:r>
            <a:rPr lang="en-US" sz="2000" kern="1200" dirty="0">
              <a:latin typeface="Constantia" pitchFamily="18" charset="0"/>
            </a:rPr>
            <a:t> pneumonia </a:t>
          </a:r>
          <a:r>
            <a:rPr lang="en-US" sz="2000" kern="1200" dirty="0" err="1">
              <a:latin typeface="Constantia" pitchFamily="18" charset="0"/>
            </a:rPr>
            <a:t>komunitas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tanpa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penyakit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infeksi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bakteri</a:t>
          </a:r>
          <a:r>
            <a:rPr lang="en-US" sz="2000" kern="1200" dirty="0">
              <a:latin typeface="Constantia" pitchFamily="18" charset="0"/>
            </a:rPr>
            <a:t> lain</a:t>
          </a:r>
        </a:p>
        <a:p>
          <a:pPr marL="176213" lvl="0" indent="-1762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nstantia" pitchFamily="18" charset="0"/>
            </a:rPr>
            <a:t>- </a:t>
          </a:r>
          <a:r>
            <a:rPr lang="en-US" sz="2000" kern="1200" dirty="0" err="1">
              <a:latin typeface="Constantia" pitchFamily="18" charset="0"/>
            </a:rPr>
            <a:t>Pasien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dengan</a:t>
          </a:r>
          <a:r>
            <a:rPr lang="en-US" sz="2000" kern="1200" dirty="0">
              <a:latin typeface="Constantia" pitchFamily="18" charset="0"/>
            </a:rPr>
            <a:t> r</a:t>
          </a:r>
          <a:r>
            <a:rPr lang="fi-FI" sz="2000" kern="1200" dirty="0">
              <a:latin typeface="Constantia" pitchFamily="18" charset="0"/>
            </a:rPr>
            <a:t>ekam medik yang lengkap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dan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jelas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terbaca</a:t>
          </a:r>
          <a:r>
            <a:rPr lang="en-US" sz="2000" kern="1200" dirty="0">
              <a:latin typeface="Constantia" pitchFamily="18" charset="0"/>
            </a:rPr>
            <a:t>.</a:t>
          </a:r>
          <a:endParaRPr lang="id-ID" sz="2000" kern="1200" dirty="0">
            <a:latin typeface="Constantia" pitchFamily="18" charset="0"/>
            <a:cs typeface="Andalus" pitchFamily="18" charset="-78"/>
          </a:endParaRPr>
        </a:p>
      </dsp:txBody>
      <dsp:txXfrm>
        <a:off x="534732" y="3348736"/>
        <a:ext cx="3739878" cy="2341115"/>
      </dsp:txXfrm>
    </dsp:sp>
    <dsp:sp modelId="{4C4633F8-3EE0-4B36-90C3-64940DA72587}">
      <dsp:nvSpPr>
        <dsp:cNvPr id="0" name=""/>
        <dsp:cNvSpPr/>
      </dsp:nvSpPr>
      <dsp:spPr>
        <a:xfrm>
          <a:off x="5499621" y="1604504"/>
          <a:ext cx="1572223" cy="5512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0BDF7-4B5D-498B-AF71-4C74A3BB5F06}">
      <dsp:nvSpPr>
        <dsp:cNvPr id="0" name=""/>
        <dsp:cNvSpPr/>
      </dsp:nvSpPr>
      <dsp:spPr>
        <a:xfrm>
          <a:off x="5814358" y="1903504"/>
          <a:ext cx="1572223" cy="551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Eksklusi</a:t>
          </a:r>
          <a:endParaRPr lang="id-ID" sz="2400" kern="1200" dirty="0"/>
        </a:p>
      </dsp:txBody>
      <dsp:txXfrm>
        <a:off x="5830505" y="1919651"/>
        <a:ext cx="1539929" cy="518995"/>
      </dsp:txXfrm>
    </dsp:sp>
    <dsp:sp modelId="{E1D32CAF-9730-4D91-A5EA-36AB19C1DA2F}">
      <dsp:nvSpPr>
        <dsp:cNvPr id="0" name=""/>
        <dsp:cNvSpPr/>
      </dsp:nvSpPr>
      <dsp:spPr>
        <a:xfrm>
          <a:off x="4686571" y="3037626"/>
          <a:ext cx="3247102" cy="21622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840B2-7F80-4891-B9E1-2DD71E94CB54}">
      <dsp:nvSpPr>
        <dsp:cNvPr id="0" name=""/>
        <dsp:cNvSpPr/>
      </dsp:nvSpPr>
      <dsp:spPr>
        <a:xfrm>
          <a:off x="5001308" y="3336626"/>
          <a:ext cx="3247102" cy="216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6213" lvl="0" indent="-1762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nstantia" pitchFamily="18" charset="0"/>
            </a:rPr>
            <a:t>- </a:t>
          </a:r>
          <a:r>
            <a:rPr lang="en-US" sz="2000" kern="1200" dirty="0" err="1">
              <a:latin typeface="Constantia" pitchFamily="18" charset="0"/>
            </a:rPr>
            <a:t>Pasien</a:t>
          </a:r>
          <a:r>
            <a:rPr lang="en-US" sz="2000" kern="1200" dirty="0">
              <a:latin typeface="Constantia" pitchFamily="18" charset="0"/>
            </a:rPr>
            <a:t> pneumonia </a:t>
          </a:r>
          <a:r>
            <a:rPr lang="en-US" sz="2000" kern="1200" dirty="0" err="1">
              <a:latin typeface="Constantia" pitchFamily="18" charset="0"/>
            </a:rPr>
            <a:t>komunitas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dengan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penyakit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infeksi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bakteri</a:t>
          </a:r>
          <a:r>
            <a:rPr lang="en-US" sz="2000" kern="1200" dirty="0">
              <a:latin typeface="Constantia" pitchFamily="18" charset="0"/>
            </a:rPr>
            <a:t> lain</a:t>
          </a:r>
        </a:p>
        <a:p>
          <a:pPr marL="176213" lvl="0" indent="-1762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onstantia" pitchFamily="18" charset="0"/>
            </a:rPr>
            <a:t>- </a:t>
          </a:r>
          <a:r>
            <a:rPr lang="en-US" sz="2000" kern="1200" dirty="0" err="1">
              <a:latin typeface="Constantia" pitchFamily="18" charset="0"/>
            </a:rPr>
            <a:t>Rekam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medik</a:t>
          </a:r>
          <a:r>
            <a:rPr lang="en-US" sz="2000" kern="1200" dirty="0">
              <a:latin typeface="Constantia" pitchFamily="18" charset="0"/>
            </a:rPr>
            <a:t> yang </a:t>
          </a:r>
          <a:r>
            <a:rPr lang="en-US" sz="2000" kern="1200" dirty="0" err="1">
              <a:latin typeface="Constantia" pitchFamily="18" charset="0"/>
            </a:rPr>
            <a:t>tidak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lengkap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atau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tidak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jelas</a:t>
          </a:r>
          <a:r>
            <a:rPr lang="en-US" sz="2000" kern="1200" dirty="0">
              <a:latin typeface="Constantia" pitchFamily="18" charset="0"/>
            </a:rPr>
            <a:t> </a:t>
          </a:r>
          <a:r>
            <a:rPr lang="en-US" sz="2000" kern="1200" dirty="0" err="1">
              <a:latin typeface="Constantia" pitchFamily="18" charset="0"/>
            </a:rPr>
            <a:t>terbaca</a:t>
          </a:r>
          <a:endParaRPr lang="id-ID" sz="2000" kern="1200" dirty="0">
            <a:latin typeface="Andalus" pitchFamily="18" charset="-78"/>
            <a:cs typeface="Andalus" pitchFamily="18" charset="-78"/>
          </a:endParaRPr>
        </a:p>
      </dsp:txBody>
      <dsp:txXfrm>
        <a:off x="5064638" y="3399956"/>
        <a:ext cx="3120442" cy="203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04D12-0046-4077-9073-0597C8F2BEB5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56A2B-CF29-447A-BDDE-0604F9D70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53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6A2B-CF29-447A-BDDE-0604F9D702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95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36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33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36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04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74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36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2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2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28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3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67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431F-0923-49B7-9DD0-6C1E3632ACE0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2E2B-2D53-4C8B-B3C7-6AF4368D9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87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728" y="762000"/>
            <a:ext cx="8304144" cy="1494357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b="1" dirty="0"/>
              <a:t>“</a:t>
            </a:r>
            <a:r>
              <a:rPr lang="en-US" sz="2400" b="1" dirty="0" err="1"/>
              <a:t>Evaluasi</a:t>
            </a:r>
            <a:r>
              <a:rPr lang="en-US" sz="2400" b="1" dirty="0"/>
              <a:t> </a:t>
            </a:r>
            <a:r>
              <a:rPr lang="en-US" sz="2400" b="1" dirty="0" err="1"/>
              <a:t>Kualitas</a:t>
            </a:r>
            <a:r>
              <a:rPr lang="en-US" sz="2400" b="1" dirty="0"/>
              <a:t> </a:t>
            </a:r>
            <a:r>
              <a:rPr lang="en-US" sz="2400" b="1" dirty="0" err="1"/>
              <a:t>Penggunaan</a:t>
            </a:r>
            <a:r>
              <a:rPr lang="en-US" sz="2400" b="1" dirty="0"/>
              <a:t> </a:t>
            </a:r>
            <a:r>
              <a:rPr lang="en-US" sz="2400" b="1" dirty="0" err="1"/>
              <a:t>Antibiotik</a:t>
            </a:r>
            <a:r>
              <a:rPr lang="en-US" sz="2400" b="1" dirty="0"/>
              <a:t> pada </a:t>
            </a:r>
            <a:r>
              <a:rPr lang="en-US" sz="2400" b="1" dirty="0" err="1"/>
              <a:t>Pasien</a:t>
            </a:r>
            <a:r>
              <a:rPr lang="en-US" sz="2400" b="1" dirty="0"/>
              <a:t> Pneumonia </a:t>
            </a:r>
            <a:r>
              <a:rPr lang="en-US" sz="2400" b="1" dirty="0" err="1"/>
              <a:t>Komunitas</a:t>
            </a:r>
            <a:r>
              <a:rPr lang="en-US" sz="2400" b="1" dirty="0"/>
              <a:t> di </a:t>
            </a:r>
            <a:r>
              <a:rPr lang="en-US" sz="2400" b="1" dirty="0" err="1"/>
              <a:t>Bangsal</a:t>
            </a:r>
            <a:r>
              <a:rPr lang="en-US" sz="2400" b="1" dirty="0"/>
              <a:t> </a:t>
            </a:r>
            <a:r>
              <a:rPr lang="en-US" sz="2400" b="1" dirty="0" err="1"/>
              <a:t>Penyakit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id-ID" sz="2400" b="1" dirty="0"/>
              <a:t/>
            </a:r>
            <a:br>
              <a:rPr lang="id-ID" sz="2400" b="1" dirty="0"/>
            </a:br>
            <a:r>
              <a:rPr lang="en-US" sz="2400" b="1" dirty="0"/>
              <a:t>RSUP Dr. M. </a:t>
            </a:r>
            <a:r>
              <a:rPr lang="en-US" sz="2400" b="1" dirty="0" err="1"/>
              <a:t>Djamil</a:t>
            </a:r>
            <a:r>
              <a:rPr lang="en-US" sz="2400" b="1" dirty="0"/>
              <a:t> Padang</a:t>
            </a:r>
            <a:r>
              <a:rPr lang="id-ID" sz="2400" b="1" dirty="0"/>
              <a:t> Dengan Metode Gyssens</a:t>
            </a:r>
            <a:r>
              <a:rPr lang="en-US" sz="2400" b="1" dirty="0"/>
              <a:t>”</a:t>
            </a:r>
            <a:endParaRPr lang="id-ID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98293" y="4437465"/>
            <a:ext cx="5146853" cy="973394"/>
          </a:xfrm>
          <a:prstGeom prst="rect">
            <a:avLst/>
          </a:prstGeom>
          <a:noFill/>
          <a:ln>
            <a:noFill/>
            <a:prstDash val="lgDashDot"/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8000" b="1" dirty="0"/>
              <a:t>Oleh:</a:t>
            </a:r>
          </a:p>
          <a:p>
            <a:r>
              <a:rPr lang="en-US" sz="8000" b="1" dirty="0"/>
              <a:t>Y</a:t>
            </a:r>
            <a:r>
              <a:rPr lang="id-ID" sz="8000" b="1" dirty="0"/>
              <a:t>elly Oktavia Sari, Surya Dharma, Ade Tri Wela</a:t>
            </a:r>
          </a:p>
          <a:p>
            <a:endParaRPr lang="id-ID" sz="8000" b="1" dirty="0"/>
          </a:p>
          <a:p>
            <a:endParaRPr lang="id-ID" sz="8000" b="1" dirty="0"/>
          </a:p>
          <a:p>
            <a:r>
              <a:rPr lang="id-ID" sz="8000" b="1" dirty="0"/>
              <a:t>FAKULTAS FARMASI UNIVERSITAS ANDALAS PADANG - 2019</a:t>
            </a:r>
          </a:p>
          <a:p>
            <a:endParaRPr lang="id-ID" sz="1900" dirty="0"/>
          </a:p>
          <a:p>
            <a:pPr algn="l"/>
            <a:r>
              <a:rPr lang="id-ID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id-ID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2636369"/>
            <a:ext cx="1123441" cy="14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685948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2739486961"/>
              </p:ext>
            </p:extLst>
          </p:nvPr>
        </p:nvGraphicFramePr>
        <p:xfrm>
          <a:off x="725037" y="1445729"/>
          <a:ext cx="7772399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4"/>
          <p:cNvSpPr/>
          <p:nvPr/>
        </p:nvSpPr>
        <p:spPr>
          <a:xfrm>
            <a:off x="795067" y="1946407"/>
            <a:ext cx="1105299" cy="174184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55245" rIns="110490" bIns="5524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900" b="1" kern="12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9437" y="457200"/>
            <a:ext cx="5943600" cy="6858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PELAKSANAAN PENELITIAN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0822" y="3001223"/>
            <a:ext cx="1505682" cy="137405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800" b="1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gency FB" pitchFamily="34" charset="0"/>
              </a:rPr>
              <a:t>Penelitian</a:t>
            </a:r>
            <a:endParaRPr lang="en-US" sz="28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286000" y="2955413"/>
            <a:ext cx="5999233" cy="1387987"/>
          </a:xfrm>
          <a:prstGeom prst="rightArrow">
            <a:avLst>
              <a:gd name="adj1" fmla="val 75000"/>
              <a:gd name="adj2" fmla="val 5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en-US" sz="1400" dirty="0">
              <a:latin typeface="Constantia" pitchFamily="18" charset="0"/>
              <a:sym typeface="Wingdings" pitchFamily="2" charset="2"/>
            </a:endParaRPr>
          </a:p>
          <a:p>
            <a:pPr lvl="0" algn="ctr"/>
            <a:r>
              <a:rPr lang="en-US" sz="2000" dirty="0" err="1">
                <a:latin typeface="Constantia" pitchFamily="18" charset="0"/>
                <a:sym typeface="Wingdings" pitchFamily="2" charset="2"/>
              </a:rPr>
              <a:t>penelitian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deskriptif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,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pengambilan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data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retrospektif</a:t>
            </a:r>
            <a:endParaRPr lang="id-ID" sz="2000" dirty="0">
              <a:latin typeface="Constantia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716409" y="4685816"/>
            <a:ext cx="1505682" cy="13740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gency FB" pitchFamily="34" charset="0"/>
              </a:rPr>
              <a:t>Sumber</a:t>
            </a:r>
            <a:r>
              <a:rPr lang="en-US" sz="2800" b="1" dirty="0">
                <a:solidFill>
                  <a:schemeClr val="tx1"/>
                </a:solidFill>
                <a:latin typeface="Agency FB" pitchFamily="34" charset="0"/>
              </a:rPr>
              <a:t> data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2251587" y="4640006"/>
            <a:ext cx="5999233" cy="1387987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en-US" sz="2000" dirty="0" err="1">
                <a:latin typeface="Constantia" pitchFamily="18" charset="0"/>
                <a:sym typeface="Wingdings" pitchFamily="2" charset="2"/>
              </a:rPr>
              <a:t>dari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rekam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medik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pasien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pneumonia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komunitas</a:t>
            </a:r>
            <a:endParaRPr lang="id-ID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000853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/>
          <p:cNvSpPr/>
          <p:nvPr/>
        </p:nvSpPr>
        <p:spPr>
          <a:xfrm>
            <a:off x="795067" y="1946407"/>
            <a:ext cx="1105299" cy="174184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55245" rIns="110490" bIns="5524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900" b="1" kern="12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0822" y="3001223"/>
            <a:ext cx="1505682" cy="137405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gency FB" pitchFamily="34" charset="0"/>
              </a:rPr>
              <a:t>Sampel</a:t>
            </a:r>
            <a:endParaRPr lang="en-US" sz="28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286000" y="2955413"/>
            <a:ext cx="5999233" cy="1387987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en-US" sz="2000" dirty="0" err="1">
                <a:latin typeface="Constantia" pitchFamily="18" charset="0"/>
                <a:sym typeface="Wingdings" pitchFamily="2" charset="2"/>
              </a:rPr>
              <a:t>populasi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yang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memenuhi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kriteria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inklusi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dan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ekslusi</a:t>
            </a:r>
            <a:endParaRPr lang="id-ID" sz="2000" dirty="0">
              <a:latin typeface="Constantia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6408" y="1298223"/>
            <a:ext cx="1505682" cy="137405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gency FB" pitchFamily="34" charset="0"/>
              </a:rPr>
              <a:t>Populasi</a:t>
            </a:r>
            <a:endParaRPr lang="en-US" sz="28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251586" y="1252413"/>
            <a:ext cx="5999233" cy="1387987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en-US" sz="2000" dirty="0" err="1">
                <a:latin typeface="Constantia" pitchFamily="18" charset="0"/>
                <a:sym typeface="Wingdings" pitchFamily="2" charset="2"/>
              </a:rPr>
              <a:t>seluruh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pasien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pneumonia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komunitas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di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bangsal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penyakit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dalam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RSUP M.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Djamil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Padang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periode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Januari-Desember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2016</a:t>
            </a:r>
            <a:endParaRPr lang="id-ID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994526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/>
          <p:cNvSpPr/>
          <p:nvPr/>
        </p:nvSpPr>
        <p:spPr>
          <a:xfrm>
            <a:off x="795067" y="1946407"/>
            <a:ext cx="1105299" cy="174184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55245" rIns="110490" bIns="5524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900" b="1" kern="1200" dirty="0">
              <a:solidFill>
                <a:schemeClr val="bg1"/>
              </a:solidFill>
              <a:latin typeface="Agency FB" pitchFamily="34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2727362797"/>
              </p:ext>
            </p:extLst>
          </p:nvPr>
        </p:nvGraphicFramePr>
        <p:xfrm>
          <a:off x="457200" y="533400"/>
          <a:ext cx="8371182" cy="5766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737146895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/>
          <p:cNvSpPr/>
          <p:nvPr/>
        </p:nvSpPr>
        <p:spPr>
          <a:xfrm>
            <a:off x="795067" y="1946407"/>
            <a:ext cx="1105299" cy="174184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55245" rIns="110490" bIns="5524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900" b="1" kern="12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5067" y="2438400"/>
            <a:ext cx="8044133" cy="3581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latin typeface="Constantia" pitchFamily="18" charset="0"/>
              </a:rPr>
              <a:t>Berdasarkan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teknik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i="1" dirty="0">
                <a:latin typeface="Constantia" pitchFamily="18" charset="0"/>
              </a:rPr>
              <a:t>purpose sampling, </a:t>
            </a:r>
            <a:r>
              <a:rPr lang="en-US" sz="2400" dirty="0" err="1">
                <a:latin typeface="Constantia" pitchFamily="18" charset="0"/>
              </a:rPr>
              <a:t>yaitu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mengambil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sampel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sesuai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dengan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kriteria</a:t>
            </a:r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err="1">
                <a:latin typeface="Constantia" pitchFamily="18" charset="0"/>
              </a:rPr>
              <a:t>inklusi</a:t>
            </a:r>
            <a:r>
              <a:rPr lang="en-US" sz="2400" dirty="0">
                <a:latin typeface="Constantia" pitchFamily="18" charset="0"/>
              </a:rPr>
              <a:t> </a:t>
            </a:r>
            <a:endParaRPr lang="id-ID" sz="2400" dirty="0">
              <a:latin typeface="Constantia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505200" y="608784"/>
            <a:ext cx="2212381" cy="1297431"/>
            <a:chOff x="235554" y="1462939"/>
            <a:chExt cx="1664608" cy="129743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ounded Rectangle 28"/>
            <p:cNvSpPr/>
            <p:nvPr/>
          </p:nvSpPr>
          <p:spPr>
            <a:xfrm>
              <a:off x="235554" y="1462939"/>
              <a:ext cx="1664608" cy="129743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6"/>
            <p:cNvSpPr/>
            <p:nvPr/>
          </p:nvSpPr>
          <p:spPr>
            <a:xfrm>
              <a:off x="298889" y="1526274"/>
              <a:ext cx="1537938" cy="11707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err="1">
                  <a:solidFill>
                    <a:schemeClr val="tx1"/>
                  </a:solidFill>
                  <a:latin typeface="Agency FB" pitchFamily="34" charset="0"/>
                </a:rPr>
                <a:t>Teknik</a:t>
              </a:r>
              <a:r>
                <a:rPr lang="en-US" sz="2600" b="1" kern="1200" dirty="0">
                  <a:solidFill>
                    <a:schemeClr val="tx1"/>
                  </a:solidFill>
                  <a:latin typeface="Agency FB" pitchFamily="34" charset="0"/>
                </a:rPr>
                <a:t> </a:t>
              </a:r>
              <a:r>
                <a:rPr lang="en-US" sz="2600" b="1" kern="1200" dirty="0" err="1">
                  <a:solidFill>
                    <a:schemeClr val="tx1"/>
                  </a:solidFill>
                  <a:latin typeface="Agency FB" pitchFamily="34" charset="0"/>
                </a:rPr>
                <a:t>pengambilan</a:t>
              </a:r>
              <a:r>
                <a:rPr lang="en-US" sz="2600" b="1" kern="1200" dirty="0">
                  <a:solidFill>
                    <a:schemeClr val="tx1"/>
                  </a:solidFill>
                  <a:latin typeface="Agency FB" pitchFamily="34" charset="0"/>
                </a:rPr>
                <a:t> data</a:t>
              </a:r>
              <a:endParaRPr lang="id-ID" sz="2600" b="1" kern="1200" dirty="0">
                <a:solidFill>
                  <a:schemeClr val="tx1"/>
                </a:solidFill>
                <a:latin typeface="Agency FB" pitchFamily="34" charset="0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4609384" y="1981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9785193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2819400" y="3124200"/>
            <a:ext cx="254812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8738" algn="ctr"/>
            <a:r>
              <a:rPr lang="en-US" dirty="0" err="1">
                <a:latin typeface="Constantia" pitchFamily="18" charset="0"/>
              </a:rPr>
              <a:t>Evaluasi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kualitas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penggunaan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antibiotik</a:t>
            </a:r>
            <a:endParaRPr lang="id-ID" dirty="0">
              <a:latin typeface="Constantia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450769" y="5791200"/>
            <a:ext cx="3310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781799" y="1208859"/>
            <a:ext cx="2201663" cy="25630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800" b="1" dirty="0">
              <a:latin typeface="Constantia" pitchFamily="18" charset="0"/>
            </a:endParaRPr>
          </a:p>
          <a:p>
            <a:r>
              <a:rPr lang="en-US" sz="1200" b="1" dirty="0">
                <a:latin typeface="Constantia" pitchFamily="18" charset="0"/>
              </a:rPr>
              <a:t>Parameter </a:t>
            </a:r>
            <a:r>
              <a:rPr lang="en-US" sz="1200" b="1" dirty="0" err="1">
                <a:latin typeface="Constantia" pitchFamily="18" charset="0"/>
              </a:rPr>
              <a:t>Kriterian</a:t>
            </a:r>
            <a:r>
              <a:rPr lang="en-US" sz="1200" b="1" dirty="0">
                <a:latin typeface="Constantia" pitchFamily="18" charset="0"/>
              </a:rPr>
              <a:t> </a:t>
            </a:r>
            <a:r>
              <a:rPr lang="en-US" sz="1200" b="1" dirty="0" err="1">
                <a:latin typeface="Constantia" pitchFamily="18" charset="0"/>
              </a:rPr>
              <a:t>Gyssens</a:t>
            </a:r>
            <a:r>
              <a:rPr lang="en-US" sz="1200" dirty="0">
                <a:latin typeface="Constantia" pitchFamily="18" charset="0"/>
              </a:rPr>
              <a:t> </a:t>
            </a:r>
          </a:p>
          <a:p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ketepatan</a:t>
            </a:r>
            <a:r>
              <a:rPr lang="en-US" sz="1200" dirty="0">
                <a:latin typeface="Constantia" pitchFamily="18" charset="0"/>
              </a:rPr>
              <a:t> </a:t>
            </a:r>
            <a:r>
              <a:rPr lang="en-US" sz="1200" dirty="0" err="1">
                <a:latin typeface="Constantia" pitchFamily="18" charset="0"/>
              </a:rPr>
              <a:t>indikasi</a:t>
            </a:r>
            <a:endParaRPr lang="en-US" sz="1200" dirty="0">
              <a:latin typeface="Constantia" pitchFamily="18" charset="0"/>
            </a:endParaRPr>
          </a:p>
          <a:p>
            <a:pPr marL="58738" indent="-58738"/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ketepatan</a:t>
            </a:r>
            <a:r>
              <a:rPr lang="en-US" sz="1200" dirty="0">
                <a:latin typeface="Constantia" pitchFamily="18" charset="0"/>
              </a:rPr>
              <a:t> </a:t>
            </a:r>
            <a:r>
              <a:rPr lang="en-US" sz="1200" dirty="0" err="1">
                <a:latin typeface="Constantia" pitchFamily="18" charset="0"/>
              </a:rPr>
              <a:t>pemilihan</a:t>
            </a:r>
            <a:r>
              <a:rPr lang="en-US" sz="1200" dirty="0">
                <a:latin typeface="Constantia" pitchFamily="18" charset="0"/>
              </a:rPr>
              <a:t> </a:t>
            </a:r>
            <a:r>
              <a:rPr lang="en-US" sz="1200" dirty="0" err="1">
                <a:latin typeface="Constantia" pitchFamily="18" charset="0"/>
              </a:rPr>
              <a:t>berdasarkan</a:t>
            </a:r>
            <a:r>
              <a:rPr lang="en-US" sz="1200" dirty="0">
                <a:latin typeface="Constantia" pitchFamily="18" charset="0"/>
              </a:rPr>
              <a:t>   </a:t>
            </a:r>
            <a:r>
              <a:rPr lang="en-US" sz="1200" dirty="0" err="1">
                <a:latin typeface="Constantia" pitchFamily="18" charset="0"/>
              </a:rPr>
              <a:t>efektivitas</a:t>
            </a:r>
            <a:endParaRPr lang="en-US" sz="1200" dirty="0">
              <a:latin typeface="Constantia" pitchFamily="18" charset="0"/>
            </a:endParaRPr>
          </a:p>
          <a:p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toksisitas</a:t>
            </a:r>
            <a:endParaRPr lang="en-US" sz="1200" dirty="0">
              <a:latin typeface="Constantia" pitchFamily="18" charset="0"/>
            </a:endParaRPr>
          </a:p>
          <a:p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harga</a:t>
            </a:r>
            <a:endParaRPr lang="en-US" sz="1200" dirty="0">
              <a:latin typeface="Constantia" pitchFamily="18" charset="0"/>
            </a:endParaRPr>
          </a:p>
          <a:p>
            <a:r>
              <a:rPr lang="en-US" sz="1200" dirty="0">
                <a:latin typeface="Constantia" pitchFamily="18" charset="0"/>
              </a:rPr>
              <a:t>- lama </a:t>
            </a:r>
            <a:r>
              <a:rPr lang="en-US" sz="1200" dirty="0" err="1">
                <a:latin typeface="Constantia" pitchFamily="18" charset="0"/>
              </a:rPr>
              <a:t>pemberian</a:t>
            </a:r>
            <a:endParaRPr lang="en-US" sz="1200" dirty="0">
              <a:latin typeface="Constantia" pitchFamily="18" charset="0"/>
            </a:endParaRPr>
          </a:p>
          <a:p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dosis</a:t>
            </a:r>
            <a:endParaRPr lang="en-US" sz="1200" dirty="0">
              <a:latin typeface="Constantia" pitchFamily="18" charset="0"/>
            </a:endParaRPr>
          </a:p>
          <a:p>
            <a:r>
              <a:rPr lang="en-US" sz="1200" dirty="0">
                <a:latin typeface="Constantia" pitchFamily="18" charset="0"/>
              </a:rPr>
              <a:t>- interval</a:t>
            </a:r>
          </a:p>
          <a:p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rute</a:t>
            </a:r>
            <a:r>
              <a:rPr lang="en-US" sz="1200" dirty="0">
                <a:latin typeface="Constantia" pitchFamily="18" charset="0"/>
              </a:rPr>
              <a:t> </a:t>
            </a:r>
            <a:r>
              <a:rPr lang="en-US" sz="1200" dirty="0" err="1">
                <a:latin typeface="Constantia" pitchFamily="18" charset="0"/>
              </a:rPr>
              <a:t>pemberian</a:t>
            </a:r>
            <a:endParaRPr lang="en-US" sz="1200" dirty="0">
              <a:latin typeface="Constantia" pitchFamily="18" charset="0"/>
            </a:endParaRPr>
          </a:p>
          <a:p>
            <a:pPr marL="236538" indent="-236538"/>
            <a:r>
              <a:rPr lang="en-US" sz="1200" dirty="0">
                <a:latin typeface="Constantia" pitchFamily="18" charset="0"/>
              </a:rPr>
              <a:t>- </a:t>
            </a:r>
            <a:r>
              <a:rPr lang="en-US" sz="1200" dirty="0" err="1">
                <a:latin typeface="Constantia" pitchFamily="18" charset="0"/>
              </a:rPr>
              <a:t>waktu</a:t>
            </a:r>
            <a:r>
              <a:rPr lang="en-US" sz="1200" dirty="0">
                <a:latin typeface="Constantia" pitchFamily="18" charset="0"/>
              </a:rPr>
              <a:t> </a:t>
            </a:r>
            <a:r>
              <a:rPr lang="en-US" sz="1200" dirty="0" err="1">
                <a:latin typeface="Constantia" pitchFamily="18" charset="0"/>
              </a:rPr>
              <a:t>pemberian</a:t>
            </a:r>
            <a:endParaRPr lang="id-ID" sz="1200" dirty="0">
              <a:latin typeface="Constantia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600200" y="5334000"/>
            <a:ext cx="1752600" cy="9637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nstantia" pitchFamily="18" charset="0"/>
              </a:rPr>
              <a:t>Rasional</a:t>
            </a:r>
            <a:r>
              <a:rPr lang="en-US" dirty="0">
                <a:latin typeface="Constantia" pitchFamily="18" charset="0"/>
              </a:rPr>
              <a:t> (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0)</a:t>
            </a:r>
            <a:endParaRPr lang="id-ID" dirty="0">
              <a:latin typeface="Constantia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114800" y="1676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590800" y="684628"/>
            <a:ext cx="2971800" cy="9917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Rekam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medik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memenuhi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kriteria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inklusi</a:t>
            </a: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438400" y="4800600"/>
            <a:ext cx="0" cy="533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438400" y="4800600"/>
            <a:ext cx="35551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91000" y="4267200"/>
            <a:ext cx="0" cy="533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105400" y="5410200"/>
            <a:ext cx="1752600" cy="9637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Constantia" pitchFamily="18" charset="0"/>
              </a:rPr>
              <a:t>Tidak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rasional</a:t>
            </a:r>
            <a:r>
              <a:rPr lang="en-US" dirty="0">
                <a:latin typeface="Constantia" pitchFamily="18" charset="0"/>
              </a:rPr>
              <a:t> (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I-IV)</a:t>
            </a:r>
            <a:endParaRPr lang="id-ID" dirty="0">
              <a:latin typeface="Constantia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019800" y="4800600"/>
            <a:ext cx="0" cy="59503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4114800" y="2209800"/>
            <a:ext cx="2590800" cy="28057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00618" y="365421"/>
            <a:ext cx="1656782" cy="47707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</a:rPr>
              <a:t>Skema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82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>
            <a:off x="4114800" y="1676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990600" y="245110"/>
            <a:ext cx="7467600" cy="6482080"/>
            <a:chOff x="990600" y="245110"/>
            <a:chExt cx="7467600" cy="6482080"/>
          </a:xfrm>
        </p:grpSpPr>
        <p:pic>
          <p:nvPicPr>
            <p:cNvPr id="15" name="Picture 14"/>
            <p:cNvPicPr/>
            <p:nvPr/>
          </p:nvPicPr>
          <p:blipFill>
            <a:blip r:embed="rId3"/>
            <a:srcRect l="27486" t="22169" r="25580" b="12289"/>
            <a:stretch>
              <a:fillRect/>
            </a:stretch>
          </p:blipFill>
          <p:spPr bwMode="auto">
            <a:xfrm>
              <a:off x="990600" y="245110"/>
              <a:ext cx="7467600" cy="3336290"/>
            </a:xfrm>
            <a:prstGeom prst="rect">
              <a:avLst/>
            </a:prstGeom>
            <a:ln>
              <a:solidFill>
                <a:srgbClr val="FFC00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6" name="Picture 15"/>
            <p:cNvPicPr/>
            <p:nvPr/>
          </p:nvPicPr>
          <p:blipFill>
            <a:blip r:embed="rId4"/>
            <a:srcRect l="28983" t="30505" r="25986" b="11807"/>
            <a:stretch>
              <a:fillRect/>
            </a:stretch>
          </p:blipFill>
          <p:spPr bwMode="auto">
            <a:xfrm>
              <a:off x="990600" y="3581400"/>
              <a:ext cx="7467600" cy="3145790"/>
            </a:xfrm>
            <a:prstGeom prst="rect">
              <a:avLst/>
            </a:prstGeom>
            <a:ln>
              <a:solidFill>
                <a:srgbClr val="FFC00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" name="Rectangle 1"/>
            <p:cNvSpPr/>
            <p:nvPr/>
          </p:nvSpPr>
          <p:spPr>
            <a:xfrm>
              <a:off x="3962400" y="685800"/>
              <a:ext cx="533400" cy="228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VI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1266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209800"/>
            <a:ext cx="5943600" cy="14478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HASIL PENELITIAN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858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dirty="0" err="1"/>
              <a:t>Karakteristik</a:t>
            </a:r>
            <a:r>
              <a:rPr lang="en-US" sz="3200" dirty="0"/>
              <a:t> </a:t>
            </a:r>
            <a:r>
              <a:rPr lang="en-US" sz="3200" dirty="0" err="1"/>
              <a:t>subyek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3359472"/>
              </p:ext>
            </p:extLst>
          </p:nvPr>
        </p:nvGraphicFramePr>
        <p:xfrm>
          <a:off x="762000" y="1371600"/>
          <a:ext cx="7924802" cy="476758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2575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3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7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Karakteristik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N (pasien)</a:t>
                      </a:r>
                      <a:endParaRPr lang="en-US" sz="1800" b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Persentase (%)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2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Jenis Kelamin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Laki-laki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Perempuan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42</a:t>
                      </a:r>
                      <a:endParaRPr lang="en-US" sz="1800" b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47</a:t>
                      </a:r>
                      <a:endParaRPr lang="en-US" sz="1800" b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47,2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52,8</a:t>
                      </a:r>
                      <a:endParaRPr lang="en-US" sz="1800" b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0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Rentang Usia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15-24 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tahun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25-34 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tahun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35-44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 tahun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45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-</a:t>
                      </a: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54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 tahun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55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-</a:t>
                      </a: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64 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tahun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≥65 tahun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39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2,2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7,8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12,3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10,1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24,7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43,8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latin typeface="Constantia" pitchFamily="18" charset="0"/>
                        </a:rPr>
                        <a:t>Jumlah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89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100,00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0227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24000" cy="487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</a:t>
            </a:r>
            <a:r>
              <a:rPr lang="en-US" dirty="0"/>
              <a:t>. 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1590994"/>
              </p:ext>
            </p:extLst>
          </p:nvPr>
        </p:nvGraphicFramePr>
        <p:xfrm>
          <a:off x="609600" y="1219200"/>
          <a:ext cx="7924802" cy="43561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2575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3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7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Karakteristik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N (pasien)</a:t>
                      </a:r>
                      <a:endParaRPr lang="en-US" sz="1800" b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Persentase (%)</a:t>
                      </a:r>
                      <a:endParaRPr lang="en-US" sz="1800" b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Rentang Lama Hari Rawatan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1-5</a:t>
                      </a:r>
                      <a:r>
                        <a:rPr lang="en-US" sz="1800" b="0" baseline="0" dirty="0"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hari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6-10 hari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11-15 hari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16-20 hari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49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6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29,2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55,0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onstantia" pitchFamily="18" charset="0"/>
                        </a:rPr>
                        <a:t>6,7</a:t>
                      </a:r>
                      <a:endParaRPr lang="en-US" sz="1800" b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Resume Keluar Rumah Sakit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Membaik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Belum sembuh (Pulang Paksa)</a:t>
                      </a:r>
                      <a:endParaRPr lang="en-US" sz="1800" b="0" dirty="0">
                        <a:effectLst/>
                        <a:latin typeface="Constantia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effectLst/>
                          <a:latin typeface="Constantia" pitchFamily="18" charset="0"/>
                        </a:rPr>
                        <a:t>Meninggal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71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10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79,8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11,2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latin typeface="Constantia" pitchFamily="18" charset="0"/>
                        </a:rPr>
                        <a:t>Jumlah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89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onstantia" pitchFamily="18" charset="0"/>
                        </a:rPr>
                        <a:t>100,00</a:t>
                      </a:r>
                      <a:endParaRPr lang="en-US" sz="1800" b="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4123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antibiotik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384253190"/>
              </p:ext>
            </p:extLst>
          </p:nvPr>
        </p:nvGraphicFramePr>
        <p:xfrm>
          <a:off x="762000" y="2243137"/>
          <a:ext cx="7924800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944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e 20"/>
          <p:cNvSpPr/>
          <p:nvPr/>
        </p:nvSpPr>
        <p:spPr>
          <a:xfrm>
            <a:off x="228600" y="1343928"/>
            <a:ext cx="1850876" cy="4746416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Pie 21"/>
          <p:cNvSpPr/>
          <p:nvPr/>
        </p:nvSpPr>
        <p:spPr>
          <a:xfrm>
            <a:off x="306075" y="3011319"/>
            <a:ext cx="1751325" cy="3084681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Pie 22"/>
          <p:cNvSpPr/>
          <p:nvPr/>
        </p:nvSpPr>
        <p:spPr>
          <a:xfrm>
            <a:off x="549377" y="4239847"/>
            <a:ext cx="1279423" cy="1814733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Group 23"/>
          <p:cNvGrpSpPr/>
          <p:nvPr/>
        </p:nvGrpSpPr>
        <p:grpSpPr>
          <a:xfrm>
            <a:off x="1288686" y="2668319"/>
            <a:ext cx="7702914" cy="2678093"/>
            <a:chOff x="2143139" y="0"/>
            <a:chExt cx="6072230" cy="4286279"/>
          </a:xfrm>
        </p:grpSpPr>
        <p:sp>
          <p:nvSpPr>
            <p:cNvPr id="25" name="Rectangle 24"/>
            <p:cNvSpPr/>
            <p:nvPr/>
          </p:nvSpPr>
          <p:spPr>
            <a:xfrm>
              <a:off x="2143139" y="0"/>
              <a:ext cx="6072230" cy="4286279"/>
            </a:xfrm>
            <a:prstGeom prst="rec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2143139" y="0"/>
              <a:ext cx="6072230" cy="1285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200" i="0" kern="1200" dirty="0"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895600" y="3761363"/>
            <a:ext cx="5867400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Berbagai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studi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menemukan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bahwa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sekitar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40-62%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rasional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Kemenkes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RI, 2011)</a:t>
            </a:r>
            <a:endParaRPr lang="en-US" sz="1400" dirty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Penelitian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Lestari </a:t>
            </a:r>
            <a:r>
              <a:rPr lang="en-US" i="1" dirty="0">
                <a:solidFill>
                  <a:schemeClr val="tx1"/>
                </a:solidFill>
                <a:latin typeface="Constantia" pitchFamily="18" charset="0"/>
              </a:rPr>
              <a:t>et al. 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(2011)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di RSUP Dr. M.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Djamil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Padang,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rasional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43,18%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 yang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rasional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sebesar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56,19%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Meluasnya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berlebihan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</a:rPr>
              <a:t>rasional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resistensi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antibiotik</a:t>
            </a: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1" y="2160487"/>
            <a:ext cx="1828800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PENGGUNAAN</a:t>
            </a:r>
          </a:p>
          <a:p>
            <a:endParaRPr lang="en-US" sz="900" dirty="0">
              <a:latin typeface="Constant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5054025"/>
            <a:ext cx="17526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400" dirty="0">
              <a:latin typeface="Constantia" pitchFamily="18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RASIONAL</a:t>
            </a:r>
          </a:p>
          <a:p>
            <a:pPr algn="ctr"/>
            <a:endParaRPr lang="en-US" sz="900" dirty="0">
              <a:latin typeface="Constanti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95601" y="1276009"/>
            <a:ext cx="579120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meningkat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36%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a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ntara tahun 2000 dan 201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0 (Van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Boeckel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dkk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., 2014)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Tim AMRIN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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diketahui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bahwa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84%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rawat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inap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mendapatkan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terapi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penentu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utama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resistensi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Kualitas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   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rasional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43200" y="541643"/>
            <a:ext cx="5943600" cy="47707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chemeClr val="tx1"/>
                </a:solidFill>
              </a:rPr>
              <a:t>LATAR BELAKANG</a:t>
            </a:r>
            <a:endParaRPr lang="id-ID" sz="36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267200" y="3200400"/>
            <a:ext cx="0" cy="271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458200" y="3200400"/>
            <a:ext cx="0" cy="271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394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371600" cy="1143000"/>
          </a:xfrm>
        </p:spPr>
        <p:txBody>
          <a:bodyPr/>
          <a:lstStyle/>
          <a:p>
            <a:r>
              <a:rPr lang="en-US" dirty="0" err="1"/>
              <a:t>Lanj</a:t>
            </a:r>
            <a:r>
              <a:rPr lang="en-US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3578138"/>
              </p:ext>
            </p:extLst>
          </p:nvPr>
        </p:nvGraphicFramePr>
        <p:xfrm>
          <a:off x="762000" y="1752602"/>
          <a:ext cx="7772400" cy="396239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708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78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1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4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6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4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No.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Golongan Antibiotik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Nama Antibiotik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Jumlah Penggunaan AB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Persentase (%)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91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1.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Sefalosporin 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Sefoperazon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58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43,6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Seftriakson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29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32,6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Seftazidim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0,7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</a:t>
                      </a:r>
                      <a:r>
                        <a:rPr lang="en-US" sz="1600">
                          <a:effectLst/>
                        </a:rPr>
                        <a:t>fiksim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0,7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Sefotaksim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0,7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4.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Makrolida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Azitromisin 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33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24,6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9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2.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Flurokuinolon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Levofloksasin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3,0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1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r>
                        <a:rPr lang="id-ID" sz="1600">
                          <a:effectLst/>
                        </a:rPr>
                        <a:t>iprofloksasin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3,0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1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3.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Karbapenem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Meropenem 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1,5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191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Jumlah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133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100,00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6881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antibiotik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4899701"/>
              </p:ext>
            </p:extLst>
          </p:nvPr>
        </p:nvGraphicFramePr>
        <p:xfrm>
          <a:off x="914399" y="1371600"/>
          <a:ext cx="7162801" cy="20573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4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4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0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53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2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4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itchFamily="18" charset="0"/>
                        </a:rPr>
                        <a:t>No.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Kategori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Evaluasi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Jumlah Pasien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Persentase</a:t>
                      </a:r>
                      <a:endParaRPr lang="en-US" sz="140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nstantia" pitchFamily="18" charset="0"/>
                        </a:rPr>
                        <a:t>(%)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8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1.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0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nstantia" pitchFamily="18" charset="0"/>
                        </a:rPr>
                        <a:t>Pemakaian antibiotik rasional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46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nstantia" pitchFamily="18" charset="0"/>
                        </a:rPr>
                        <a:t>     </a:t>
                      </a:r>
                      <a:r>
                        <a:rPr lang="en-US" sz="1600">
                          <a:effectLst/>
                          <a:latin typeface="Constantia" pitchFamily="18" charset="0"/>
                        </a:rPr>
                        <a:t>51,7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9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2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I-IV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onstantia" pitchFamily="18" charset="0"/>
                        </a:rPr>
                        <a:t>Pemakaian antibiotik </a:t>
                      </a:r>
                      <a:r>
                        <a:rPr lang="en-US" sz="1600" dirty="0" err="1">
                          <a:effectLst/>
                          <a:latin typeface="Constantia" pitchFamily="18" charset="0"/>
                        </a:rPr>
                        <a:t>tidak</a:t>
                      </a:r>
                      <a:r>
                        <a:rPr lang="en-US" sz="1600" dirty="0"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lang="id-ID" sz="1600" dirty="0">
                          <a:effectLst/>
                          <a:latin typeface="Constantia" pitchFamily="18" charset="0"/>
                        </a:rPr>
                        <a:t>rasional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43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48,3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03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onstantia" pitchFamily="18" charset="0"/>
                        </a:rPr>
                        <a:t>Jumlah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nstantia" pitchFamily="18" charset="0"/>
                        </a:rPr>
                        <a:t>89</a:t>
                      </a:r>
                      <a:endParaRPr lang="en-US" sz="14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onstantia" pitchFamily="18" charset="0"/>
                        </a:rPr>
                        <a:t>   100,0</a:t>
                      </a:r>
                      <a:endParaRPr lang="en-US" sz="14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4163968"/>
              </p:ext>
            </p:extLst>
          </p:nvPr>
        </p:nvGraphicFramePr>
        <p:xfrm>
          <a:off x="761999" y="3657601"/>
          <a:ext cx="7772402" cy="28193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4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707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44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tantia" pitchFamily="18" charset="0"/>
                        </a:rPr>
                        <a:t>No.</a:t>
                      </a:r>
                      <a:endParaRPr lang="en-US" sz="12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Kategori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onstantia" pitchFamily="18" charset="0"/>
                        </a:rPr>
                        <a:t>Evaluasi</a:t>
                      </a:r>
                      <a:endParaRPr lang="en-US" sz="12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Jumlah Pasien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Persentase</a:t>
                      </a:r>
                      <a:endParaRPr lang="en-US" sz="1200">
                        <a:effectLst/>
                        <a:latin typeface="Constant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  <a:latin typeface="Constantia" pitchFamily="18" charset="0"/>
                        </a:rPr>
                        <a:t>(%)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1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IIA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  <a:latin typeface="Constantia" pitchFamily="18" charset="0"/>
                        </a:rPr>
                        <a:t>Pemakaian antibiotik </a:t>
                      </a:r>
                      <a:r>
                        <a:rPr lang="en-US" sz="1400">
                          <a:effectLst/>
                          <a:latin typeface="Constantia" pitchFamily="18" charset="0"/>
                        </a:rPr>
                        <a:t>tidak tepat dosis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4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4,5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8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2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IIIA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  <a:latin typeface="Constantia" pitchFamily="18" charset="0"/>
                        </a:rPr>
                        <a:t>Pemakaian antibiotik</a:t>
                      </a:r>
                      <a:r>
                        <a:rPr lang="en-US" sz="1400">
                          <a:effectLst/>
                          <a:latin typeface="Constantia" pitchFamily="18" charset="0"/>
                        </a:rPr>
                        <a:t> terlalu lama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1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1,1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3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IIIB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  <a:latin typeface="Constantia" pitchFamily="18" charset="0"/>
                        </a:rPr>
                        <a:t>Pemakaian antibiotik</a:t>
                      </a:r>
                      <a:r>
                        <a:rPr lang="en-US" sz="1400">
                          <a:effectLst/>
                          <a:latin typeface="Constantia" pitchFamily="18" charset="0"/>
                        </a:rPr>
                        <a:t> terlalu singkat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2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2,2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4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IVA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tantia" pitchFamily="18" charset="0"/>
                        </a:rPr>
                        <a:t>Ada </a:t>
                      </a:r>
                      <a:r>
                        <a:rPr lang="en-US" sz="1400" dirty="0" err="1">
                          <a:effectLst/>
                          <a:latin typeface="Constantia" pitchFamily="18" charset="0"/>
                        </a:rPr>
                        <a:t>antibiotik</a:t>
                      </a:r>
                      <a:r>
                        <a:rPr lang="en-US" sz="1400" dirty="0">
                          <a:effectLst/>
                          <a:latin typeface="Constantia" pitchFamily="18" charset="0"/>
                        </a:rPr>
                        <a:t> lain yang </a:t>
                      </a:r>
                      <a:r>
                        <a:rPr lang="en-US" sz="1400" dirty="0" err="1">
                          <a:effectLst/>
                          <a:latin typeface="Constantia" pitchFamily="18" charset="0"/>
                        </a:rPr>
                        <a:t>lebih</a:t>
                      </a:r>
                      <a:r>
                        <a:rPr lang="en-US" sz="1400" dirty="0"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onstantia" pitchFamily="18" charset="0"/>
                        </a:rPr>
                        <a:t>efektif</a:t>
                      </a:r>
                      <a:endParaRPr lang="en-US" sz="12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nstantia" pitchFamily="18" charset="0"/>
                        </a:rPr>
                        <a:t>40</a:t>
                      </a:r>
                      <a:endParaRPr lang="en-US" sz="12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nstantia" pitchFamily="18" charset="0"/>
                        </a:rPr>
                        <a:t>45</a:t>
                      </a:r>
                      <a:endParaRPr lang="en-US" sz="12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737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chi square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3645203"/>
              </p:ext>
            </p:extLst>
          </p:nvPr>
        </p:nvGraphicFramePr>
        <p:xfrm>
          <a:off x="1143000" y="1600200"/>
          <a:ext cx="6858001" cy="17525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11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1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7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54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7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86868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Outcome klinis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Total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Constantia" pitchFamily="18" charset="0"/>
                        </a:rPr>
                        <a:t>P value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943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membaik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belum sembuh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meninggal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868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Penggunaan_antibiotik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Rasional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37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3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46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.636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onstantia" pitchFamily="18" charset="0"/>
                        </a:rPr>
                        <a:t>Tidak</a:t>
                      </a: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nstantia" pitchFamily="18" charset="0"/>
                        </a:rPr>
                        <a:t>rasional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34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5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4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43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868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Total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71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8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10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89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4397708"/>
              </p:ext>
            </p:extLst>
          </p:nvPr>
        </p:nvGraphicFramePr>
        <p:xfrm>
          <a:off x="838199" y="3962400"/>
          <a:ext cx="7620000" cy="1981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3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4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06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14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7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05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487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Chi-Square Tests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Value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df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Asymp. Sig. (2-sided)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Exact Sig. (2-sided)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Exact Sig. (1-sided)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Point Probability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826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Pearson Chi-Square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.927</a:t>
                      </a:r>
                      <a:r>
                        <a:rPr lang="en-US" sz="1200" baseline="30000">
                          <a:effectLst/>
                          <a:latin typeface="Constantia" pitchFamily="18" charset="0"/>
                        </a:rPr>
                        <a:t>a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2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.629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.636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826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Likelihood Ratio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.934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2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.627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.636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826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Fisher's Exact Test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.952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.636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51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Linear-by-Linear Association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.028</a:t>
                      </a:r>
                      <a:r>
                        <a:rPr lang="en-US" sz="1200" baseline="30000">
                          <a:effectLst/>
                          <a:latin typeface="Constantia" pitchFamily="18" charset="0"/>
                        </a:rPr>
                        <a:t>b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1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.867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.876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.497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.124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826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N of Valid Cases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89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nstant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9566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527978"/>
            <a:ext cx="5943600" cy="47707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</a:rPr>
              <a:t>Kesimpulan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7772400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3" indent="-285750">
              <a:buFont typeface="Wingdings" pitchFamily="2" charset="2"/>
              <a:buChar char="q"/>
            </a:pPr>
            <a:r>
              <a:rPr lang="en-US" sz="2000" dirty="0" err="1">
                <a:latin typeface="Constantia" pitchFamily="18" charset="0"/>
              </a:rPr>
              <a:t>Pola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penggunaan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pada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pasien</a:t>
            </a:r>
            <a:r>
              <a:rPr lang="en-US" sz="2000" dirty="0">
                <a:latin typeface="Constantia" pitchFamily="18" charset="0"/>
              </a:rPr>
              <a:t> pneumonia </a:t>
            </a:r>
            <a:r>
              <a:rPr lang="en-US" sz="2000" dirty="0" err="1">
                <a:latin typeface="Constantia" pitchFamily="18" charset="0"/>
              </a:rPr>
              <a:t>komunitas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adalah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sefoperazon</a:t>
            </a:r>
            <a:r>
              <a:rPr lang="en-US" sz="2000" dirty="0">
                <a:latin typeface="Constantia" pitchFamily="18" charset="0"/>
              </a:rPr>
              <a:t> (43,6%), </a:t>
            </a:r>
            <a:r>
              <a:rPr lang="en-US" sz="2000" dirty="0" err="1">
                <a:latin typeface="Constantia" pitchFamily="18" charset="0"/>
              </a:rPr>
              <a:t>seftriakson</a:t>
            </a:r>
            <a:r>
              <a:rPr lang="en-US" sz="2000" dirty="0">
                <a:latin typeface="Constantia" pitchFamily="18" charset="0"/>
              </a:rPr>
              <a:t> (32,6%), </a:t>
            </a:r>
            <a:r>
              <a:rPr lang="en-US" sz="2000" dirty="0" err="1">
                <a:latin typeface="Constantia" pitchFamily="18" charset="0"/>
              </a:rPr>
              <a:t>seftazidim</a:t>
            </a:r>
            <a:r>
              <a:rPr lang="en-US" sz="2000" dirty="0">
                <a:latin typeface="Constantia" pitchFamily="18" charset="0"/>
              </a:rPr>
              <a:t> (0,7%), </a:t>
            </a:r>
            <a:r>
              <a:rPr lang="en-US" sz="2000" dirty="0" err="1">
                <a:latin typeface="Constantia" pitchFamily="18" charset="0"/>
              </a:rPr>
              <a:t>sefotaksim</a:t>
            </a:r>
            <a:r>
              <a:rPr lang="en-US" sz="2000" dirty="0">
                <a:latin typeface="Constantia" pitchFamily="18" charset="0"/>
              </a:rPr>
              <a:t> (0,7%), </a:t>
            </a:r>
            <a:r>
              <a:rPr lang="en-US" sz="2000" dirty="0" err="1">
                <a:latin typeface="Constantia" pitchFamily="18" charset="0"/>
              </a:rPr>
              <a:t>sefiksim</a:t>
            </a:r>
            <a:r>
              <a:rPr lang="en-US" sz="2000" dirty="0">
                <a:latin typeface="Constantia" pitchFamily="18" charset="0"/>
              </a:rPr>
              <a:t> (0,7%), </a:t>
            </a:r>
            <a:r>
              <a:rPr lang="en-US" sz="2000" dirty="0" err="1">
                <a:latin typeface="Constantia" pitchFamily="18" charset="0"/>
              </a:rPr>
              <a:t>azitromisin</a:t>
            </a:r>
            <a:r>
              <a:rPr lang="en-US" sz="2000" dirty="0">
                <a:latin typeface="Constantia" pitchFamily="18" charset="0"/>
              </a:rPr>
              <a:t> (24,6%), </a:t>
            </a:r>
            <a:r>
              <a:rPr lang="en-US" sz="2000" dirty="0" err="1">
                <a:latin typeface="Constantia" pitchFamily="18" charset="0"/>
              </a:rPr>
              <a:t>levofloksasin</a:t>
            </a:r>
            <a:r>
              <a:rPr lang="en-US" sz="2000" dirty="0">
                <a:latin typeface="Constantia" pitchFamily="18" charset="0"/>
              </a:rPr>
              <a:t> (3,0%), </a:t>
            </a:r>
            <a:r>
              <a:rPr lang="en-US" sz="2000" dirty="0" err="1">
                <a:latin typeface="Constantia" pitchFamily="18" charset="0"/>
              </a:rPr>
              <a:t>siprofloksasin</a:t>
            </a:r>
            <a:r>
              <a:rPr lang="en-US" sz="2000" dirty="0">
                <a:latin typeface="Constantia" pitchFamily="18" charset="0"/>
              </a:rPr>
              <a:t> (3,0%),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meropenem</a:t>
            </a:r>
            <a:r>
              <a:rPr lang="en-US" sz="2000" dirty="0">
                <a:latin typeface="Constantia" pitchFamily="18" charset="0"/>
              </a:rPr>
              <a:t> (1,5%)</a:t>
            </a:r>
          </a:p>
          <a:p>
            <a:pPr marL="285750" lvl="3" indent="-285750">
              <a:buFont typeface="Wingdings" pitchFamily="2" charset="2"/>
              <a:buChar char="q"/>
            </a:pPr>
            <a:endParaRPr lang="en-US" sz="2000" dirty="0">
              <a:latin typeface="Constantia" pitchFamily="18" charset="0"/>
            </a:endParaRPr>
          </a:p>
          <a:p>
            <a:pPr marL="285750" lvl="3" indent="-285750">
              <a:buFont typeface="Wingdings" pitchFamily="2" charset="2"/>
              <a:buChar char="q"/>
            </a:pPr>
            <a:r>
              <a:rPr lang="en-US" dirty="0" err="1">
                <a:latin typeface="Constantia" pitchFamily="18" charset="0"/>
              </a:rPr>
              <a:t>Pola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penggunaan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antibiotik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pada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pasien</a:t>
            </a:r>
            <a:r>
              <a:rPr lang="en-US" dirty="0">
                <a:latin typeface="Constantia" pitchFamily="18" charset="0"/>
              </a:rPr>
              <a:t> pneumonia </a:t>
            </a:r>
            <a:r>
              <a:rPr lang="en-US" dirty="0" err="1">
                <a:latin typeface="Constantia" pitchFamily="18" charset="0"/>
              </a:rPr>
              <a:t>komunitas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adalah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sefoperazon</a:t>
            </a:r>
            <a:r>
              <a:rPr lang="en-US" dirty="0">
                <a:latin typeface="Constantia" pitchFamily="18" charset="0"/>
              </a:rPr>
              <a:t> (43,6%), </a:t>
            </a:r>
            <a:r>
              <a:rPr lang="en-US" dirty="0" err="1">
                <a:latin typeface="Constantia" pitchFamily="18" charset="0"/>
              </a:rPr>
              <a:t>seftriakson</a:t>
            </a:r>
            <a:r>
              <a:rPr lang="en-US" dirty="0">
                <a:latin typeface="Constantia" pitchFamily="18" charset="0"/>
              </a:rPr>
              <a:t> (32,6%), </a:t>
            </a:r>
            <a:r>
              <a:rPr lang="en-US" dirty="0" err="1">
                <a:latin typeface="Constantia" pitchFamily="18" charset="0"/>
              </a:rPr>
              <a:t>seftazidim</a:t>
            </a:r>
            <a:r>
              <a:rPr lang="en-US" dirty="0">
                <a:latin typeface="Constantia" pitchFamily="18" charset="0"/>
              </a:rPr>
              <a:t> (0,7%), </a:t>
            </a:r>
            <a:r>
              <a:rPr lang="en-US" dirty="0" err="1">
                <a:latin typeface="Constantia" pitchFamily="18" charset="0"/>
              </a:rPr>
              <a:t>sefotaksim</a:t>
            </a:r>
            <a:r>
              <a:rPr lang="en-US" dirty="0">
                <a:latin typeface="Constantia" pitchFamily="18" charset="0"/>
              </a:rPr>
              <a:t> (0,7%), </a:t>
            </a:r>
            <a:r>
              <a:rPr lang="en-US" dirty="0" err="1">
                <a:latin typeface="Constantia" pitchFamily="18" charset="0"/>
              </a:rPr>
              <a:t>sefiksim</a:t>
            </a:r>
            <a:r>
              <a:rPr lang="en-US" dirty="0">
                <a:latin typeface="Constantia" pitchFamily="18" charset="0"/>
              </a:rPr>
              <a:t> (0,7%), </a:t>
            </a:r>
            <a:r>
              <a:rPr lang="en-US" dirty="0" err="1">
                <a:latin typeface="Constantia" pitchFamily="18" charset="0"/>
              </a:rPr>
              <a:t>azitromisin</a:t>
            </a:r>
            <a:r>
              <a:rPr lang="en-US" dirty="0">
                <a:latin typeface="Constantia" pitchFamily="18" charset="0"/>
              </a:rPr>
              <a:t> (24,6%), </a:t>
            </a:r>
            <a:r>
              <a:rPr lang="en-US" dirty="0" err="1">
                <a:latin typeface="Constantia" pitchFamily="18" charset="0"/>
              </a:rPr>
              <a:t>levofloksasin</a:t>
            </a:r>
            <a:r>
              <a:rPr lang="en-US" dirty="0">
                <a:latin typeface="Constantia" pitchFamily="18" charset="0"/>
              </a:rPr>
              <a:t> (3,0%), </a:t>
            </a:r>
            <a:r>
              <a:rPr lang="en-US" dirty="0" err="1">
                <a:latin typeface="Constantia" pitchFamily="18" charset="0"/>
              </a:rPr>
              <a:t>siprofloksasin</a:t>
            </a:r>
            <a:r>
              <a:rPr lang="en-US" dirty="0">
                <a:latin typeface="Constantia" pitchFamily="18" charset="0"/>
              </a:rPr>
              <a:t> (3,0%), </a:t>
            </a:r>
            <a:r>
              <a:rPr lang="en-US" dirty="0" err="1">
                <a:latin typeface="Constantia" pitchFamily="18" charset="0"/>
              </a:rPr>
              <a:t>dan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meropenem</a:t>
            </a:r>
            <a:r>
              <a:rPr lang="en-US" dirty="0">
                <a:latin typeface="Constantia" pitchFamily="18" charset="0"/>
              </a:rPr>
              <a:t> (1,5%)</a:t>
            </a:r>
          </a:p>
          <a:p>
            <a:pPr marL="285750" lvl="3" indent="-285750">
              <a:buFont typeface="Wingdings" pitchFamily="2" charset="2"/>
              <a:buChar char="q"/>
            </a:pPr>
            <a:endParaRPr lang="en-US" dirty="0">
              <a:latin typeface="Constantia" pitchFamily="18" charset="0"/>
            </a:endParaRPr>
          </a:p>
          <a:p>
            <a:pPr marL="285750" lvl="3" indent="-285750">
              <a:buFont typeface="Wingdings" pitchFamily="2" charset="2"/>
              <a:buChar char="q"/>
            </a:pPr>
            <a:r>
              <a:rPr lang="en-US" dirty="0" err="1">
                <a:latin typeface="Constantia" pitchFamily="18" charset="0"/>
              </a:rPr>
              <a:t>Tidak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terdapat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adanya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hubungan</a:t>
            </a:r>
            <a:r>
              <a:rPr lang="en-US" dirty="0">
                <a:latin typeface="Constantia" pitchFamily="18" charset="0"/>
              </a:rPr>
              <a:t> yang </a:t>
            </a:r>
            <a:r>
              <a:rPr lang="en-US" dirty="0" err="1">
                <a:latin typeface="Constantia" pitchFamily="18" charset="0"/>
              </a:rPr>
              <a:t>signifikan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antara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ketepatan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penggunaan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antibiotik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dengan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i="1" dirty="0">
                <a:latin typeface="Constantia" pitchFamily="18" charset="0"/>
              </a:rPr>
              <a:t>outcome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klinis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pasien</a:t>
            </a:r>
            <a:r>
              <a:rPr lang="en-US" dirty="0">
                <a:latin typeface="Constantia" pitchFamily="18" charset="0"/>
              </a:rPr>
              <a:t> pneumonia </a:t>
            </a:r>
            <a:r>
              <a:rPr lang="en-US" dirty="0" err="1">
                <a:latin typeface="Constantia" pitchFamily="18" charset="0"/>
              </a:rPr>
              <a:t>komunitas</a:t>
            </a:r>
            <a:r>
              <a:rPr lang="en-US" dirty="0">
                <a:latin typeface="Constantia" pitchFamily="18" charset="0"/>
              </a:rPr>
              <a:t> di </a:t>
            </a:r>
            <a:r>
              <a:rPr lang="en-US" dirty="0" err="1">
                <a:latin typeface="Constantia" pitchFamily="18" charset="0"/>
              </a:rPr>
              <a:t>Bangsal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Penyakit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Dalam</a:t>
            </a:r>
            <a:r>
              <a:rPr lang="en-US" dirty="0">
                <a:latin typeface="Constantia" pitchFamily="18" charset="0"/>
              </a:rPr>
              <a:t> RSUP Dr. M. </a:t>
            </a:r>
            <a:r>
              <a:rPr lang="en-US" dirty="0" err="1">
                <a:latin typeface="Constantia" pitchFamily="18" charset="0"/>
              </a:rPr>
              <a:t>Djamil</a:t>
            </a:r>
            <a:r>
              <a:rPr lang="en-US" dirty="0">
                <a:latin typeface="Constantia" pitchFamily="18" charset="0"/>
              </a:rPr>
              <a:t> Padang</a:t>
            </a:r>
            <a:r>
              <a:rPr lang="en-US" sz="1600" dirty="0"/>
              <a:t>.</a:t>
            </a:r>
          </a:p>
          <a:p>
            <a:endParaRPr lang="en-US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20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52" y="2568121"/>
            <a:ext cx="7053542" cy="140053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id-ID" sz="9600" dirty="0">
                <a:solidFill>
                  <a:schemeClr val="bg1"/>
                </a:solidFill>
                <a:latin typeface="Bauhaus 93" panose="04030905020B02020C02" pitchFamily="82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xmlns="" val="213074530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21873" y="152400"/>
            <a:ext cx="6964007" cy="3268544"/>
            <a:chOff x="2143139" y="1285886"/>
            <a:chExt cx="6072230" cy="2786079"/>
          </a:xfrm>
        </p:grpSpPr>
        <p:sp>
          <p:nvSpPr>
            <p:cNvPr id="7" name="Rectangle 6"/>
            <p:cNvSpPr/>
            <p:nvPr/>
          </p:nvSpPr>
          <p:spPr>
            <a:xfrm>
              <a:off x="2143139" y="1285886"/>
              <a:ext cx="6072230" cy="2786079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2143139" y="1285886"/>
              <a:ext cx="6072230" cy="1285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200" kern="1200" dirty="0"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10" name="Right Arrow 9"/>
          <p:cNvSpPr/>
          <p:nvPr/>
        </p:nvSpPr>
        <p:spPr>
          <a:xfrm>
            <a:off x="152400" y="1968952"/>
            <a:ext cx="685800" cy="96489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1875651" y="871379"/>
            <a:ext cx="5014652" cy="11864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2200" kern="12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2160488"/>
            <a:ext cx="1427064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onstantia" pitchFamily="18" charset="0"/>
              </a:rPr>
              <a:t>RESISTENSI</a:t>
            </a:r>
          </a:p>
          <a:p>
            <a:endParaRPr lang="en-US" sz="900" dirty="0">
              <a:latin typeface="Constant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4963" y="304800"/>
            <a:ext cx="6436078" cy="36625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>
                <a:latin typeface="Constantia" pitchFamily="18" charset="0"/>
              </a:rPr>
              <a:t>Resistensi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menyebabkan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</a:rPr>
              <a:t>kegagalan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pengobatan</a:t>
            </a:r>
            <a:r>
              <a:rPr lang="en-US" sz="2000" dirty="0">
                <a:latin typeface="Constantia" pitchFamily="18" charset="0"/>
              </a:rPr>
              <a:t>, </a:t>
            </a:r>
            <a:r>
              <a:rPr lang="en-US" sz="2000" dirty="0" err="1">
                <a:latin typeface="Constantia" pitchFamily="18" charset="0"/>
              </a:rPr>
              <a:t>rawat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inap</a:t>
            </a:r>
            <a:r>
              <a:rPr lang="en-US" sz="2000" dirty="0">
                <a:latin typeface="Constantia" pitchFamily="18" charset="0"/>
              </a:rPr>
              <a:t> yang </a:t>
            </a:r>
            <a:r>
              <a:rPr lang="en-US" sz="2000" dirty="0" err="1">
                <a:latin typeface="Constantia" pitchFamily="18" charset="0"/>
              </a:rPr>
              <a:t>berkepanjangan</a:t>
            </a:r>
            <a:r>
              <a:rPr lang="en-US" sz="2000" dirty="0">
                <a:latin typeface="Constantia" pitchFamily="18" charset="0"/>
              </a:rPr>
              <a:t>, </a:t>
            </a:r>
            <a:r>
              <a:rPr lang="en-US" sz="2000" dirty="0" err="1">
                <a:latin typeface="Constantia" pitchFamily="18" charset="0"/>
              </a:rPr>
              <a:t>peningkatan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biaya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perawatan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peningkatan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angka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kematian</a:t>
            </a:r>
            <a:r>
              <a:rPr lang="en-US" sz="2000" dirty="0">
                <a:latin typeface="Constantia" pitchFamily="18" charset="0"/>
              </a:rPr>
              <a:t> (French, 2005). </a:t>
            </a:r>
          </a:p>
          <a:p>
            <a:endParaRPr lang="en-US" sz="1200" dirty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en-US" sz="2000" dirty="0">
                <a:latin typeface="Constantia" pitchFamily="18" charset="0"/>
              </a:rPr>
              <a:t>Data WHO </a:t>
            </a:r>
            <a:r>
              <a:rPr lang="en-US" sz="2000" i="1" dirty="0">
                <a:latin typeface="Constantia" pitchFamily="18" charset="0"/>
              </a:rPr>
              <a:t>(World Health Organization) (2014)</a:t>
            </a:r>
            <a:r>
              <a:rPr lang="en-US" sz="2000" i="1" dirty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000" dirty="0" err="1">
                <a:latin typeface="Constantia" pitchFamily="18" charset="0"/>
              </a:rPr>
              <a:t>tingginya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angka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bakteri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resisten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(</a:t>
            </a:r>
            <a:r>
              <a:rPr lang="en-US" sz="2000" dirty="0" err="1">
                <a:latin typeface="Constantia" pitchFamily="18" charset="0"/>
              </a:rPr>
              <a:t>bakteri</a:t>
            </a:r>
            <a:r>
              <a:rPr lang="en-US" sz="2000" i="1" dirty="0">
                <a:latin typeface="Constantia" pitchFamily="18" charset="0"/>
              </a:rPr>
              <a:t> </a:t>
            </a:r>
            <a:r>
              <a:rPr lang="en-US" sz="2000" i="1" dirty="0" err="1">
                <a:latin typeface="Constantia" pitchFamily="18" charset="0"/>
              </a:rPr>
              <a:t>Klebsiella</a:t>
            </a:r>
            <a:r>
              <a:rPr lang="en-US" sz="2000" i="1" dirty="0">
                <a:latin typeface="Constantia" pitchFamily="18" charset="0"/>
              </a:rPr>
              <a:t> pneumonia, Staphylococcus </a:t>
            </a:r>
            <a:r>
              <a:rPr lang="en-US" sz="2000" i="1" dirty="0" err="1">
                <a:latin typeface="Constantia" pitchFamily="18" charset="0"/>
              </a:rPr>
              <a:t>aureus</a:t>
            </a:r>
            <a:r>
              <a:rPr lang="en-US" sz="2000" dirty="0">
                <a:latin typeface="Constantia" pitchFamily="18" charset="0"/>
              </a:rPr>
              <a:t>,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i="1" dirty="0">
                <a:latin typeface="Constantia" pitchFamily="18" charset="0"/>
              </a:rPr>
              <a:t>Streptococcus </a:t>
            </a:r>
            <a:r>
              <a:rPr lang="en-US" sz="2000" i="1" dirty="0" err="1">
                <a:latin typeface="Constantia" pitchFamily="18" charset="0"/>
              </a:rPr>
              <a:t>pneumoniae</a:t>
            </a:r>
            <a:r>
              <a:rPr lang="en-US" sz="2000" i="1" dirty="0">
                <a:latin typeface="Constantia" pitchFamily="18" charset="0"/>
              </a:rPr>
              <a:t>)</a:t>
            </a:r>
          </a:p>
          <a:p>
            <a:pPr marL="342900" indent="-342900">
              <a:buBlip>
                <a:blip r:embed="rId3"/>
              </a:buBlip>
            </a:pPr>
            <a:r>
              <a:rPr lang="en-US" sz="2000" dirty="0" err="1">
                <a:latin typeface="Constantia" pitchFamily="18" charset="0"/>
              </a:rPr>
              <a:t>Hasil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penelitian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Lubis</a:t>
            </a:r>
            <a:r>
              <a:rPr lang="en-US" sz="2000" dirty="0">
                <a:latin typeface="Constantia" pitchFamily="18" charset="0"/>
              </a:rPr>
              <a:t> (2016) 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</a:t>
            </a:r>
            <a:r>
              <a:rPr lang="en-US" sz="2000" i="1" dirty="0" err="1">
                <a:latin typeface="Constantia" pitchFamily="18" charset="0"/>
                <a:sym typeface="Wingdings" pitchFamily="2" charset="2"/>
              </a:rPr>
              <a:t>Klebsiella</a:t>
            </a:r>
            <a:r>
              <a:rPr lang="en-US" sz="2000" i="1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i="1" dirty="0" err="1">
                <a:latin typeface="Constantia" pitchFamily="18" charset="0"/>
                <a:sym typeface="Wingdings" pitchFamily="2" charset="2"/>
              </a:rPr>
              <a:t>pneumoniae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resisten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terhadap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seftriakson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66,63%, </a:t>
            </a:r>
            <a:r>
              <a:rPr lang="en-US" sz="2000" i="1" dirty="0">
                <a:latin typeface="Constantia" pitchFamily="18" charset="0"/>
              </a:rPr>
              <a:t>Staphylococcus </a:t>
            </a:r>
            <a:r>
              <a:rPr lang="en-US" sz="2000" i="1" dirty="0" err="1">
                <a:latin typeface="Constantia" pitchFamily="18" charset="0"/>
              </a:rPr>
              <a:t>aureus</a:t>
            </a:r>
            <a:r>
              <a:rPr lang="en-US" sz="2000" i="1" dirty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000" dirty="0" err="1">
                <a:latin typeface="Constantia" pitchFamily="18" charset="0"/>
                <a:sym typeface="Wingdings" pitchFamily="2" charset="2"/>
              </a:rPr>
              <a:t>siprofloksasin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 33,3</a:t>
            </a:r>
            <a:endParaRPr lang="en-US" sz="2000" dirty="0">
              <a:latin typeface="Constantia" pitchFamily="18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152400" y="4343400"/>
            <a:ext cx="2745762" cy="1620268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Showcard Gothic" pitchFamily="82" charset="0"/>
              </a:rPr>
              <a:t>SOLUSI   ???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90800" y="4343400"/>
            <a:ext cx="622024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>
                <a:latin typeface="Constantia" pitchFamily="18" charset="0"/>
              </a:rPr>
              <a:t>Penggunaan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b="1" dirty="0" err="1">
                <a:latin typeface="Constantia" pitchFamily="18" charset="0"/>
              </a:rPr>
              <a:t>secara</a:t>
            </a:r>
            <a:r>
              <a:rPr lang="en-US" sz="2000" b="1" dirty="0">
                <a:latin typeface="Constantia" pitchFamily="18" charset="0"/>
              </a:rPr>
              <a:t> </a:t>
            </a:r>
            <a:r>
              <a:rPr lang="en-US" sz="2000" b="1" dirty="0" err="1">
                <a:latin typeface="Constantia" pitchFamily="18" charset="0"/>
              </a:rPr>
              <a:t>rasional</a:t>
            </a:r>
            <a:r>
              <a:rPr lang="en-US" sz="2000" b="1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(WHO, 2001). 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2800" y="6096000"/>
            <a:ext cx="50292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nstantia" pitchFamily="18" charset="0"/>
              </a:rPr>
              <a:t>EVALUASI PENGGUNAAN ANTIBIOTIK</a:t>
            </a:r>
            <a:endParaRPr lang="en-US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5597888" y="4711604"/>
            <a:ext cx="214568" cy="296298"/>
          </a:xfrm>
          <a:prstGeom prst="rightArrow">
            <a:avLst>
              <a:gd name="adj1" fmla="val 50000"/>
              <a:gd name="adj2" fmla="val 481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3352800" y="5029200"/>
            <a:ext cx="4800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err="1">
                <a:latin typeface="Constantia" pitchFamily="18" charset="0"/>
              </a:rPr>
              <a:t>untuk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menjamin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penggunaan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rasional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5589118" y="5742410"/>
            <a:ext cx="250872" cy="303907"/>
          </a:xfrm>
          <a:prstGeom prst="rightArrow">
            <a:avLst>
              <a:gd name="adj1" fmla="val 50000"/>
              <a:gd name="adj2" fmla="val 481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59363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20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73343">
            <a:off x="1067643" y="1367133"/>
            <a:ext cx="7658002" cy="24054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1711" y="1557720"/>
            <a:ext cx="8067367" cy="27856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  <a:latin typeface="Constantia" pitchFamily="18" charset="0"/>
              </a:rPr>
              <a:t>Gyssens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tantia" pitchFamily="18" charset="0"/>
              </a:rPr>
              <a:t>dkk</a:t>
            </a:r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. 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mengembangkan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diagram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alir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mengevaluasi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kualitas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 seperti: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ketepatan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indikasi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ketepatan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pemilihan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berdasarkan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efektivitas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toksisitas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harga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spektrum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lama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pemberian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dosis, interval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id-ID" sz="2000" dirty="0">
                <a:solidFill>
                  <a:schemeClr val="tx1"/>
                </a:solidFill>
                <a:latin typeface="Constantia" pitchFamily="18" charset="0"/>
              </a:rPr>
              <a:t>rute pemberian, dan 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pemberian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425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25236" y="4475921"/>
            <a:ext cx="8305800" cy="10104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914400"/>
            <a:ext cx="8305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6801" y="4572000"/>
            <a:ext cx="2478690" cy="78215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latin typeface="Constantia" pitchFamily="18" charset="0"/>
              </a:rPr>
              <a:t>Pengobatan</a:t>
            </a:r>
            <a:r>
              <a:rPr lang="en-US" sz="2000" dirty="0">
                <a:latin typeface="Constantia" pitchFamily="18" charset="0"/>
              </a:rPr>
              <a:t> </a:t>
            </a:r>
            <a:endParaRPr lang="id-ID" sz="2000" dirty="0">
              <a:latin typeface="Constantia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895600" y="4552121"/>
            <a:ext cx="426020" cy="49695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3509429" y="4332705"/>
            <a:ext cx="2441198" cy="7833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ANTIBIOTIK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3886200"/>
            <a:ext cx="2080077" cy="7833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EMPIRIS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172200" y="3886200"/>
            <a:ext cx="426862" cy="49695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 rot="5400000">
            <a:off x="7575254" y="4765553"/>
            <a:ext cx="426862" cy="496957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6725756" y="5334000"/>
            <a:ext cx="2080077" cy="7833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RASIONAL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200" y="1143000"/>
            <a:ext cx="1905000" cy="9882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nstantia" pitchFamily="18" charset="0"/>
              </a:rPr>
              <a:t>PNEUMONIA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02310" y="685800"/>
            <a:ext cx="3048000" cy="23286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Pneumonia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komunitas</a:t>
            </a:r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Pneumonia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nosokomial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2013502" y="1484401"/>
            <a:ext cx="424898" cy="3776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6019800" y="381000"/>
            <a:ext cx="2948834" cy="2895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Blip>
                <a:blip r:embed="rId3"/>
              </a:buBlip>
            </a:pPr>
            <a:endParaRPr lang="en-US" sz="2000" dirty="0"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endParaRPr lang="en-US" sz="2000" dirty="0"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endParaRPr lang="en-US" sz="2000" dirty="0"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en-US" sz="2000" dirty="0" err="1">
                <a:latin typeface="Constantia" pitchFamily="18" charset="0"/>
              </a:rPr>
              <a:t>Berdasarkan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laporan</a:t>
            </a:r>
            <a:r>
              <a:rPr lang="en-US" sz="2000" dirty="0">
                <a:latin typeface="Constantia" pitchFamily="18" charset="0"/>
              </a:rPr>
              <a:t> WHO </a:t>
            </a:r>
            <a:r>
              <a:rPr lang="en-US" sz="2000" dirty="0" err="1">
                <a:latin typeface="Constantia" pitchFamily="18" charset="0"/>
              </a:rPr>
              <a:t>tahun</a:t>
            </a:r>
            <a:r>
              <a:rPr lang="en-US" sz="2000" dirty="0">
                <a:latin typeface="Constantia" pitchFamily="18" charset="0"/>
              </a:rPr>
              <a:t> 2008</a:t>
            </a:r>
          </a:p>
          <a:p>
            <a:endParaRPr lang="en-US" sz="2000" dirty="0"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en-US" sz="2000" dirty="0">
                <a:latin typeface="Constantia" pitchFamily="18" charset="0"/>
              </a:rPr>
              <a:t>(</a:t>
            </a:r>
            <a:r>
              <a:rPr lang="en-US" sz="2000" dirty="0" err="1">
                <a:latin typeface="Constantia" pitchFamily="18" charset="0"/>
              </a:rPr>
              <a:t>Riskesdas</a:t>
            </a:r>
            <a:r>
              <a:rPr lang="en-US" sz="2000" dirty="0">
                <a:latin typeface="Constantia" pitchFamily="18" charset="0"/>
              </a:rPr>
              <a:t>)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 2,1% (2007), 2, 7% (2013)</a:t>
            </a:r>
          </a:p>
          <a:p>
            <a:endParaRPr lang="en-US" sz="2000" dirty="0"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r>
              <a:rPr lang="en-US" sz="2000" dirty="0">
                <a:latin typeface="Constantia" pitchFamily="18" charset="0"/>
              </a:rPr>
              <a:t>RSUP M. </a:t>
            </a:r>
            <a:r>
              <a:rPr lang="en-US" sz="2000" dirty="0" err="1">
                <a:latin typeface="Constantia" pitchFamily="18" charset="0"/>
              </a:rPr>
              <a:t>Djamil</a:t>
            </a:r>
            <a:r>
              <a:rPr lang="en-US" sz="2000" dirty="0">
                <a:latin typeface="Constantia" pitchFamily="18" charset="0"/>
              </a:rPr>
              <a:t> Padang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2015 (847 2016 (1743) </a:t>
            </a:r>
            <a:endParaRPr lang="en-US" sz="2000" dirty="0">
              <a:latin typeface="Constantia" pitchFamily="18" charset="0"/>
            </a:endParaRPr>
          </a:p>
          <a:p>
            <a:pPr marL="342900" indent="-342900">
              <a:buBlip>
                <a:blip r:embed="rId3"/>
              </a:buBlip>
            </a:pPr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  <a:p>
            <a:pPr marL="342900" indent="-342900">
              <a:buBlip>
                <a:blip r:embed="rId3"/>
              </a:buBlip>
            </a:pPr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  <a:p>
            <a:pPr marL="342900" indent="-342900">
              <a:buBlip>
                <a:blip r:embed="rId3"/>
              </a:buBlip>
            </a:pPr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  <a:p>
            <a:pPr marL="342900" indent="-342900">
              <a:buBlip>
                <a:blip r:embed="rId3"/>
              </a:buBlip>
            </a:pPr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562600" y="1528646"/>
            <a:ext cx="424898" cy="3776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0226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8" grpId="0" animBg="1"/>
      <p:bldP spid="19" grpId="0" animBg="1"/>
      <p:bldP spid="22" grpId="0" animBg="1"/>
      <p:bldP spid="23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7983" y="2159634"/>
            <a:ext cx="7270160" cy="3110457"/>
            <a:chOff x="2143139" y="1285886"/>
            <a:chExt cx="6072230" cy="2786079"/>
          </a:xfrm>
        </p:grpSpPr>
        <p:sp>
          <p:nvSpPr>
            <p:cNvPr id="8" name="Rectangle 7"/>
            <p:cNvSpPr/>
            <p:nvPr/>
          </p:nvSpPr>
          <p:spPr>
            <a:xfrm>
              <a:off x="2143139" y="1285886"/>
              <a:ext cx="6072230" cy="278607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2143139" y="1285886"/>
              <a:ext cx="6072230" cy="12858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200" kern="1200" dirty="0"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514599" y="4050891"/>
            <a:ext cx="4460725" cy="2438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Constantia" pitchFamily="18" charset="0"/>
              </a:rPr>
              <a:t>Pada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penelitian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Marsono</a:t>
            </a:r>
            <a:r>
              <a:rPr lang="en-US" dirty="0">
                <a:latin typeface="Constantia" pitchFamily="18" charset="0"/>
              </a:rPr>
              <a:t> (2015)</a:t>
            </a:r>
            <a:r>
              <a:rPr lang="en-US" dirty="0">
                <a:latin typeface="Constantia" pitchFamily="18" charset="0"/>
                <a:sym typeface="Wingdings" pitchFamily="2" charset="2"/>
              </a:rPr>
              <a:t></a:t>
            </a:r>
            <a:r>
              <a:rPr lang="en-US" dirty="0">
                <a:latin typeface="Constantia" pitchFamily="18" charset="0"/>
              </a:rPr>
              <a:t> 82,35% </a:t>
            </a:r>
            <a:r>
              <a:rPr lang="en-US" dirty="0" err="1">
                <a:latin typeface="Constantia" pitchFamily="18" charset="0"/>
              </a:rPr>
              <a:t>penggunaan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antibiotik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tidak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rasional</a:t>
            </a:r>
            <a:r>
              <a:rPr lang="en-US" dirty="0">
                <a:latin typeface="Constantia" pitchFamily="18" charset="0"/>
              </a:rPr>
              <a:t>, </a:t>
            </a:r>
            <a:r>
              <a:rPr lang="en-US" dirty="0" err="1">
                <a:latin typeface="Constantia" pitchFamily="18" charset="0"/>
              </a:rPr>
              <a:t>dengan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rincian</a:t>
            </a:r>
            <a:r>
              <a:rPr lang="en-US" dirty="0">
                <a:latin typeface="Constantia" pitchFamily="18" charset="0"/>
              </a:rPr>
              <a:t>: 50,98% 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IVA, 23,53% 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IVB, 5,88% 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IVC, 1,96% 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IVD, 17,65% </a:t>
            </a:r>
            <a:r>
              <a:rPr lang="en-US" dirty="0" err="1">
                <a:latin typeface="Constantia" pitchFamily="18" charset="0"/>
              </a:rPr>
              <a:t>kategori</a:t>
            </a:r>
            <a:r>
              <a:rPr lang="en-US" dirty="0">
                <a:latin typeface="Constantia" pitchFamily="18" charset="0"/>
              </a:rPr>
              <a:t>  (</a:t>
            </a:r>
            <a:r>
              <a:rPr lang="en-US" dirty="0" err="1">
                <a:latin typeface="Constantia" pitchFamily="18" charset="0"/>
              </a:rPr>
              <a:t>rasional</a:t>
            </a:r>
            <a:r>
              <a:rPr lang="en-US" dirty="0">
                <a:latin typeface="Constantia" pitchFamily="18" charset="0"/>
              </a:rPr>
              <a:t> 0)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9174" y="228600"/>
            <a:ext cx="2971800" cy="78215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Penelitian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evaluasi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000" dirty="0">
                <a:solidFill>
                  <a:schemeClr val="tx1"/>
                </a:solidFill>
                <a:latin typeface="Constantia" pitchFamily="18" charset="0"/>
              </a:rPr>
              <a:t> pneumonia</a:t>
            </a:r>
            <a:endParaRPr lang="id-ID" sz="16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371600"/>
            <a:ext cx="8686799" cy="24384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dirty="0" err="1">
                <a:latin typeface="Constantia" pitchFamily="18" charset="0"/>
              </a:rPr>
              <a:t>Almasdy</a:t>
            </a:r>
            <a:r>
              <a:rPr lang="en-US" sz="2000" dirty="0">
                <a:latin typeface="Constantia" pitchFamily="18" charset="0"/>
              </a:rPr>
              <a:t>, </a:t>
            </a:r>
            <a:r>
              <a:rPr lang="en-US" sz="2000" i="1" dirty="0">
                <a:latin typeface="Constantia" pitchFamily="18" charset="0"/>
              </a:rPr>
              <a:t>et al.</a:t>
            </a:r>
            <a:r>
              <a:rPr lang="en-US" sz="2000" dirty="0">
                <a:latin typeface="Constantia" pitchFamily="18" charset="0"/>
              </a:rPr>
              <a:t> (2013) </a:t>
            </a:r>
            <a:r>
              <a:rPr lang="en-US" sz="2000" dirty="0" err="1">
                <a:latin typeface="Constantia" pitchFamily="18" charset="0"/>
              </a:rPr>
              <a:t>telah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melakukan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penelitian</a:t>
            </a:r>
            <a:r>
              <a:rPr lang="en-US" sz="2000" dirty="0">
                <a:latin typeface="Constantia" pitchFamily="18" charset="0"/>
              </a:rPr>
              <a:t> di </a:t>
            </a:r>
            <a:r>
              <a:rPr lang="en-US" sz="2000" dirty="0" err="1">
                <a:latin typeface="Constantia" pitchFamily="18" charset="0"/>
              </a:rPr>
              <a:t>bagian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Instalasi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Rawat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Inap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Ilmu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Kesehatan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Anak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didapatkan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hasil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bahwa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terdapat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ketidaktepatan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dosis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pada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penggunaan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kloramfenikol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sebesar</a:t>
            </a:r>
            <a:r>
              <a:rPr lang="en-US" sz="2000" dirty="0">
                <a:latin typeface="Constantia" pitchFamily="18" charset="0"/>
              </a:rPr>
              <a:t> 4,65%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gentamisin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sebesar</a:t>
            </a:r>
            <a:r>
              <a:rPr lang="en-US" sz="2000" dirty="0">
                <a:latin typeface="Constantia" pitchFamily="18" charset="0"/>
              </a:rPr>
              <a:t> 16,66%, </a:t>
            </a:r>
            <a:r>
              <a:rPr lang="en-US" sz="2000" dirty="0" err="1">
                <a:latin typeface="Constantia" pitchFamily="18" charset="0"/>
              </a:rPr>
              <a:t>ketidaktepatan</a:t>
            </a:r>
            <a:r>
              <a:rPr lang="en-US" sz="2000" dirty="0">
                <a:latin typeface="Constantia" pitchFamily="18" charset="0"/>
              </a:rPr>
              <a:t> lama </a:t>
            </a:r>
            <a:r>
              <a:rPr lang="en-US" sz="2000" dirty="0" err="1">
                <a:latin typeface="Constantia" pitchFamily="18" charset="0"/>
              </a:rPr>
              <a:t>pemberian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ditemukan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pada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amoksisilin</a:t>
            </a:r>
            <a:r>
              <a:rPr lang="en-US" sz="2000" dirty="0">
                <a:latin typeface="Constantia" pitchFamily="18" charset="0"/>
              </a:rPr>
              <a:t> 30,95%, </a:t>
            </a:r>
            <a:r>
              <a:rPr lang="en-US" sz="2000" dirty="0" err="1">
                <a:latin typeface="Constantia" pitchFamily="18" charset="0"/>
              </a:rPr>
              <a:t>kloramfenikol</a:t>
            </a:r>
            <a:r>
              <a:rPr lang="en-US" sz="2000" dirty="0">
                <a:latin typeface="Constantia" pitchFamily="18" charset="0"/>
              </a:rPr>
              <a:t> 6,98%, </a:t>
            </a:r>
            <a:r>
              <a:rPr lang="en-US" sz="2000" dirty="0" err="1">
                <a:latin typeface="Constantia" pitchFamily="18" charset="0"/>
              </a:rPr>
              <a:t>ampisilin</a:t>
            </a:r>
            <a:r>
              <a:rPr lang="en-US" sz="2000" dirty="0">
                <a:latin typeface="Constantia" pitchFamily="18" charset="0"/>
              </a:rPr>
              <a:t> 18,92%, </a:t>
            </a:r>
            <a:r>
              <a:rPr lang="en-US" sz="2000" dirty="0" err="1">
                <a:latin typeface="Constantia" pitchFamily="18" charset="0"/>
              </a:rPr>
              <a:t>gentamisin</a:t>
            </a:r>
            <a:r>
              <a:rPr lang="en-US" sz="2000" dirty="0">
                <a:latin typeface="Constantia" pitchFamily="18" charset="0"/>
              </a:rPr>
              <a:t> 22,22%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sefotaksim</a:t>
            </a:r>
            <a:r>
              <a:rPr lang="en-US" sz="2000" dirty="0">
                <a:latin typeface="Constantia" pitchFamily="18" charset="0"/>
              </a:rPr>
              <a:t> 50%. </a:t>
            </a:r>
            <a:r>
              <a:rPr lang="en-US" sz="2000" dirty="0" err="1">
                <a:latin typeface="Constantia" pitchFamily="18" charset="0"/>
              </a:rPr>
              <a:t>Adanya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duplikasi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terapi</a:t>
            </a:r>
            <a:r>
              <a:rPr lang="en-US" sz="2000" dirty="0">
                <a:latin typeface="Constantia" pitchFamily="18" charset="0"/>
              </a:rPr>
              <a:t> (2,52%), </a:t>
            </a:r>
            <a:r>
              <a:rPr lang="en-US" sz="2000" dirty="0" err="1">
                <a:latin typeface="Constantia" pitchFamily="18" charset="0"/>
              </a:rPr>
              <a:t>serta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adanya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interaksi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farmakokinetik</a:t>
            </a:r>
            <a:r>
              <a:rPr lang="en-US" sz="2000" dirty="0">
                <a:latin typeface="Constantia" pitchFamily="18" charset="0"/>
              </a:rPr>
              <a:t> (45,54%)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interaksi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farmakodinamik</a:t>
            </a:r>
            <a:r>
              <a:rPr lang="en-US" sz="2000" dirty="0">
                <a:latin typeface="Constantia" pitchFamily="18" charset="0"/>
              </a:rPr>
              <a:t> (53,16%)</a:t>
            </a:r>
          </a:p>
        </p:txBody>
      </p:sp>
    </p:spTree>
    <p:extLst>
      <p:ext uri="{BB962C8B-B14F-4D97-AF65-F5344CB8AC3E}">
        <p14:creationId xmlns:p14="http://schemas.microsoft.com/office/powerpoint/2010/main" xmlns="" val="54439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21309138">
            <a:off x="269017" y="1472720"/>
            <a:ext cx="8548201" cy="35050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716508" y="1981200"/>
            <a:ext cx="7738281" cy="335147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latin typeface="Constantia" pitchFamily="18" charset="0"/>
              </a:rPr>
              <a:t>Berdasarkan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uraian</a:t>
            </a:r>
            <a:r>
              <a:rPr lang="en-US" sz="2000" dirty="0">
                <a:latin typeface="Constantia" pitchFamily="18" charset="0"/>
              </a:rPr>
              <a:t> di </a:t>
            </a:r>
            <a:r>
              <a:rPr lang="en-US" sz="2000" dirty="0" err="1">
                <a:latin typeface="Constantia" pitchFamily="18" charset="0"/>
              </a:rPr>
              <a:t>atas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sz="2000" dirty="0" err="1">
                <a:latin typeface="Constantia" pitchFamily="18" charset="0"/>
              </a:rPr>
              <a:t>maka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perlu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dilakukan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evaluasi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kualitas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panggunaan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pada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pasien</a:t>
            </a:r>
            <a:r>
              <a:rPr lang="en-US" sz="2000" dirty="0">
                <a:latin typeface="Constantia" pitchFamily="18" charset="0"/>
              </a:rPr>
              <a:t> pneumonia </a:t>
            </a:r>
            <a:r>
              <a:rPr lang="en-US" sz="2000" dirty="0" err="1">
                <a:latin typeface="Constantia" pitchFamily="18" charset="0"/>
              </a:rPr>
              <a:t>komunitas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rawat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inap</a:t>
            </a:r>
            <a:r>
              <a:rPr lang="en-US" sz="2000" dirty="0">
                <a:latin typeface="Constantia" pitchFamily="18" charset="0"/>
              </a:rPr>
              <a:t> di </a:t>
            </a:r>
            <a:r>
              <a:rPr lang="en-US" sz="2000" dirty="0" err="1">
                <a:latin typeface="Constantia" pitchFamily="18" charset="0"/>
              </a:rPr>
              <a:t>Bangsal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Penyakit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Dalam</a:t>
            </a:r>
            <a:r>
              <a:rPr lang="en-US" sz="2000" dirty="0">
                <a:latin typeface="Constantia" pitchFamily="18" charset="0"/>
              </a:rPr>
              <a:t> RSUP Dr. M. </a:t>
            </a:r>
            <a:r>
              <a:rPr lang="en-US" sz="2000" dirty="0" err="1">
                <a:latin typeface="Constantia" pitchFamily="18" charset="0"/>
              </a:rPr>
              <a:t>Djamil</a:t>
            </a:r>
            <a:r>
              <a:rPr lang="en-US" sz="2000" dirty="0">
                <a:latin typeface="Constantia" pitchFamily="18" charset="0"/>
              </a:rPr>
              <a:t> Padang, agar </a:t>
            </a:r>
            <a:r>
              <a:rPr lang="en-US" sz="2000" dirty="0" err="1">
                <a:latin typeface="Constantia" pitchFamily="18" charset="0"/>
              </a:rPr>
              <a:t>antibiotik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dapat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digunakan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secara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tepat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dan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en-US" sz="2000" dirty="0" err="1">
                <a:latin typeface="Constantia" pitchFamily="18" charset="0"/>
              </a:rPr>
              <a:t>efektif</a:t>
            </a:r>
            <a:endParaRPr lang="en-US" sz="2000" dirty="0">
              <a:solidFill>
                <a:schemeClr val="tx1"/>
              </a:solidFill>
              <a:latin typeface="Constantia" pitchFamily="18" charset="0"/>
            </a:endParaRPr>
          </a:p>
          <a:p>
            <a:pPr lvl="0" algn="just"/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77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361338">
            <a:off x="708487" y="2248559"/>
            <a:ext cx="7960331" cy="387008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136176" y="2278240"/>
            <a:ext cx="7093424" cy="38100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sz="2400" dirty="0">
              <a:solidFill>
                <a:schemeClr val="tx1"/>
              </a:solidFill>
              <a:latin typeface="Constantia" pitchFamily="18" charset="0"/>
            </a:endParaRPr>
          </a:p>
          <a:p>
            <a:pPr algn="just"/>
            <a:endParaRPr lang="id-ID" sz="2400" dirty="0">
              <a:solidFill>
                <a:schemeClr val="tx1"/>
              </a:solidFill>
              <a:latin typeface="Constantia" pitchFamily="18" charset="0"/>
            </a:endParaRPr>
          </a:p>
          <a:p>
            <a:pPr marL="342900" lvl="0" indent="-342900">
              <a:buBlip>
                <a:blip r:embed="rId3"/>
              </a:buBlip>
            </a:pP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Bagaimana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pola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pneumonia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komunitas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Bangsal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RSUP Dr. M.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Djamil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Padang?</a:t>
            </a:r>
          </a:p>
          <a:p>
            <a:pPr marL="342900" lvl="0" indent="-342900">
              <a:buBlip>
                <a:blip r:embed="rId3"/>
              </a:buBlip>
            </a:pP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Bagaimana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kualitas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pneumonia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komunitas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Bangsal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RSUP Dr. M.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Djamil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Padang?</a:t>
            </a:r>
          </a:p>
          <a:p>
            <a:pPr marL="342900" lvl="0" indent="-342900">
              <a:buBlip>
                <a:blip r:embed="rId3"/>
              </a:buBlip>
            </a:pP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Bagaimana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kerasionalan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onstantia" pitchFamily="18" charset="0"/>
              </a:rPr>
              <a:t>outcome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klinis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?</a:t>
            </a:r>
          </a:p>
          <a:p>
            <a:pPr marL="342900" lvl="0" indent="-342900">
              <a:buBlip>
                <a:blip r:embed="rId3"/>
              </a:buBlip>
            </a:pPr>
            <a:endParaRPr lang="en-US" sz="2400" dirty="0">
              <a:solidFill>
                <a:schemeClr val="tx1"/>
              </a:solidFill>
              <a:latin typeface="Constantia" pitchFamily="18" charset="0"/>
            </a:endParaRPr>
          </a:p>
          <a:p>
            <a:pPr lvl="0" algn="just"/>
            <a:endParaRPr lang="id-ID" sz="2400" dirty="0">
              <a:solidFill>
                <a:schemeClr val="tx1"/>
              </a:solidFill>
              <a:latin typeface="Constantia" pitchFamily="18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9437" y="810762"/>
            <a:ext cx="5943600" cy="47707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RUMUSAN MASALAH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39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1309138">
            <a:off x="276393" y="2163670"/>
            <a:ext cx="8548201" cy="35050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716508" y="1808745"/>
            <a:ext cx="7738281" cy="3523929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Blip>
                <a:blip r:embed="rId4"/>
              </a:buBlip>
            </a:pP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Mengetahui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pola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pneumonia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komunitas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bangsal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RSUP Dr. M.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Djamil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Padang</a:t>
            </a:r>
          </a:p>
          <a:p>
            <a:pPr marL="342900" lvl="0" indent="-342900">
              <a:buBlip>
                <a:blip r:embed="rId4"/>
              </a:buBlip>
            </a:pP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Mengetahui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kualitas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pneumonia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komunitas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bangsal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RSUP Dr. M.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Djamil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Padang </a:t>
            </a:r>
          </a:p>
          <a:p>
            <a:pPr marL="342900" indent="-342900">
              <a:buBlip>
                <a:blip r:embed="rId4"/>
              </a:buBlip>
            </a:pP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Mengetahui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kerasionalan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antibiotik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onstantia" pitchFamily="18" charset="0"/>
              </a:rPr>
              <a:t>outcome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klinis</a:t>
            </a:r>
            <a:r>
              <a:rPr lang="en-US" sz="2400" dirty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tantia" pitchFamily="18" charset="0"/>
              </a:rPr>
              <a:t>pasien</a:t>
            </a:r>
            <a:endParaRPr lang="en-U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9437" y="810762"/>
            <a:ext cx="5943600" cy="47707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TUJUAN PENELITIAN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88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1124</TotalTime>
  <Words>1206</Words>
  <Application>Microsoft Office PowerPoint</Application>
  <PresentationFormat>On-screen Show (4:3)</PresentationFormat>
  <Paragraphs>341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“Evaluasi Kualitas Penggunaan Antibiotik pada Pasien Pneumonia Komunitas di Bangsal Penyakit Dalam  RSUP Dr. M. Djamil Padang Dengan Metode Gyssens”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Karakteristik subyek penelitian</vt:lpstr>
      <vt:lpstr>Lanj. </vt:lpstr>
      <vt:lpstr>Pola penggunaan antibiotik</vt:lpstr>
      <vt:lpstr>Lanj.</vt:lpstr>
      <vt:lpstr>Kualitas penggunaan antibiotik</vt:lpstr>
      <vt:lpstr>Analisis uji chi square</vt:lpstr>
      <vt:lpstr>Slide 23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kulaitas penggunaan antibiotik pada pasien pneumonia di bangsal penyakit dalam RSUP M. Djamil Padang</dc:title>
  <dc:creator>ASUS X454WA</dc:creator>
  <cp:lastModifiedBy>Kepegawaian</cp:lastModifiedBy>
  <cp:revision>67</cp:revision>
  <dcterms:created xsi:type="dcterms:W3CDTF">2017-08-11T02:11:51Z</dcterms:created>
  <dcterms:modified xsi:type="dcterms:W3CDTF">2019-07-05T10:01:46Z</dcterms:modified>
</cp:coreProperties>
</file>