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8"/>
  </p:notesMasterIdLst>
  <p:handoutMasterIdLst>
    <p:handoutMasterId r:id="rId19"/>
  </p:handoutMasterIdLst>
  <p:sldIdLst>
    <p:sldId id="266" r:id="rId5"/>
    <p:sldId id="283" r:id="rId6"/>
    <p:sldId id="284" r:id="rId7"/>
    <p:sldId id="285" r:id="rId8"/>
    <p:sldId id="286" r:id="rId9"/>
    <p:sldId id="287" r:id="rId10"/>
    <p:sldId id="288" r:id="rId11"/>
    <p:sldId id="289" r:id="rId12"/>
    <p:sldId id="290" r:id="rId13"/>
    <p:sldId id="291" r:id="rId14"/>
    <p:sldId id="276" r:id="rId15"/>
    <p:sldId id="29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p:scale>
          <a:sx n="40" d="100"/>
          <a:sy n="40" d="100"/>
        </p:scale>
        <p:origin x="-1692" y="-7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6/7/2019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 observational analytical study  that utilized cross sectional </a:t>
            </a:r>
            <a:endParaRPr lang="en-US" dirty="0"/>
          </a:p>
        </p:txBody>
      </p:sp>
      <p:sp>
        <p:nvSpPr>
          <p:cNvPr id="4" name="Slide Number Placeholder 3"/>
          <p:cNvSpPr>
            <a:spLocks noGrp="1"/>
          </p:cNvSpPr>
          <p:nvPr>
            <p:ph type="sldNum" sz="quarter" idx="10"/>
          </p:nvPr>
        </p:nvSpPr>
        <p:spPr/>
        <p:txBody>
          <a:bodyPr/>
          <a:lstStyle/>
          <a:p>
            <a:fld id="{E32942A8-3431-44F1-9471-2B9E136B404E}" type="slidenum">
              <a:rPr lang="en-US" smtClean="0"/>
              <a:t>1</a:t>
            </a:fld>
            <a:endParaRPr lang="en-US"/>
          </a:p>
        </p:txBody>
      </p:sp>
    </p:spTree>
    <p:extLst>
      <p:ext uri="{BB962C8B-B14F-4D97-AF65-F5344CB8AC3E}">
        <p14:creationId xmlns:p14="http://schemas.microsoft.com/office/powerpoint/2010/main" val="325739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942A8-3431-44F1-9471-2B9E136B404E}" type="slidenum">
              <a:rPr lang="en-US" smtClean="0"/>
              <a:t>2</a:t>
            </a:fld>
            <a:endParaRPr lang="en-US"/>
          </a:p>
        </p:txBody>
      </p:sp>
    </p:spTree>
    <p:extLst>
      <p:ext uri="{BB962C8B-B14F-4D97-AF65-F5344CB8AC3E}">
        <p14:creationId xmlns:p14="http://schemas.microsoft.com/office/powerpoint/2010/main" val="290195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Secara geografis Indonesia merupakan negara kepulauan yang terletak pada pertemuan empat lempeng tektonik yaitu lempeng Benua Asia, Benua Australia, lempeng Samudera Hindia dan Samudera Pasifik. Pada bagian selatan dan timur Indonesia terdapat sabuk vulkanik (volcanic arc) yang memanjang dari Pulau Sumatera ? Jawa - Nusa Tenggara ? Sulawesi, yang sisinya berupa pegunungan vulkanik tua dan dataran rendah yang sebagian didominasi oleh rawa-rawa. Kondisi tersebut sangat berpotensi sekaligus rawan bencana seperti letusan gunung berapi, gempa bumi, tsunami, banjir dan tanah longsor. Data menunjukkan bahwa Indonesia merupakan salah satu negara yang memiliki tingkat kegempaan yang tinggi di dunia, lebih dari 10 kali lipat tingkat kegempaan di Amerika Serikat.  Bahkan untuk potensi bencana tsunami, Indonesia menempati peringkat pertama dari 265 negara di dunia yang disurvei badan PBB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EBF6C62-C776-4F30-9A86-B75BABF91FF0}" type="slidenum">
              <a:rPr lang="en-US">
                <a:latin typeface="Calibri" panose="020F0502020204030204" pitchFamily="34" charset="0"/>
              </a:rPr>
              <a:pPr fontAlgn="base">
                <a:spcBef>
                  <a:spcPct val="0"/>
                </a:spcBef>
                <a:spcAft>
                  <a:spcPct val="0"/>
                </a:spcAft>
              </a:pPr>
              <a:t>3</a:t>
            </a:fld>
            <a:endParaRPr lang="en-US">
              <a:latin typeface="Calibri" panose="020F0502020204030204" pitchFamily="34" charset="0"/>
            </a:endParaRPr>
          </a:p>
        </p:txBody>
      </p:sp>
    </p:spTree>
    <p:extLst>
      <p:ext uri="{BB962C8B-B14F-4D97-AF65-F5344CB8AC3E}">
        <p14:creationId xmlns:p14="http://schemas.microsoft.com/office/powerpoint/2010/main" val="96271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other</a:t>
            </a:r>
            <a:r>
              <a:rPr lang="en-US" baseline="0" dirty="0" smtClean="0"/>
              <a:t> methods are difficult to identification, such as burn victim , or additional dental treatment in the time interval between the creation of dental record and death of the individual.</a:t>
            </a:r>
          </a:p>
          <a:p>
            <a:r>
              <a:rPr lang="en-US" baseline="0" dirty="0" err="1" smtClean="0"/>
              <a:t>Rugae</a:t>
            </a:r>
            <a:r>
              <a:rPr lang="en-US" baseline="0" dirty="0" smtClean="0"/>
              <a:t> may be considered to be an alternative source of information enabling the field to be easy and short term.</a:t>
            </a:r>
            <a:endParaRPr lang="en-US" dirty="0"/>
          </a:p>
        </p:txBody>
      </p:sp>
      <p:sp>
        <p:nvSpPr>
          <p:cNvPr id="4" name="Slide Number Placeholder 3"/>
          <p:cNvSpPr>
            <a:spLocks noGrp="1"/>
          </p:cNvSpPr>
          <p:nvPr>
            <p:ph type="sldNum" sz="quarter" idx="10"/>
          </p:nvPr>
        </p:nvSpPr>
        <p:spPr/>
        <p:txBody>
          <a:bodyPr/>
          <a:lstStyle/>
          <a:p>
            <a:fld id="{E32942A8-3431-44F1-9471-2B9E136B404E}" type="slidenum">
              <a:rPr lang="en-US" smtClean="0"/>
              <a:t>5</a:t>
            </a:fld>
            <a:endParaRPr lang="en-US"/>
          </a:p>
        </p:txBody>
      </p:sp>
    </p:spTree>
    <p:extLst>
      <p:ext uri="{BB962C8B-B14F-4D97-AF65-F5344CB8AC3E}">
        <p14:creationId xmlns:p14="http://schemas.microsoft.com/office/powerpoint/2010/main" val="67675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942A8-3431-44F1-9471-2B9E136B404E}" type="slidenum">
              <a:rPr lang="en-US" smtClean="0"/>
              <a:t>6</a:t>
            </a:fld>
            <a:endParaRPr lang="en-US"/>
          </a:p>
        </p:txBody>
      </p:sp>
    </p:spTree>
    <p:extLst>
      <p:ext uri="{BB962C8B-B14F-4D97-AF65-F5344CB8AC3E}">
        <p14:creationId xmlns:p14="http://schemas.microsoft.com/office/powerpoint/2010/main" val="104627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6/7/2019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6/7/2019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6/7/2019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6/7/2019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6/7/2019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AB7D7-3608-4730-B2E2-670834DF882C}" type="datetimeFigureOut">
              <a:rPr lang="en-US" smtClean="0"/>
              <a:t>6/7/2019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AB7D7-3608-4730-B2E2-670834DF882C}" type="datetimeFigureOut">
              <a:rPr lang="en-US" smtClean="0"/>
              <a:t>6/7/2019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AB7D7-3608-4730-B2E2-670834DF882C}" type="datetimeFigureOut">
              <a:rPr lang="en-US" smtClean="0"/>
              <a:t>6/7/2019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6/7/2019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6/7/2019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6/7/2019</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5911" y="2087477"/>
            <a:ext cx="7780684" cy="339109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nSpc>
                <a:spcPct val="100000"/>
              </a:lnSpc>
            </a:pPr>
            <a:r>
              <a:rPr lang="en-ID" sz="4400" b="1" dirty="0" err="1" smtClean="0"/>
              <a:t>Identifikasi</a:t>
            </a:r>
            <a:r>
              <a:rPr lang="en-ID" sz="4400" b="1" dirty="0" smtClean="0"/>
              <a:t> </a:t>
            </a:r>
            <a:r>
              <a:rPr lang="en-ID" sz="4400" b="1" dirty="0" err="1" smtClean="0"/>
              <a:t>Korban</a:t>
            </a:r>
            <a:r>
              <a:rPr lang="en-ID" sz="4400" b="1" dirty="0" smtClean="0"/>
              <a:t> </a:t>
            </a:r>
            <a:r>
              <a:rPr lang="en-ID" sz="4400" b="1" dirty="0" err="1" smtClean="0"/>
              <a:t>Bencana</a:t>
            </a:r>
            <a:r>
              <a:rPr lang="en-ID" sz="4400" b="1" dirty="0" smtClean="0"/>
              <a:t> </a:t>
            </a:r>
            <a:r>
              <a:rPr lang="en-ID" sz="4400" b="1" dirty="0" err="1" smtClean="0"/>
              <a:t>dengan</a:t>
            </a:r>
            <a:r>
              <a:rPr lang="en-ID" sz="4400" b="1" dirty="0" smtClean="0"/>
              <a:t> </a:t>
            </a:r>
            <a:r>
              <a:rPr lang="en-ID" sz="4400" b="1" dirty="0" err="1" smtClean="0"/>
              <a:t>Metode</a:t>
            </a:r>
            <a:r>
              <a:rPr lang="en-ID" sz="4400" b="1" dirty="0" smtClean="0"/>
              <a:t> </a:t>
            </a:r>
            <a:r>
              <a:rPr lang="en-ID" sz="4400" b="1" dirty="0" err="1" smtClean="0"/>
              <a:t>Sidik</a:t>
            </a:r>
            <a:r>
              <a:rPr lang="en-ID" sz="4400" b="1" dirty="0" smtClean="0"/>
              <a:t> </a:t>
            </a:r>
            <a:r>
              <a:rPr lang="en-ID" sz="4400" b="1" dirty="0" err="1" smtClean="0"/>
              <a:t>Bibir</a:t>
            </a:r>
            <a:r>
              <a:rPr lang="en-ID" sz="4400" b="1" dirty="0" smtClean="0"/>
              <a:t> </a:t>
            </a:r>
            <a:r>
              <a:rPr lang="id-ID" sz="4400" b="1" dirty="0" smtClean="0"/>
              <a:t/>
            </a:r>
            <a:br>
              <a:rPr lang="id-ID" sz="4400" b="1" dirty="0" smtClean="0"/>
            </a:br>
            <a:r>
              <a:rPr lang="id-ID" sz="2800" dirty="0"/>
              <a:t/>
            </a:r>
            <a:br>
              <a:rPr lang="id-ID" sz="2800" dirty="0"/>
            </a:br>
            <a:r>
              <a:rPr lang="en-US" sz="2800" dirty="0" smtClean="0"/>
              <a:t>by:</a:t>
            </a:r>
            <a:r>
              <a:rPr lang="en-US" sz="2400" cap="none" dirty="0" smtClean="0">
                <a:solidFill>
                  <a:schemeClr val="bg1">
                    <a:lumMod val="50000"/>
                  </a:schemeClr>
                </a:solidFill>
                <a:cs typeface="Narkisim" panose="020E0502050101010101" pitchFamily="34" charset="-79"/>
              </a:rPr>
              <a:t/>
            </a:r>
            <a:br>
              <a:rPr lang="en-US" sz="2400" cap="none" dirty="0" smtClean="0">
                <a:solidFill>
                  <a:schemeClr val="bg1">
                    <a:lumMod val="50000"/>
                  </a:schemeClr>
                </a:solidFill>
                <a:cs typeface="Narkisim" panose="020E0502050101010101" pitchFamily="34" charset="-79"/>
              </a:rPr>
            </a:br>
            <a:r>
              <a:rPr lang="en-US" sz="2400" cap="none"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
            </a:r>
            <a:br>
              <a:rPr lang="en-US" sz="2400" cap="none"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br>
            <a:r>
              <a:rPr lang="en-US"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D</a:t>
            </a:r>
            <a:r>
              <a:rPr lang="id-ID"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r</a:t>
            </a:r>
            <a:r>
              <a:rPr lang="en-US"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a:t>
            </a:r>
            <a:r>
              <a:rPr lang="id-ID"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drg. </a:t>
            </a:r>
            <a:r>
              <a:rPr lang="en-US"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NILA KASUMA</a:t>
            </a:r>
            <a:r>
              <a:rPr lang="id-ID" sz="2400" spc="600"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 M. Biomed</a:t>
            </a:r>
            <a:r>
              <a:rPr lang="en-US" sz="2400" cap="none"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t/>
            </a:r>
            <a:br>
              <a:rPr lang="en-US" sz="2400" cap="none" dirty="0" smtClean="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rPr>
            </a:br>
            <a:endParaRPr lang="en-US" sz="2400" cap="none" spc="300" dirty="0">
              <a:solidFill>
                <a:schemeClr val="bg1">
                  <a:lumMod val="50000"/>
                </a:schemeClr>
              </a:solidFill>
              <a:latin typeface="KaiTi" panose="02010609060101010101" pitchFamily="49" charset="-122"/>
              <a:ea typeface="KaiTi" panose="02010609060101010101" pitchFamily="49" charset="-122"/>
              <a:cs typeface="Narkisim" panose="020E0502050101010101" pitchFamily="34" charset="-79"/>
            </a:endParaRPr>
          </a:p>
        </p:txBody>
      </p:sp>
    </p:spTree>
    <p:extLst>
      <p:ext uri="{BB962C8B-B14F-4D97-AF65-F5344CB8AC3E}">
        <p14:creationId xmlns:p14="http://schemas.microsoft.com/office/powerpoint/2010/main" val="7016493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9953" y="2504422"/>
            <a:ext cx="5319006" cy="3641583"/>
          </a:xfrm>
          <a:prstGeom prst="rect">
            <a:avLst/>
          </a:prstGeom>
        </p:spPr>
      </p:pic>
      <p:pic>
        <p:nvPicPr>
          <p:cNvPr id="3" name="Picture 2"/>
          <p:cNvPicPr>
            <a:picLocks noChangeAspect="1"/>
          </p:cNvPicPr>
          <p:nvPr/>
        </p:nvPicPr>
        <p:blipFill>
          <a:blip r:embed="rId3"/>
          <a:stretch>
            <a:fillRect/>
          </a:stretch>
        </p:blipFill>
        <p:spPr>
          <a:xfrm>
            <a:off x="6159367" y="620568"/>
            <a:ext cx="5414712" cy="3767707"/>
          </a:xfrm>
          <a:prstGeom prst="rect">
            <a:avLst/>
          </a:prstGeom>
        </p:spPr>
      </p:pic>
    </p:spTree>
    <p:extLst>
      <p:ext uri="{BB962C8B-B14F-4D97-AF65-F5344CB8AC3E}">
        <p14:creationId xmlns:p14="http://schemas.microsoft.com/office/powerpoint/2010/main" val="3220084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Teknik</a:t>
            </a:r>
            <a:r>
              <a:rPr lang="en-ID" dirty="0" smtClean="0"/>
              <a:t> </a:t>
            </a:r>
            <a:r>
              <a:rPr lang="en-ID" dirty="0" err="1" smtClean="0"/>
              <a:t>Pengambilan</a:t>
            </a:r>
            <a:r>
              <a:rPr lang="en-ID" dirty="0" smtClean="0"/>
              <a:t> </a:t>
            </a:r>
            <a:r>
              <a:rPr lang="en-ID" dirty="0" err="1" smtClean="0"/>
              <a:t>Sidik</a:t>
            </a:r>
            <a:r>
              <a:rPr lang="en-ID" dirty="0" smtClean="0"/>
              <a:t> </a:t>
            </a:r>
            <a:r>
              <a:rPr lang="en-ID" dirty="0" err="1" smtClean="0"/>
              <a:t>Bibir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913" y="1811548"/>
            <a:ext cx="10812887" cy="4836233"/>
          </a:xfrm>
        </p:spPr>
      </p:pic>
    </p:spTree>
    <p:extLst>
      <p:ext uri="{BB962C8B-B14F-4D97-AF65-F5344CB8AC3E}">
        <p14:creationId xmlns:p14="http://schemas.microsoft.com/office/powerpoint/2010/main" val="42525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04930"/>
          </a:xfrm>
        </p:spPr>
        <p:txBody>
          <a:bodyPr/>
          <a:lstStyle/>
          <a:p>
            <a:r>
              <a:rPr lang="en-ID" dirty="0" err="1" smtClean="0"/>
              <a:t>Hukum</a:t>
            </a:r>
            <a:r>
              <a:rPr lang="en-ID" dirty="0" smtClean="0"/>
              <a:t> Mendel</a:t>
            </a:r>
            <a:endParaRPr lang="en-US" dirty="0"/>
          </a:p>
        </p:txBody>
      </p:sp>
      <p:sp>
        <p:nvSpPr>
          <p:cNvPr id="3" name="Content Placeholder 2"/>
          <p:cNvSpPr>
            <a:spLocks noGrp="1"/>
          </p:cNvSpPr>
          <p:nvPr>
            <p:ph idx="1"/>
          </p:nvPr>
        </p:nvSpPr>
        <p:spPr>
          <a:xfrm>
            <a:off x="1295401" y="2556932"/>
            <a:ext cx="6160476" cy="3318936"/>
          </a:xfrm>
        </p:spPr>
        <p:txBody>
          <a:bodyPr>
            <a:normAutofit lnSpcReduction="10000"/>
          </a:bodyPr>
          <a:lstStyle/>
          <a:p>
            <a:r>
              <a:rPr lang="id-ID" b="1" dirty="0"/>
              <a:t>Ada peran</a:t>
            </a:r>
            <a:r>
              <a:rPr lang="en-ID" b="1" dirty="0"/>
              <a:t>an genetic </a:t>
            </a:r>
            <a:r>
              <a:rPr lang="id-ID" b="1" dirty="0"/>
              <a:t>dalam pola rugae palatine, sehingga bisa menjadi alat penting dalam identifikasi seseorang dan menentukan silsilah keluarga seseorang</a:t>
            </a:r>
            <a:r>
              <a:rPr lang="id-ID" b="1" dirty="0" smtClean="0"/>
              <a:t>.</a:t>
            </a:r>
            <a:endParaRPr lang="en-ID" b="1" dirty="0" smtClean="0"/>
          </a:p>
          <a:p>
            <a:r>
              <a:rPr lang="id-ID" b="1" dirty="0"/>
              <a:t>Gen mempengaruhi orientasi </a:t>
            </a:r>
            <a:r>
              <a:rPr lang="en-ID" b="1" dirty="0" err="1" smtClean="0"/>
              <a:t>pembentukan</a:t>
            </a:r>
            <a:r>
              <a:rPr lang="en-ID" b="1" dirty="0" smtClean="0"/>
              <a:t> </a:t>
            </a:r>
            <a:r>
              <a:rPr lang="en-ID" b="1" dirty="0" err="1" smtClean="0"/>
              <a:t>sidik</a:t>
            </a:r>
            <a:r>
              <a:rPr lang="en-ID" b="1" dirty="0" smtClean="0"/>
              <a:t> </a:t>
            </a:r>
            <a:r>
              <a:rPr lang="en-ID" b="1" dirty="0" err="1" smtClean="0"/>
              <a:t>bibir</a:t>
            </a:r>
            <a:r>
              <a:rPr lang="id-ID" b="1" dirty="0" smtClean="0"/>
              <a:t> </a:t>
            </a:r>
            <a:r>
              <a:rPr lang="id-ID" b="1" dirty="0"/>
              <a:t>selama embriogenesis dan mengatur pola ruga pada populasi yang berbeda.</a:t>
            </a:r>
          </a:p>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5951"/>
          <a:stretch/>
        </p:blipFill>
        <p:spPr>
          <a:xfrm>
            <a:off x="7438292" y="2556932"/>
            <a:ext cx="4114800" cy="3457006"/>
          </a:xfrm>
          <a:prstGeom prst="rect">
            <a:avLst/>
          </a:prstGeom>
        </p:spPr>
      </p:pic>
    </p:spTree>
    <p:extLst>
      <p:ext uri="{BB962C8B-B14F-4D97-AF65-F5344CB8AC3E}">
        <p14:creationId xmlns:p14="http://schemas.microsoft.com/office/powerpoint/2010/main" val="17760061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Kesimpulan</a:t>
            </a:r>
            <a:r>
              <a:rPr lang="en-ID" dirty="0" smtClean="0"/>
              <a:t> </a:t>
            </a:r>
            <a:endParaRPr lang="en-US" dirty="0"/>
          </a:p>
        </p:txBody>
      </p:sp>
      <p:sp>
        <p:nvSpPr>
          <p:cNvPr id="3" name="Content Placeholder 2"/>
          <p:cNvSpPr>
            <a:spLocks noGrp="1"/>
          </p:cNvSpPr>
          <p:nvPr>
            <p:ph idx="1"/>
          </p:nvPr>
        </p:nvSpPr>
        <p:spPr/>
        <p:txBody>
          <a:bodyPr/>
          <a:lstStyle/>
          <a:p>
            <a:pPr marL="0" indent="0">
              <a:buNone/>
            </a:pPr>
            <a:endParaRPr lang="en-ID" dirty="0" smtClean="0"/>
          </a:p>
          <a:p>
            <a:r>
              <a:rPr lang="en-ID" dirty="0" err="1" smtClean="0"/>
              <a:t>Terdapat</a:t>
            </a:r>
            <a:r>
              <a:rPr lang="en-ID" dirty="0" smtClean="0"/>
              <a:t> </a:t>
            </a:r>
            <a:r>
              <a:rPr lang="en-ID" dirty="0" err="1" smtClean="0"/>
              <a:t>kesamaan</a:t>
            </a:r>
            <a:r>
              <a:rPr lang="en-ID" dirty="0" smtClean="0"/>
              <a:t> </a:t>
            </a:r>
            <a:r>
              <a:rPr lang="en-ID" dirty="0" err="1" smtClean="0"/>
              <a:t>sidik</a:t>
            </a:r>
            <a:r>
              <a:rPr lang="en-ID" dirty="0" smtClean="0"/>
              <a:t> </a:t>
            </a:r>
            <a:r>
              <a:rPr lang="en-ID" dirty="0" err="1" smtClean="0"/>
              <a:t>bibir</a:t>
            </a:r>
            <a:r>
              <a:rPr lang="en-ID" dirty="0" smtClean="0"/>
              <a:t> </a:t>
            </a:r>
            <a:r>
              <a:rPr lang="en-ID" dirty="0" err="1" smtClean="0"/>
              <a:t>antara</a:t>
            </a:r>
            <a:r>
              <a:rPr lang="en-ID" dirty="0" smtClean="0"/>
              <a:t> </a:t>
            </a:r>
            <a:r>
              <a:rPr lang="en-ID" dirty="0" err="1" smtClean="0"/>
              <a:t>anak</a:t>
            </a:r>
            <a:r>
              <a:rPr lang="en-ID" dirty="0" smtClean="0"/>
              <a:t> </a:t>
            </a:r>
            <a:r>
              <a:rPr lang="en-ID" dirty="0" err="1" smtClean="0"/>
              <a:t>dan</a:t>
            </a:r>
            <a:r>
              <a:rPr lang="en-ID" dirty="0" smtClean="0"/>
              <a:t> orang </a:t>
            </a:r>
            <a:r>
              <a:rPr lang="en-ID" dirty="0" err="1" smtClean="0"/>
              <a:t>tua</a:t>
            </a:r>
            <a:r>
              <a:rPr lang="en-ID" dirty="0" smtClean="0"/>
              <a:t> .</a:t>
            </a:r>
          </a:p>
          <a:p>
            <a:r>
              <a:rPr lang="en-ID" dirty="0" err="1" smtClean="0"/>
              <a:t>Pada</a:t>
            </a:r>
            <a:r>
              <a:rPr lang="en-ID" dirty="0" smtClean="0"/>
              <a:t> </a:t>
            </a:r>
            <a:r>
              <a:rPr lang="en-ID" dirty="0" err="1" smtClean="0"/>
              <a:t>suku</a:t>
            </a:r>
            <a:r>
              <a:rPr lang="en-ID" dirty="0" smtClean="0"/>
              <a:t> </a:t>
            </a:r>
            <a:r>
              <a:rPr lang="en-ID" dirty="0" err="1" smtClean="0"/>
              <a:t>minangkabau</a:t>
            </a:r>
            <a:r>
              <a:rPr lang="en-ID" dirty="0" smtClean="0"/>
              <a:t> , </a:t>
            </a:r>
            <a:r>
              <a:rPr lang="en-ID" dirty="0" err="1" smtClean="0"/>
              <a:t>sidik</a:t>
            </a:r>
            <a:r>
              <a:rPr lang="en-ID" dirty="0" smtClean="0"/>
              <a:t> </a:t>
            </a:r>
            <a:r>
              <a:rPr lang="en-ID" dirty="0" err="1" smtClean="0"/>
              <a:t>bibir</a:t>
            </a:r>
            <a:r>
              <a:rPr lang="en-ID" dirty="0" smtClean="0"/>
              <a:t> </a:t>
            </a:r>
            <a:r>
              <a:rPr lang="en-ID" dirty="0" err="1" smtClean="0"/>
              <a:t>anak</a:t>
            </a:r>
            <a:r>
              <a:rPr lang="en-ID" dirty="0" smtClean="0"/>
              <a:t> </a:t>
            </a:r>
            <a:r>
              <a:rPr lang="en-ID" dirty="0" err="1" smtClean="0"/>
              <a:t>lebih</a:t>
            </a:r>
            <a:r>
              <a:rPr lang="en-ID" dirty="0" smtClean="0"/>
              <a:t> </a:t>
            </a:r>
            <a:r>
              <a:rPr lang="en-ID" dirty="0" err="1" smtClean="0"/>
              <a:t>mirip</a:t>
            </a:r>
            <a:r>
              <a:rPr lang="en-ID" dirty="0" smtClean="0"/>
              <a:t> </a:t>
            </a:r>
            <a:r>
              <a:rPr lang="en-ID" dirty="0" err="1" smtClean="0"/>
              <a:t>dengan</a:t>
            </a:r>
            <a:r>
              <a:rPr lang="en-ID" dirty="0" smtClean="0"/>
              <a:t> </a:t>
            </a:r>
            <a:r>
              <a:rPr lang="en-ID" dirty="0" err="1" smtClean="0"/>
              <a:t>sidik</a:t>
            </a:r>
            <a:r>
              <a:rPr lang="en-ID" dirty="0" smtClean="0"/>
              <a:t> </a:t>
            </a:r>
            <a:r>
              <a:rPr lang="en-ID" dirty="0" err="1" smtClean="0"/>
              <a:t>bibir</a:t>
            </a:r>
            <a:r>
              <a:rPr lang="en-ID" dirty="0" smtClean="0"/>
              <a:t> </a:t>
            </a:r>
            <a:r>
              <a:rPr lang="en-ID" dirty="0" err="1" smtClean="0"/>
              <a:t>ibu</a:t>
            </a:r>
            <a:r>
              <a:rPr lang="en-ID" dirty="0" smtClean="0"/>
              <a:t> </a:t>
            </a:r>
            <a:r>
              <a:rPr lang="en-ID" dirty="0" err="1" smtClean="0"/>
              <a:t>daripada</a:t>
            </a:r>
            <a:r>
              <a:rPr lang="en-ID" dirty="0" smtClean="0"/>
              <a:t> ayah , </a:t>
            </a:r>
            <a:r>
              <a:rPr lang="en-ID" dirty="0" err="1" smtClean="0"/>
              <a:t>terutama</a:t>
            </a:r>
            <a:r>
              <a:rPr lang="en-ID" dirty="0" smtClean="0"/>
              <a:t> </a:t>
            </a:r>
            <a:r>
              <a:rPr lang="en-ID" dirty="0" err="1" smtClean="0"/>
              <a:t>pada</a:t>
            </a:r>
            <a:r>
              <a:rPr lang="en-ID" dirty="0" smtClean="0"/>
              <a:t> </a:t>
            </a:r>
            <a:r>
              <a:rPr lang="en-ID" dirty="0" err="1" smtClean="0"/>
              <a:t>anak</a:t>
            </a:r>
            <a:r>
              <a:rPr lang="en-ID" dirty="0" smtClean="0"/>
              <a:t> </a:t>
            </a:r>
            <a:r>
              <a:rPr lang="en-ID" dirty="0" err="1" smtClean="0"/>
              <a:t>perempuan</a:t>
            </a:r>
            <a:r>
              <a:rPr lang="en-ID" dirty="0" smtClean="0"/>
              <a:t> . </a:t>
            </a:r>
          </a:p>
        </p:txBody>
      </p:sp>
    </p:spTree>
    <p:extLst>
      <p:ext uri="{BB962C8B-B14F-4D97-AF65-F5344CB8AC3E}">
        <p14:creationId xmlns:p14="http://schemas.microsoft.com/office/powerpoint/2010/main" val="4043613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713" y="2455863"/>
            <a:ext cx="3792192" cy="2844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644" y="3925355"/>
            <a:ext cx="4025948" cy="2315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idx="4294967295"/>
          </p:nvPr>
        </p:nvSpPr>
        <p:spPr>
          <a:xfrm>
            <a:off x="1466505" y="270472"/>
            <a:ext cx="10058400" cy="1371600"/>
          </a:xfrm>
        </p:spPr>
        <p:txBody>
          <a:bodyPr>
            <a:normAutofit/>
          </a:bodyPr>
          <a:lstStyle/>
          <a:p>
            <a:pPr algn="r"/>
            <a:r>
              <a:rPr lang="en-US" sz="4800" b="1" spc="600" dirty="0" smtClean="0">
                <a:latin typeface="Harrington" panose="04040505050A02020702" pitchFamily="82" charset="0"/>
                <a:ea typeface="KBSticktoIt" panose="02000603000000000000" pitchFamily="2" charset="0"/>
              </a:rPr>
              <a:t>LATAR BELAKANG</a:t>
            </a:r>
            <a:endParaRPr lang="en-US" sz="4800" spc="600" dirty="0">
              <a:latin typeface="Harrington" panose="04040505050A02020702" pitchFamily="82" charset="0"/>
              <a:ea typeface="PassionTea" panose="02000603000000000000" pitchFamily="2" charset="0"/>
            </a:endParaRPr>
          </a:p>
        </p:txBody>
      </p:sp>
      <p:sp>
        <p:nvSpPr>
          <p:cNvPr id="6" name="Content Placeholder 5"/>
          <p:cNvSpPr>
            <a:spLocks noGrp="1"/>
          </p:cNvSpPr>
          <p:nvPr>
            <p:ph idx="4294967295"/>
          </p:nvPr>
        </p:nvSpPr>
        <p:spPr>
          <a:xfrm>
            <a:off x="741844" y="1751282"/>
            <a:ext cx="7732713" cy="597763"/>
          </a:xfrm>
          <a:ln>
            <a:solidFill>
              <a:schemeClr val="accent1"/>
            </a:solidFill>
          </a:ln>
        </p:spPr>
        <p:txBody>
          <a:bodyPr anchor="ctr">
            <a:noAutofit/>
          </a:bodyPr>
          <a:lstStyle/>
          <a:p>
            <a:pPr marL="0" indent="0" algn="ctr">
              <a:lnSpc>
                <a:spcPct val="110000"/>
              </a:lnSpc>
              <a:buNone/>
            </a:pPr>
            <a:r>
              <a:rPr lang="en-US" sz="2000" spc="300" dirty="0" smtClean="0">
                <a:latin typeface="Berlin Sans FB" panose="020E0602020502020306" pitchFamily="34" charset="0"/>
                <a:ea typeface="PassionTea" panose="02000603000000000000" pitchFamily="2" charset="0"/>
                <a:cs typeface="MV Boli" panose="02000500030200090000" pitchFamily="2" charset="0"/>
              </a:rPr>
              <a:t>Indonesia </a:t>
            </a:r>
            <a:r>
              <a:rPr lang="en-US" sz="2000" spc="300" dirty="0" err="1" smtClean="0">
                <a:latin typeface="Berlin Sans FB" panose="020E0602020502020306" pitchFamily="34" charset="0"/>
                <a:ea typeface="PassionTea" panose="02000603000000000000" pitchFamily="2" charset="0"/>
                <a:cs typeface="MV Boli" panose="02000500030200090000" pitchFamily="2" charset="0"/>
              </a:rPr>
              <a:t>adalah</a:t>
            </a:r>
            <a:r>
              <a:rPr lang="en-US" sz="2000" spc="300" dirty="0" smtClean="0">
                <a:latin typeface="Berlin Sans FB" panose="020E0602020502020306" pitchFamily="34" charset="0"/>
                <a:ea typeface="PassionTea" panose="02000603000000000000" pitchFamily="2" charset="0"/>
                <a:cs typeface="MV Boli" panose="02000500030200090000" pitchFamily="2" charset="0"/>
              </a:rPr>
              <a:t> </a:t>
            </a:r>
            <a:r>
              <a:rPr lang="en-US" sz="2000" spc="300" dirty="0" err="1" smtClean="0">
                <a:latin typeface="Berlin Sans FB" panose="020E0602020502020306" pitchFamily="34" charset="0"/>
                <a:ea typeface="PassionTea" panose="02000603000000000000" pitchFamily="2" charset="0"/>
                <a:cs typeface="MV Boli" panose="02000500030200090000" pitchFamily="2" charset="0"/>
              </a:rPr>
              <a:t>negara</a:t>
            </a:r>
            <a:r>
              <a:rPr lang="en-US" sz="2000" spc="300" dirty="0" smtClean="0">
                <a:latin typeface="Berlin Sans FB" panose="020E0602020502020306" pitchFamily="34" charset="0"/>
                <a:ea typeface="PassionTea" panose="02000603000000000000" pitchFamily="2" charset="0"/>
                <a:cs typeface="MV Boli" panose="02000500030200090000" pitchFamily="2" charset="0"/>
              </a:rPr>
              <a:t> </a:t>
            </a:r>
            <a:r>
              <a:rPr lang="en-US" sz="2000" spc="300" dirty="0" err="1" smtClean="0">
                <a:latin typeface="Berlin Sans FB" panose="020E0602020502020306" pitchFamily="34" charset="0"/>
                <a:ea typeface="PassionTea" panose="02000603000000000000" pitchFamily="2" charset="0"/>
                <a:cs typeface="MV Boli" panose="02000500030200090000" pitchFamily="2" charset="0"/>
              </a:rPr>
              <a:t>rawan</a:t>
            </a:r>
            <a:r>
              <a:rPr lang="en-US" sz="2000" spc="300" dirty="0" smtClean="0">
                <a:latin typeface="Berlin Sans FB" panose="020E0602020502020306" pitchFamily="34" charset="0"/>
                <a:ea typeface="PassionTea" panose="02000603000000000000" pitchFamily="2" charset="0"/>
                <a:cs typeface="MV Boli" panose="02000500030200090000" pitchFamily="2" charset="0"/>
              </a:rPr>
              <a:t> </a:t>
            </a:r>
            <a:r>
              <a:rPr lang="en-US" sz="2000" spc="300" dirty="0" err="1" smtClean="0">
                <a:latin typeface="Berlin Sans FB" panose="020E0602020502020306" pitchFamily="34" charset="0"/>
                <a:ea typeface="PassionTea" panose="02000603000000000000" pitchFamily="2" charset="0"/>
                <a:cs typeface="MV Boli" panose="02000500030200090000" pitchFamily="2" charset="0"/>
              </a:rPr>
              <a:t>bencana</a:t>
            </a:r>
            <a:r>
              <a:rPr lang="en-US" sz="2000" spc="300" dirty="0" smtClean="0">
                <a:latin typeface="Berlin Sans FB" panose="020E0602020502020306" pitchFamily="34" charset="0"/>
                <a:ea typeface="PassionTea" panose="02000603000000000000" pitchFamily="2" charset="0"/>
                <a:cs typeface="MV Boli" panose="02000500030200090000" pitchFamily="2" charset="0"/>
              </a:rPr>
              <a:t> </a:t>
            </a:r>
            <a:r>
              <a:rPr lang="en-US" sz="2000" spc="300" dirty="0" err="1" smtClean="0">
                <a:latin typeface="Berlin Sans FB" panose="020E0602020502020306" pitchFamily="34" charset="0"/>
                <a:ea typeface="PassionTea" panose="02000603000000000000" pitchFamily="2" charset="0"/>
                <a:cs typeface="MV Boli" panose="02000500030200090000" pitchFamily="2" charset="0"/>
              </a:rPr>
              <a:t>alam</a:t>
            </a:r>
            <a:endParaRPr lang="en-US" sz="2800" spc="300" dirty="0">
              <a:latin typeface="Berlin Sans FB" panose="020E0602020502020306" pitchFamily="34" charset="0"/>
              <a:ea typeface="PassionTea" panose="02000603000000000000" pitchFamily="2" charset="0"/>
              <a:cs typeface="MV Boli" panose="02000500030200090000" pitchFamily="2" charset="0"/>
            </a:endParaRPr>
          </a:p>
        </p:txBody>
      </p:sp>
      <p:sp>
        <p:nvSpPr>
          <p:cNvPr id="7" name="Rectangle 6"/>
          <p:cNvSpPr/>
          <p:nvPr/>
        </p:nvSpPr>
        <p:spPr>
          <a:xfrm>
            <a:off x="357809" y="1532483"/>
            <a:ext cx="11483009" cy="10464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Down Arrow 10"/>
          <p:cNvSpPr/>
          <p:nvPr/>
        </p:nvSpPr>
        <p:spPr>
          <a:xfrm>
            <a:off x="6667706" y="2444694"/>
            <a:ext cx="314739" cy="3160976"/>
          </a:xfrm>
          <a:prstGeom prst="downArrow">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Box 11"/>
          <p:cNvSpPr txBox="1"/>
          <p:nvPr/>
        </p:nvSpPr>
        <p:spPr>
          <a:xfrm>
            <a:off x="5282127" y="5664798"/>
            <a:ext cx="3298965" cy="400110"/>
          </a:xfrm>
          <a:prstGeom prst="rect">
            <a:avLst/>
          </a:prstGeom>
          <a:solidFill>
            <a:schemeClr val="accent5">
              <a:lumMod val="20000"/>
              <a:lumOff val="80000"/>
            </a:schemeClr>
          </a:solidFill>
          <a:ln>
            <a:solidFill>
              <a:schemeClr val="accent1"/>
            </a:solidFill>
          </a:ln>
        </p:spPr>
        <p:txBody>
          <a:bodyPr wrap="square" rtlCol="0">
            <a:spAutoFit/>
          </a:bodyPr>
          <a:lstStyle/>
          <a:p>
            <a:r>
              <a:rPr lang="en-US" sz="2000" spc="300" dirty="0" err="1" smtClean="0">
                <a:latin typeface="Cambria" panose="02040503050406030204" pitchFamily="18" charset="0"/>
                <a:ea typeface="PassionTea" panose="02000603000000000000" pitchFamily="2" charset="0"/>
              </a:rPr>
              <a:t>Identifikasi</a:t>
            </a:r>
            <a:r>
              <a:rPr lang="en-US" sz="2000" spc="300" dirty="0" smtClean="0">
                <a:latin typeface="Cambria" panose="02040503050406030204" pitchFamily="18" charset="0"/>
                <a:ea typeface="PassionTea" panose="02000603000000000000" pitchFamily="2" charset="0"/>
              </a:rPr>
              <a:t> </a:t>
            </a:r>
            <a:r>
              <a:rPr lang="en-US" sz="2000" spc="300" dirty="0" err="1" smtClean="0">
                <a:latin typeface="Cambria" panose="02040503050406030204" pitchFamily="18" charset="0"/>
                <a:ea typeface="PassionTea" panose="02000603000000000000" pitchFamily="2" charset="0"/>
              </a:rPr>
              <a:t>korban</a:t>
            </a:r>
            <a:endParaRPr lang="en-US" sz="2000" spc="300" dirty="0">
              <a:latin typeface="Cambria" panose="02040503050406030204" pitchFamily="18" charset="0"/>
              <a:ea typeface="PassionTea" panose="02000603000000000000" pitchFamily="2" charset="0"/>
            </a:endParaRPr>
          </a:p>
        </p:txBody>
      </p:sp>
      <p:sp>
        <p:nvSpPr>
          <p:cNvPr id="13" name="TextBox 12"/>
          <p:cNvSpPr txBox="1"/>
          <p:nvPr/>
        </p:nvSpPr>
        <p:spPr>
          <a:xfrm>
            <a:off x="631461" y="2518789"/>
            <a:ext cx="5925862" cy="1323439"/>
          </a:xfrm>
          <a:prstGeom prst="rect">
            <a:avLst/>
          </a:prstGeom>
          <a:noFill/>
          <a:ln>
            <a:solidFill>
              <a:schemeClr val="accent1"/>
            </a:solidFill>
          </a:ln>
        </p:spPr>
        <p:txBody>
          <a:bodyPr wrap="square" rtlCol="0">
            <a:spAutoFit/>
          </a:bodyPr>
          <a:lstStyle/>
          <a:p>
            <a:pPr algn="ctr"/>
            <a:r>
              <a:rPr lang="en-US" sz="2000" spc="300" dirty="0" smtClean="0">
                <a:latin typeface="Candara" panose="020E0502030303020204" pitchFamily="34" charset="0"/>
                <a:ea typeface="PassionTea" panose="02000603000000000000" pitchFamily="2" charset="0"/>
              </a:rPr>
              <a:t>United Nations International Strategy For Disaster Reduction (UNISDR) </a:t>
            </a:r>
            <a:r>
              <a:rPr lang="en-US" sz="2000" spc="300" dirty="0" smtClean="0">
                <a:latin typeface="Candara" panose="020E0502030303020204" pitchFamily="34" charset="0"/>
                <a:ea typeface="PassionTea" panose="02000603000000000000" pitchFamily="2" charset="0"/>
                <a:sym typeface="Wingdings" panose="05000000000000000000" pitchFamily="2" charset="2"/>
              </a:rPr>
              <a:t> Indonesia </a:t>
            </a:r>
            <a:r>
              <a:rPr lang="en-US" sz="2000" spc="300" dirty="0" err="1" smtClean="0">
                <a:latin typeface="Candara" panose="020E0502030303020204" pitchFamily="34" charset="0"/>
                <a:ea typeface="PassionTea" panose="02000603000000000000" pitchFamily="2" charset="0"/>
                <a:sym typeface="Wingdings" panose="05000000000000000000" pitchFamily="2" charset="2"/>
              </a:rPr>
              <a:t>adalah</a:t>
            </a:r>
            <a:r>
              <a:rPr lang="en-US" sz="2000" spc="300" dirty="0" smtClean="0">
                <a:latin typeface="Candara" panose="020E0502030303020204" pitchFamily="34" charset="0"/>
                <a:ea typeface="PassionTea" panose="02000603000000000000" pitchFamily="2" charset="0"/>
                <a:sym typeface="Wingdings" panose="05000000000000000000" pitchFamily="2" charset="2"/>
              </a:rPr>
              <a:t> Negara yang </a:t>
            </a:r>
            <a:r>
              <a:rPr lang="en-US" sz="2000" spc="300" dirty="0" err="1" smtClean="0">
                <a:latin typeface="Candara" panose="020E0502030303020204" pitchFamily="34" charset="0"/>
                <a:ea typeface="PassionTea" panose="02000603000000000000" pitchFamily="2" charset="0"/>
                <a:sym typeface="Wingdings" panose="05000000000000000000" pitchFamily="2" charset="2"/>
              </a:rPr>
              <a:t>beresiko</a:t>
            </a:r>
            <a:r>
              <a:rPr lang="en-US" sz="2000" spc="300" dirty="0" smtClean="0">
                <a:latin typeface="Candara" panose="020E0502030303020204" pitchFamily="34" charset="0"/>
                <a:ea typeface="PassionTea" panose="02000603000000000000" pitchFamily="2" charset="0"/>
                <a:sym typeface="Wingdings" panose="05000000000000000000" pitchFamily="2" charset="2"/>
              </a:rPr>
              <a:t> </a:t>
            </a:r>
            <a:r>
              <a:rPr lang="en-US" sz="2000" spc="300" dirty="0" err="1" smtClean="0">
                <a:latin typeface="Candara" panose="020E0502030303020204" pitchFamily="34" charset="0"/>
                <a:ea typeface="PassionTea" panose="02000603000000000000" pitchFamily="2" charset="0"/>
                <a:sym typeface="Wingdings" panose="05000000000000000000" pitchFamily="2" charset="2"/>
              </a:rPr>
              <a:t>bencana</a:t>
            </a:r>
            <a:r>
              <a:rPr lang="en-US" sz="2000" spc="300" dirty="0" smtClean="0">
                <a:latin typeface="Candara" panose="020E0502030303020204" pitchFamily="34" charset="0"/>
                <a:ea typeface="PassionTea" panose="02000603000000000000" pitchFamily="2" charset="0"/>
                <a:sym typeface="Wingdings" panose="05000000000000000000" pitchFamily="2" charset="2"/>
              </a:rPr>
              <a:t> </a:t>
            </a:r>
            <a:r>
              <a:rPr lang="en-US" sz="2000" spc="300" dirty="0" err="1" smtClean="0">
                <a:latin typeface="Candara" panose="020E0502030303020204" pitchFamily="34" charset="0"/>
                <a:ea typeface="PassionTea" panose="02000603000000000000" pitchFamily="2" charset="0"/>
                <a:sym typeface="Wingdings" panose="05000000000000000000" pitchFamily="2" charset="2"/>
              </a:rPr>
              <a:t>alam</a:t>
            </a:r>
            <a:endParaRPr lang="en-US" sz="2800" b="1" spc="300" dirty="0">
              <a:latin typeface="Candara" panose="020E0502030303020204" pitchFamily="34" charset="0"/>
              <a:ea typeface="PassionTea" panose="02000603000000000000" pitchFamily="2" charset="0"/>
            </a:endParaRPr>
          </a:p>
        </p:txBody>
      </p:sp>
      <p:sp>
        <p:nvSpPr>
          <p:cNvPr id="14" name="TextBox 13"/>
          <p:cNvSpPr txBox="1"/>
          <p:nvPr/>
        </p:nvSpPr>
        <p:spPr>
          <a:xfrm>
            <a:off x="9555852" y="5607593"/>
            <a:ext cx="2060712" cy="461665"/>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n-US" sz="2400" b="1" spc="300" dirty="0" smtClean="0">
                <a:latin typeface="Candara" panose="020E0502030303020204" pitchFamily="34" charset="0"/>
                <a:ea typeface="PassionTea" panose="02000603000000000000" pitchFamily="2" charset="0"/>
              </a:rPr>
              <a:t>Forensic </a:t>
            </a:r>
            <a:endParaRPr lang="en-US" sz="2400" b="1" spc="300" dirty="0">
              <a:latin typeface="Candara" panose="020E0502030303020204" pitchFamily="34" charset="0"/>
              <a:ea typeface="PassionTea" panose="02000603000000000000" pitchFamily="2" charset="0"/>
            </a:endParaRPr>
          </a:p>
        </p:txBody>
      </p:sp>
      <p:sp>
        <p:nvSpPr>
          <p:cNvPr id="15" name="Left Arrow 14"/>
          <p:cNvSpPr/>
          <p:nvPr/>
        </p:nvSpPr>
        <p:spPr>
          <a:xfrm>
            <a:off x="8634359" y="5701318"/>
            <a:ext cx="868226" cy="274217"/>
          </a:xfrm>
          <a:prstGeom prst="leftArrow">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2005343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 y="1252538"/>
            <a:ext cx="12220575" cy="969962"/>
          </a:xfrm>
        </p:spPr>
        <p:txBody>
          <a:bodyPr>
            <a:normAutofit fontScale="90000"/>
          </a:bodyPr>
          <a:lstStyle/>
          <a:p>
            <a:pPr algn="ctr" fontAlgn="auto">
              <a:spcAft>
                <a:spcPts val="0"/>
              </a:spcAft>
              <a:defRPr/>
            </a:pPr>
            <a:r>
              <a:rPr lang="en-US" sz="2400" dirty="0" err="1" smtClean="0"/>
              <a:t>Latar</a:t>
            </a:r>
            <a:r>
              <a:rPr lang="en-US" sz="2400" dirty="0" smtClean="0"/>
              <a:t> </a:t>
            </a:r>
            <a:r>
              <a:rPr lang="en-US" sz="2400" dirty="0" err="1" smtClean="0"/>
              <a:t>Belakang</a:t>
            </a:r>
            <a:r>
              <a:rPr lang="en-US" sz="2400" dirty="0" smtClean="0"/>
              <a:t> </a:t>
            </a:r>
            <a:br>
              <a:rPr lang="en-US" sz="2400" dirty="0" smtClean="0"/>
            </a:br>
            <a:r>
              <a:rPr lang="en-US" sz="2400" dirty="0" smtClean="0"/>
              <a:t/>
            </a:r>
            <a:br>
              <a:rPr lang="en-US" sz="2400" dirty="0" smtClean="0"/>
            </a:br>
            <a:r>
              <a:rPr lang="en-US" sz="2400" dirty="0" smtClean="0"/>
              <a:t>Negara </a:t>
            </a:r>
            <a:r>
              <a:rPr lang="en-US" sz="2400" dirty="0" err="1"/>
              <a:t>Republik</a:t>
            </a:r>
            <a:r>
              <a:rPr lang="en-US" sz="2400" dirty="0"/>
              <a:t> Indonesia </a:t>
            </a:r>
            <a:r>
              <a:rPr lang="en-US" sz="2400" dirty="0" err="1"/>
              <a:t>terletak</a:t>
            </a:r>
            <a:r>
              <a:rPr lang="en-US" sz="2400" dirty="0"/>
              <a:t> di </a:t>
            </a:r>
            <a:r>
              <a:rPr lang="en-US" sz="2400" dirty="0" err="1"/>
              <a:t>daerah</a:t>
            </a:r>
            <a:r>
              <a:rPr lang="en-US" sz="2400" dirty="0"/>
              <a:t> </a:t>
            </a:r>
            <a:r>
              <a:rPr lang="en-US" sz="2400" dirty="0" err="1"/>
              <a:t>rawan</a:t>
            </a:r>
            <a:r>
              <a:rPr lang="en-US" sz="2400" dirty="0"/>
              <a:t> </a:t>
            </a:r>
            <a:r>
              <a:rPr lang="en-US" sz="2400" dirty="0" err="1"/>
              <a:t>bencana</a:t>
            </a:r>
            <a:r>
              <a:rPr lang="en-US" sz="2400" dirty="0"/>
              <a:t>. </a:t>
            </a:r>
            <a:r>
              <a:rPr lang="en-US" sz="2400" dirty="0" err="1"/>
              <a:t>Tingginya</a:t>
            </a:r>
            <a:r>
              <a:rPr lang="en-US" sz="2400" dirty="0"/>
              <a:t> </a:t>
            </a:r>
            <a:r>
              <a:rPr lang="en-US" sz="2400" dirty="0" err="1" smtClean="0"/>
              <a:t>kerawanan</a:t>
            </a:r>
            <a:r>
              <a:rPr lang="en-US" sz="2400" dirty="0"/>
              <a:t> </a:t>
            </a:r>
            <a:r>
              <a:rPr lang="en-US" sz="2400" dirty="0" smtClean="0"/>
              <a:t>Indonesia </a:t>
            </a:r>
            <a:r>
              <a:rPr lang="en-US" sz="2400" dirty="0" err="1"/>
              <a:t>terhadap</a:t>
            </a:r>
            <a:r>
              <a:rPr lang="en-US" sz="2400" dirty="0"/>
              <a:t> </a:t>
            </a:r>
            <a:r>
              <a:rPr lang="en-US" sz="2400" dirty="0" err="1"/>
              <a:t>bencana</a:t>
            </a:r>
            <a:r>
              <a:rPr lang="en-US" sz="2400" dirty="0"/>
              <a:t> </a:t>
            </a:r>
            <a:r>
              <a:rPr lang="en-US" sz="2400" dirty="0" err="1"/>
              <a:t>karena</a:t>
            </a:r>
            <a:r>
              <a:rPr lang="en-US" sz="2400" dirty="0"/>
              <a:t> </a:t>
            </a:r>
            <a:r>
              <a:rPr lang="en-US" sz="2400" dirty="0" err="1"/>
              <a:t>posisi</a:t>
            </a:r>
            <a:r>
              <a:rPr lang="en-US" sz="2400" dirty="0"/>
              <a:t> </a:t>
            </a:r>
            <a:r>
              <a:rPr lang="en-US" sz="2400" dirty="0" err="1"/>
              <a:t>geografis</a:t>
            </a:r>
            <a:r>
              <a:rPr lang="en-US" sz="2400" dirty="0"/>
              <a:t> Indonesia. </a:t>
            </a:r>
            <a:r>
              <a:rPr lang="en-US" sz="2400" i="1" dirty="0"/>
              <a:t/>
            </a:r>
            <a:br>
              <a:rPr lang="en-US" sz="2400" i="1" dirty="0"/>
            </a:br>
            <a:endParaRPr lang="en-US" sz="2400" dirty="0"/>
          </a:p>
        </p:txBody>
      </p:sp>
      <p:pic>
        <p:nvPicPr>
          <p:cNvPr id="4" name="Content Placeholder 3"/>
          <p:cNvPicPr>
            <a:picLocks noGrp="1" noChangeAspect="1"/>
          </p:cNvPicPr>
          <p:nvPr>
            <p:ph idx="1"/>
          </p:nvPr>
        </p:nvPicPr>
        <p:blipFill>
          <a:blip r:embed="rId3"/>
          <a:stretch>
            <a:fillRect/>
          </a:stretch>
        </p:blipFill>
        <p:spPr>
          <a:xfrm>
            <a:off x="1586279" y="2449798"/>
            <a:ext cx="8595213" cy="3866865"/>
          </a:xfrm>
        </p:spPr>
      </p:pic>
    </p:spTree>
    <p:extLst>
      <p:ext uri="{BB962C8B-B14F-4D97-AF65-F5344CB8AC3E}">
        <p14:creationId xmlns:p14="http://schemas.microsoft.com/office/powerpoint/2010/main" val="32283664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809625"/>
            <a:ext cx="9617075" cy="361950"/>
          </a:xfrm>
        </p:spPr>
        <p:txBody>
          <a:bodyPr>
            <a:normAutofit fontScale="90000"/>
          </a:bodyPr>
          <a:lstStyle/>
          <a:p>
            <a:pPr fontAlgn="auto">
              <a:spcAft>
                <a:spcPts val="0"/>
              </a:spcAft>
              <a:defRPr/>
            </a:pPr>
            <a:r>
              <a:rPr lang="en-ID" sz="2800" dirty="0" smtClean="0"/>
              <a:t>Sumatera </a:t>
            </a:r>
            <a:r>
              <a:rPr lang="en-ID" sz="2800" dirty="0" err="1" smtClean="0"/>
              <a:t>barat</a:t>
            </a:r>
            <a:r>
              <a:rPr lang="en-ID" sz="2800" dirty="0" smtClean="0"/>
              <a:t> </a:t>
            </a:r>
            <a:r>
              <a:rPr lang="en-ID" sz="2800" dirty="0" err="1" smtClean="0"/>
              <a:t>didominasi</a:t>
            </a:r>
            <a:r>
              <a:rPr lang="en-ID" sz="2800" dirty="0" smtClean="0"/>
              <a:t> </a:t>
            </a:r>
            <a:r>
              <a:rPr lang="en-ID" sz="2800" dirty="0" err="1" smtClean="0"/>
              <a:t>oleh</a:t>
            </a:r>
            <a:r>
              <a:rPr lang="en-ID" sz="2800" dirty="0" smtClean="0"/>
              <a:t> </a:t>
            </a:r>
            <a:r>
              <a:rPr lang="en-ID" sz="2800" dirty="0" err="1" smtClean="0"/>
              <a:t>daerah</a:t>
            </a:r>
            <a:r>
              <a:rPr lang="en-ID" sz="2800" dirty="0" smtClean="0"/>
              <a:t> </a:t>
            </a:r>
            <a:r>
              <a:rPr lang="en-ID" sz="2800" dirty="0" err="1" smtClean="0"/>
              <a:t>dengan</a:t>
            </a:r>
            <a:r>
              <a:rPr lang="en-ID" sz="2800" dirty="0" smtClean="0"/>
              <a:t> </a:t>
            </a:r>
            <a:r>
              <a:rPr lang="en-ID" sz="2800" dirty="0" err="1" smtClean="0"/>
              <a:t>tingkat</a:t>
            </a:r>
            <a:r>
              <a:rPr lang="en-ID" sz="2800" dirty="0" smtClean="0"/>
              <a:t> </a:t>
            </a:r>
            <a:r>
              <a:rPr lang="en-ID" sz="2800" dirty="0" err="1" smtClean="0"/>
              <a:t>kerawanan</a:t>
            </a:r>
            <a:r>
              <a:rPr lang="en-ID" sz="2800" dirty="0" smtClean="0"/>
              <a:t> </a:t>
            </a:r>
            <a:r>
              <a:rPr lang="en-ID" sz="2800" dirty="0" err="1" smtClean="0"/>
              <a:t>akan</a:t>
            </a:r>
            <a:r>
              <a:rPr lang="en-ID" sz="2800" dirty="0" smtClean="0"/>
              <a:t> </a:t>
            </a:r>
            <a:r>
              <a:rPr lang="en-ID" sz="2800" dirty="0" err="1" smtClean="0"/>
              <a:t>bencana</a:t>
            </a:r>
            <a:r>
              <a:rPr lang="en-ID" sz="2800" dirty="0" smtClean="0"/>
              <a:t> yang </a:t>
            </a:r>
            <a:r>
              <a:rPr lang="en-ID" sz="2800" dirty="0" err="1" smtClean="0"/>
              <a:t>tinggi</a:t>
            </a:r>
            <a:r>
              <a:rPr lang="en-ID" sz="2800" dirty="0" smtClean="0"/>
              <a:t> </a:t>
            </a:r>
            <a:endParaRPr lang="en-US" sz="2800" dirty="0"/>
          </a:p>
        </p:txBody>
      </p:sp>
      <p:sp>
        <p:nvSpPr>
          <p:cNvPr id="5" name="Content Placeholder 4"/>
          <p:cNvSpPr>
            <a:spLocks noGrp="1"/>
          </p:cNvSpPr>
          <p:nvPr>
            <p:ph idx="1"/>
          </p:nvPr>
        </p:nvSpPr>
        <p:spPr>
          <a:xfrm>
            <a:off x="819150" y="2222500"/>
            <a:ext cx="10553700" cy="3636963"/>
          </a:xfrm>
        </p:spPr>
        <p:txBody>
          <a:bodyPr/>
          <a:lstStyle/>
          <a:p>
            <a:pPr fontAlgn="auto">
              <a:buFont typeface="Wingdings 2" charset="2"/>
              <a:buChar char=""/>
              <a:defRPr/>
            </a:pPr>
            <a:endParaRPr lang="en-US" dirty="0"/>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l="17413" t="15065" r="18707" b="5270"/>
          <a:stretch>
            <a:fillRect/>
          </a:stretch>
        </p:blipFill>
        <p:spPr bwMode="auto">
          <a:xfrm>
            <a:off x="1860306" y="1463310"/>
            <a:ext cx="8858250" cy="47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48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16225" y="1396421"/>
            <a:ext cx="3644349" cy="1255728"/>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smtClean="0">
                <a:solidFill>
                  <a:schemeClr val="bg1">
                    <a:lumMod val="50000"/>
                  </a:schemeClr>
                </a:solidFill>
                <a:latin typeface="Candara" panose="020E0502030303020204" pitchFamily="34" charset="0"/>
                <a:ea typeface="PassionTea" panose="02000603000000000000" pitchFamily="2" charset="0"/>
              </a:rPr>
              <a:t>Proses </a:t>
            </a:r>
            <a:r>
              <a:rPr lang="en-US" sz="2800" b="1" spc="300" dirty="0" err="1" smtClean="0">
                <a:solidFill>
                  <a:schemeClr val="bg1">
                    <a:lumMod val="50000"/>
                  </a:schemeClr>
                </a:solidFill>
                <a:latin typeface="Candara" panose="020E0502030303020204" pitchFamily="34" charset="0"/>
                <a:ea typeface="PassionTea" panose="02000603000000000000" pitchFamily="2" charset="0"/>
              </a:rPr>
              <a:t>identifikasi</a:t>
            </a:r>
            <a:r>
              <a:rPr lang="en-US" sz="2800" b="1" spc="300" dirty="0" smtClean="0">
                <a:solidFill>
                  <a:schemeClr val="bg1">
                    <a:lumMod val="50000"/>
                  </a:schemeClr>
                </a:solidFill>
                <a:latin typeface="Candara" panose="020E0502030303020204" pitchFamily="34" charset="0"/>
                <a:ea typeface="PassionTea" panose="02000603000000000000" pitchFamily="2" charset="0"/>
              </a:rPr>
              <a:t> forensic </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6" name="Title 3"/>
          <p:cNvSpPr txBox="1">
            <a:spLocks/>
          </p:cNvSpPr>
          <p:nvPr/>
        </p:nvSpPr>
        <p:spPr>
          <a:xfrm>
            <a:off x="5413513" y="898063"/>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smtClean="0">
                <a:solidFill>
                  <a:schemeClr val="bg1">
                    <a:lumMod val="50000"/>
                  </a:schemeClr>
                </a:solidFill>
                <a:latin typeface="Candara" panose="020E0502030303020204" pitchFamily="34" charset="0"/>
                <a:ea typeface="PassionTea" panose="02000603000000000000" pitchFamily="2" charset="0"/>
              </a:rPr>
              <a:t>DNA</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7" name="Title 3"/>
          <p:cNvSpPr txBox="1">
            <a:spLocks/>
          </p:cNvSpPr>
          <p:nvPr/>
        </p:nvSpPr>
        <p:spPr>
          <a:xfrm>
            <a:off x="5413513" y="1590320"/>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err="1" smtClean="0">
                <a:solidFill>
                  <a:schemeClr val="bg1">
                    <a:lumMod val="50000"/>
                  </a:schemeClr>
                </a:solidFill>
                <a:latin typeface="Candara" panose="020E0502030303020204" pitchFamily="34" charset="0"/>
                <a:ea typeface="PassionTea" panose="02000603000000000000" pitchFamily="2" charset="0"/>
              </a:rPr>
              <a:t>Sidik</a:t>
            </a:r>
            <a:r>
              <a:rPr lang="en-US" sz="2800" b="1" spc="300" dirty="0" smtClean="0">
                <a:solidFill>
                  <a:schemeClr val="bg1">
                    <a:lumMod val="50000"/>
                  </a:schemeClr>
                </a:solidFill>
                <a:latin typeface="Candara" panose="020E0502030303020204" pitchFamily="34" charset="0"/>
                <a:ea typeface="PassionTea" panose="02000603000000000000" pitchFamily="2" charset="0"/>
              </a:rPr>
              <a:t> </a:t>
            </a:r>
            <a:r>
              <a:rPr lang="en-US" sz="2800" b="1" spc="300" dirty="0" err="1" smtClean="0">
                <a:solidFill>
                  <a:schemeClr val="bg1">
                    <a:lumMod val="50000"/>
                  </a:schemeClr>
                </a:solidFill>
                <a:latin typeface="Candara" panose="020E0502030303020204" pitchFamily="34" charset="0"/>
                <a:ea typeface="PassionTea" panose="02000603000000000000" pitchFamily="2" charset="0"/>
              </a:rPr>
              <a:t>jari</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8" name="Title 3"/>
          <p:cNvSpPr txBox="1">
            <a:spLocks/>
          </p:cNvSpPr>
          <p:nvPr/>
        </p:nvSpPr>
        <p:spPr>
          <a:xfrm>
            <a:off x="5413513" y="2353441"/>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smtClean="0">
                <a:solidFill>
                  <a:schemeClr val="bg1">
                    <a:lumMod val="50000"/>
                  </a:schemeClr>
                </a:solidFill>
                <a:latin typeface="Candara" panose="020E0502030303020204" pitchFamily="34" charset="0"/>
                <a:ea typeface="PassionTea" panose="02000603000000000000" pitchFamily="2" charset="0"/>
              </a:rPr>
              <a:t>Gigi</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9" name="Title 3"/>
          <p:cNvSpPr txBox="1">
            <a:spLocks/>
          </p:cNvSpPr>
          <p:nvPr/>
        </p:nvSpPr>
        <p:spPr>
          <a:xfrm>
            <a:off x="5413513" y="3116562"/>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err="1" smtClean="0">
                <a:solidFill>
                  <a:schemeClr val="bg1">
                    <a:lumMod val="50000"/>
                  </a:schemeClr>
                </a:solidFill>
                <a:latin typeface="Candara" panose="020E0502030303020204" pitchFamily="34" charset="0"/>
                <a:ea typeface="PassionTea" panose="02000603000000000000" pitchFamily="2" charset="0"/>
              </a:rPr>
              <a:t>Radiologi</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10" name="Title 3"/>
          <p:cNvSpPr txBox="1">
            <a:spLocks/>
          </p:cNvSpPr>
          <p:nvPr/>
        </p:nvSpPr>
        <p:spPr>
          <a:xfrm>
            <a:off x="5413513" y="3879683"/>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err="1" smtClean="0">
                <a:solidFill>
                  <a:schemeClr val="bg1">
                    <a:lumMod val="50000"/>
                  </a:schemeClr>
                </a:solidFill>
                <a:latin typeface="Candara" panose="020E0502030303020204" pitchFamily="34" charset="0"/>
                <a:ea typeface="PassionTea" panose="02000603000000000000" pitchFamily="2" charset="0"/>
              </a:rPr>
              <a:t>Sidik</a:t>
            </a:r>
            <a:r>
              <a:rPr lang="en-US" sz="2800" b="1" spc="300" dirty="0" smtClean="0">
                <a:solidFill>
                  <a:schemeClr val="bg1">
                    <a:lumMod val="50000"/>
                  </a:schemeClr>
                </a:solidFill>
                <a:latin typeface="Candara" panose="020E0502030303020204" pitchFamily="34" charset="0"/>
                <a:ea typeface="PassionTea" panose="02000603000000000000" pitchFamily="2" charset="0"/>
              </a:rPr>
              <a:t> </a:t>
            </a:r>
            <a:r>
              <a:rPr lang="en-US" sz="2800" b="1" spc="300" dirty="0" err="1" smtClean="0">
                <a:solidFill>
                  <a:schemeClr val="bg1">
                    <a:lumMod val="50000"/>
                  </a:schemeClr>
                </a:solidFill>
                <a:latin typeface="Candara" panose="020E0502030303020204" pitchFamily="34" charset="0"/>
                <a:ea typeface="PassionTea" panose="02000603000000000000" pitchFamily="2" charset="0"/>
              </a:rPr>
              <a:t>Bibir</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11" name="Title 3"/>
          <p:cNvSpPr txBox="1">
            <a:spLocks/>
          </p:cNvSpPr>
          <p:nvPr/>
        </p:nvSpPr>
        <p:spPr>
          <a:xfrm>
            <a:off x="5413513" y="4448905"/>
            <a:ext cx="2749826" cy="867930"/>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err="1" smtClean="0">
                <a:solidFill>
                  <a:schemeClr val="bg1">
                    <a:lumMod val="50000"/>
                  </a:schemeClr>
                </a:solidFill>
                <a:latin typeface="Candara" panose="020E0502030303020204" pitchFamily="34" charset="0"/>
                <a:ea typeface="PassionTea" panose="02000603000000000000" pitchFamily="2" charset="0"/>
              </a:rPr>
              <a:t>Rugae</a:t>
            </a:r>
            <a:r>
              <a:rPr lang="en-US" sz="2800" b="1" spc="300" dirty="0" smtClean="0">
                <a:solidFill>
                  <a:schemeClr val="bg1">
                    <a:lumMod val="50000"/>
                  </a:schemeClr>
                </a:solidFill>
                <a:latin typeface="Candara" panose="020E0502030303020204" pitchFamily="34" charset="0"/>
                <a:ea typeface="PassionTea" panose="02000603000000000000" pitchFamily="2" charset="0"/>
              </a:rPr>
              <a:t> </a:t>
            </a:r>
            <a:r>
              <a:rPr lang="en-US" sz="2800" b="1" spc="300" dirty="0" err="1" smtClean="0">
                <a:solidFill>
                  <a:schemeClr val="bg1">
                    <a:lumMod val="50000"/>
                  </a:schemeClr>
                </a:solidFill>
                <a:latin typeface="Candara" panose="020E0502030303020204" pitchFamily="34" charset="0"/>
                <a:ea typeface="PassionTea" panose="02000603000000000000" pitchFamily="2" charset="0"/>
              </a:rPr>
              <a:t>palatina</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cxnSp>
        <p:nvCxnSpPr>
          <p:cNvPr id="20" name="Straight Connector 19"/>
          <p:cNvCxnSpPr/>
          <p:nvPr/>
        </p:nvCxnSpPr>
        <p:spPr>
          <a:xfrm flipH="1">
            <a:off x="4829283" y="1167097"/>
            <a:ext cx="15522" cy="37611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26536" y="1158006"/>
            <a:ext cx="58697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39790" y="2622375"/>
            <a:ext cx="58697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19911" y="3377750"/>
            <a:ext cx="58697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19912" y="4133118"/>
            <a:ext cx="58697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39790" y="4928251"/>
            <a:ext cx="58697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53947" y="1831151"/>
            <a:ext cx="115294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a:off x="8368748" y="898063"/>
            <a:ext cx="159026" cy="193550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latin typeface="Candara" panose="020E0502030303020204" pitchFamily="34" charset="0"/>
            </a:endParaRPr>
          </a:p>
        </p:txBody>
      </p:sp>
      <p:sp>
        <p:nvSpPr>
          <p:cNvPr id="29" name="Title 3"/>
          <p:cNvSpPr txBox="1">
            <a:spLocks/>
          </p:cNvSpPr>
          <p:nvPr/>
        </p:nvSpPr>
        <p:spPr>
          <a:xfrm>
            <a:off x="8660296" y="1692266"/>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smtClean="0">
                <a:solidFill>
                  <a:schemeClr val="bg1">
                    <a:lumMod val="50000"/>
                  </a:schemeClr>
                </a:solidFill>
                <a:latin typeface="Candara" panose="020E0502030303020204" pitchFamily="34" charset="0"/>
                <a:ea typeface="PassionTea" panose="02000603000000000000" pitchFamily="2" charset="0"/>
              </a:rPr>
              <a:t>primary</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30" name="Title 3"/>
          <p:cNvSpPr txBox="1">
            <a:spLocks/>
          </p:cNvSpPr>
          <p:nvPr/>
        </p:nvSpPr>
        <p:spPr>
          <a:xfrm>
            <a:off x="8753062" y="3832496"/>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b="1" spc="300" dirty="0" smtClean="0">
                <a:solidFill>
                  <a:schemeClr val="bg1">
                    <a:lumMod val="50000"/>
                  </a:schemeClr>
                </a:solidFill>
                <a:latin typeface="Candara" panose="020E0502030303020204" pitchFamily="34" charset="0"/>
                <a:ea typeface="PassionTea" panose="02000603000000000000" pitchFamily="2" charset="0"/>
              </a:rPr>
              <a:t>secondary</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
        <p:nvSpPr>
          <p:cNvPr id="31" name="Right Brace 30"/>
          <p:cNvSpPr/>
          <p:nvPr/>
        </p:nvSpPr>
        <p:spPr>
          <a:xfrm>
            <a:off x="8342246" y="3177436"/>
            <a:ext cx="159026" cy="1935509"/>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50000"/>
                </a:schemeClr>
              </a:solidFill>
              <a:latin typeface="Candara" panose="020E0502030303020204" pitchFamily="34" charset="0"/>
            </a:endParaRPr>
          </a:p>
        </p:txBody>
      </p:sp>
      <p:sp>
        <p:nvSpPr>
          <p:cNvPr id="22" name="Title 3"/>
          <p:cNvSpPr txBox="1">
            <a:spLocks/>
          </p:cNvSpPr>
          <p:nvPr/>
        </p:nvSpPr>
        <p:spPr>
          <a:xfrm>
            <a:off x="5406888" y="5418133"/>
            <a:ext cx="2749826" cy="480131"/>
          </a:xfrm>
          <a:prstGeom prst="rect">
            <a:avLst/>
          </a:prstGeom>
          <a:noFill/>
          <a:ln>
            <a:solidFill>
              <a:schemeClr val="accent1"/>
            </a:solid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a:lstStyle>
          <a:p>
            <a:pPr algn="ctr"/>
            <a:r>
              <a:rPr lang="en-US" sz="2800" dirty="0" err="1" smtClean="0">
                <a:latin typeface="Candara" panose="020E0502030303020204" pitchFamily="34" charset="0"/>
              </a:rPr>
              <a:t>Bitemarks</a:t>
            </a:r>
            <a:endParaRPr lang="en-US" sz="2800" b="1" spc="300" dirty="0">
              <a:solidFill>
                <a:schemeClr val="bg1">
                  <a:lumMod val="50000"/>
                </a:schemeClr>
              </a:solidFill>
              <a:latin typeface="Candara" panose="020E0502030303020204" pitchFamily="34" charset="0"/>
              <a:ea typeface="PassionTea" panose="02000603000000000000" pitchFamily="2" charset="0"/>
            </a:endParaRPr>
          </a:p>
        </p:txBody>
      </p:sp>
    </p:spTree>
    <p:extLst>
      <p:ext uri="{BB962C8B-B14F-4D97-AF65-F5344CB8AC3E}">
        <p14:creationId xmlns:p14="http://schemas.microsoft.com/office/powerpoint/2010/main" val="1475808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6751" y="1314449"/>
            <a:ext cx="3238500" cy="18228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819149"/>
            <a:ext cx="7143749" cy="5448151"/>
          </a:xfrm>
          <a:prstGeom prst="rect">
            <a:avLst/>
          </a:prstGeom>
        </p:spPr>
      </p:pic>
    </p:spTree>
    <p:extLst>
      <p:ext uri="{BB962C8B-B14F-4D97-AF65-F5344CB8AC3E}">
        <p14:creationId xmlns:p14="http://schemas.microsoft.com/office/powerpoint/2010/main" val="4780528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450" y="81370"/>
            <a:ext cx="6305550" cy="3761559"/>
          </a:xfrm>
          <a:prstGeom prst="rect">
            <a:avLst/>
          </a:prstGeom>
        </p:spPr>
      </p:pic>
      <p:pic>
        <p:nvPicPr>
          <p:cNvPr id="4" name="Picture 3"/>
          <p:cNvPicPr>
            <a:picLocks noChangeAspect="1"/>
          </p:cNvPicPr>
          <p:nvPr/>
        </p:nvPicPr>
        <p:blipFill>
          <a:blip r:embed="rId3"/>
          <a:stretch>
            <a:fillRect/>
          </a:stretch>
        </p:blipFill>
        <p:spPr>
          <a:xfrm>
            <a:off x="6343650" y="2971800"/>
            <a:ext cx="6286500" cy="4286250"/>
          </a:xfrm>
          <a:prstGeom prst="rect">
            <a:avLst/>
          </a:prstGeom>
        </p:spPr>
      </p:pic>
    </p:spTree>
    <p:extLst>
      <p:ext uri="{BB962C8B-B14F-4D97-AF65-F5344CB8AC3E}">
        <p14:creationId xmlns:p14="http://schemas.microsoft.com/office/powerpoint/2010/main" val="8561656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66" y="2211771"/>
            <a:ext cx="4333667" cy="2312932"/>
          </a:xfrm>
          <a:prstGeom prst="rect">
            <a:avLst/>
          </a:prstGeom>
        </p:spPr>
      </p:pic>
      <p:pic>
        <p:nvPicPr>
          <p:cNvPr id="4" name="Picture 3"/>
          <p:cNvPicPr>
            <a:picLocks noChangeAspect="1"/>
          </p:cNvPicPr>
          <p:nvPr/>
        </p:nvPicPr>
        <p:blipFill>
          <a:blip r:embed="rId3"/>
          <a:stretch>
            <a:fillRect/>
          </a:stretch>
        </p:blipFill>
        <p:spPr>
          <a:xfrm>
            <a:off x="5316889" y="865352"/>
            <a:ext cx="6368316" cy="4542220"/>
          </a:xfrm>
          <a:prstGeom prst="rect">
            <a:avLst/>
          </a:prstGeom>
        </p:spPr>
      </p:pic>
    </p:spTree>
    <p:extLst>
      <p:ext uri="{BB962C8B-B14F-4D97-AF65-F5344CB8AC3E}">
        <p14:creationId xmlns:p14="http://schemas.microsoft.com/office/powerpoint/2010/main" val="32662319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8950" y="171450"/>
            <a:ext cx="5736677" cy="6557954"/>
          </a:xfrm>
          <a:prstGeom prst="rect">
            <a:avLst/>
          </a:prstGeom>
        </p:spPr>
      </p:pic>
    </p:spTree>
    <p:extLst>
      <p:ext uri="{BB962C8B-B14F-4D97-AF65-F5344CB8AC3E}">
        <p14:creationId xmlns:p14="http://schemas.microsoft.com/office/powerpoint/2010/main" val="3872850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D01B8-816B-49B7-8C81-03AB51D87C54}">
  <ds:schemaRef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40262f94-9f35-4ac3-9a90-690165a166b7"/>
    <ds:schemaRef ds:uri="http://purl.org/dc/terms/"/>
    <ds:schemaRef ds:uri="a4f35948-e619-41b3-aa29-22878b09cfd2"/>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87</TotalTime>
  <Words>350</Words>
  <Application>Microsoft Office PowerPoint</Application>
  <PresentationFormat>Custom</PresentationFormat>
  <Paragraphs>35</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Cloud skipper design template</vt:lpstr>
      <vt:lpstr>Identifikasi Korban Bencana dengan Metode Sidik Bibir   by:  Dr.drg. NILA KASUMA. M. Biomed </vt:lpstr>
      <vt:lpstr>LATAR BELAKANG</vt:lpstr>
      <vt:lpstr>Latar Belakang   Negara Republik Indonesia terletak di daerah rawan bencana. Tingginya kerawanan Indonesia terhadap bencana karena posisi geografis Indonesia.  </vt:lpstr>
      <vt:lpstr>Sumatera barat didominasi oleh daerah dengan tingkat kerawanan akan bencana yang tinggi </vt:lpstr>
      <vt:lpstr>PowerPoint Presentation</vt:lpstr>
      <vt:lpstr>PowerPoint Presentation</vt:lpstr>
      <vt:lpstr>PowerPoint Presentation</vt:lpstr>
      <vt:lpstr>PowerPoint Presentation</vt:lpstr>
      <vt:lpstr>PowerPoint Presentation</vt:lpstr>
      <vt:lpstr>PowerPoint Presentation</vt:lpstr>
      <vt:lpstr>Teknik Pengambilan Sidik Bibir</vt:lpstr>
      <vt:lpstr>Hukum Mendel</vt:lpstr>
      <vt:lpstr>Kesimpulan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Windows User</dc:creator>
  <cp:lastModifiedBy>ASUS E203MAH</cp:lastModifiedBy>
  <cp:revision>8</cp:revision>
  <dcterms:created xsi:type="dcterms:W3CDTF">2018-03-08T02:49:35Z</dcterms:created>
  <dcterms:modified xsi:type="dcterms:W3CDTF">2019-06-06T20:01:54Z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