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80" r:id="rId5"/>
    <p:sldId id="285" r:id="rId6"/>
    <p:sldId id="286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000000"/>
    <a:srgbClr val="008000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AD8DF-BE8B-4E2C-8165-B7115D44CAB6}" type="doc">
      <dgm:prSet loTypeId="urn:microsoft.com/office/officeart/2005/8/layout/hList7" loCatId="list" qsTypeId="urn:microsoft.com/office/officeart/2005/8/quickstyle/3d1" qsCatId="3D" csTypeId="urn:microsoft.com/office/officeart/2005/8/colors/accent3_3" csCatId="accent3" phldr="1"/>
      <dgm:spPr/>
    </dgm:pt>
    <dgm:pt modelId="{3FAAC9B1-E769-4154-89BA-DE27AB72EBD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Publikasi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internasional</a:t>
          </a:r>
          <a:r>
            <a:rPr lang="en-US" b="1" dirty="0" smtClean="0">
              <a:solidFill>
                <a:schemeClr val="tx1"/>
              </a:solidFill>
            </a:rPr>
            <a:t> (submitted)</a:t>
          </a:r>
          <a:endParaRPr lang="en-US" b="1" dirty="0">
            <a:solidFill>
              <a:schemeClr val="tx1"/>
            </a:solidFill>
          </a:endParaRPr>
        </a:p>
      </dgm:t>
    </dgm:pt>
    <dgm:pt modelId="{CCB8989D-1A2E-493D-8D36-A7F4FE3FB464}" type="parTrans" cxnId="{C28F7B6A-678F-4053-8A1F-235221F5D381}">
      <dgm:prSet/>
      <dgm:spPr/>
      <dgm:t>
        <a:bodyPr/>
        <a:lstStyle/>
        <a:p>
          <a:endParaRPr lang="en-US"/>
        </a:p>
      </dgm:t>
    </dgm:pt>
    <dgm:pt modelId="{EFCB8F9E-A4F9-40D0-BAD8-A06D125A061B}" type="sibTrans" cxnId="{C28F7B6A-678F-4053-8A1F-235221F5D381}">
      <dgm:prSet/>
      <dgm:spPr/>
      <dgm:t>
        <a:bodyPr/>
        <a:lstStyle/>
        <a:p>
          <a:endParaRPr lang="en-US"/>
        </a:p>
      </dgm:t>
    </dgm:pt>
    <dgm:pt modelId="{1179E267-246B-4DF7-A4B7-03CB06E8B86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Pendaftaran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varietas</a:t>
          </a:r>
          <a:r>
            <a:rPr lang="id-ID" b="1" dirty="0" smtClean="0">
              <a:solidFill>
                <a:schemeClr val="tx1"/>
              </a:solidFill>
            </a:rPr>
            <a:t> (dlm proses)</a:t>
          </a:r>
          <a:endParaRPr lang="en-US" b="1" dirty="0">
            <a:solidFill>
              <a:schemeClr val="tx1"/>
            </a:solidFill>
          </a:endParaRPr>
        </a:p>
      </dgm:t>
    </dgm:pt>
    <dgm:pt modelId="{22F57055-5BC6-4D27-9E07-D7766A1FC01E}" type="parTrans" cxnId="{F6E1A6C8-1408-43D1-8C3F-226B4E23CDD5}">
      <dgm:prSet/>
      <dgm:spPr/>
      <dgm:t>
        <a:bodyPr/>
        <a:lstStyle/>
        <a:p>
          <a:endParaRPr lang="id-ID"/>
        </a:p>
      </dgm:t>
    </dgm:pt>
    <dgm:pt modelId="{762CA909-ABAA-42BC-BE02-407C8291047B}" type="sibTrans" cxnId="{F6E1A6C8-1408-43D1-8C3F-226B4E23CDD5}">
      <dgm:prSet/>
      <dgm:spPr/>
      <dgm:t>
        <a:bodyPr/>
        <a:lstStyle/>
        <a:p>
          <a:endParaRPr lang="id-ID"/>
        </a:p>
      </dgm:t>
    </dgm:pt>
    <dgm:pt modelId="{EEA9B705-5286-4EB8-B494-B511E3815CB4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(</a:t>
          </a:r>
          <a:r>
            <a:rPr lang="id-ID" b="1" dirty="0" smtClean="0">
              <a:solidFill>
                <a:schemeClr val="tx1"/>
              </a:solidFill>
            </a:rPr>
            <a:t>Soon...), </a:t>
          </a:r>
          <a:endParaRPr lang="id-ID" b="1" dirty="0" smtClean="0">
            <a:solidFill>
              <a:schemeClr val="tx1"/>
            </a:solidFill>
          </a:endParaRPr>
        </a:p>
        <a:p>
          <a:r>
            <a:rPr lang="id-ID" b="1" dirty="0" smtClean="0">
              <a:solidFill>
                <a:schemeClr val="tx1"/>
              </a:solidFill>
            </a:rPr>
            <a:t>Siska Kurniawaty MP</a:t>
          </a:r>
          <a:endParaRPr lang="en-US" b="1" dirty="0">
            <a:solidFill>
              <a:schemeClr val="tx1"/>
            </a:solidFill>
          </a:endParaRPr>
        </a:p>
      </dgm:t>
    </dgm:pt>
    <dgm:pt modelId="{BC538240-8412-4C33-90BB-5C87BFD6D7B7}" type="sibTrans" cxnId="{997D74F8-BF12-435A-BDEA-0D71B920B92B}">
      <dgm:prSet/>
      <dgm:spPr/>
      <dgm:t>
        <a:bodyPr/>
        <a:lstStyle/>
        <a:p>
          <a:endParaRPr lang="en-US"/>
        </a:p>
      </dgm:t>
    </dgm:pt>
    <dgm:pt modelId="{4BDB8736-4623-482E-94EB-A47F35BDCF2D}" type="parTrans" cxnId="{997D74F8-BF12-435A-BDEA-0D71B920B92B}">
      <dgm:prSet/>
      <dgm:spPr/>
      <dgm:t>
        <a:bodyPr/>
        <a:lstStyle/>
        <a:p>
          <a:endParaRPr lang="en-US"/>
        </a:p>
      </dgm:t>
    </dgm:pt>
    <dgm:pt modelId="{3C3EEE6F-EC60-4C9B-A188-67E2B5980DE4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</a:t>
          </a:r>
          <a:r>
            <a:rPr lang="en-US" b="1" dirty="0" err="1" smtClean="0">
              <a:solidFill>
                <a:schemeClr val="tx1"/>
              </a:solidFill>
            </a:rPr>
            <a:t>eminar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nasional</a:t>
          </a:r>
          <a:endParaRPr lang="en-US" b="1" dirty="0">
            <a:solidFill>
              <a:schemeClr val="tx1"/>
            </a:solidFill>
          </a:endParaRPr>
        </a:p>
      </dgm:t>
    </dgm:pt>
    <dgm:pt modelId="{66A8D537-5B98-4460-AF32-E60FE04D10AE}" type="parTrans" cxnId="{96A9D953-785A-445A-A869-A675897631C0}">
      <dgm:prSet/>
      <dgm:spPr/>
      <dgm:t>
        <a:bodyPr/>
        <a:lstStyle/>
        <a:p>
          <a:endParaRPr lang="id-ID"/>
        </a:p>
      </dgm:t>
    </dgm:pt>
    <dgm:pt modelId="{926CD859-5B8A-4D65-9FBB-96E9A9B60B5B}" type="sibTrans" cxnId="{96A9D953-785A-445A-A869-A675897631C0}">
      <dgm:prSet/>
      <dgm:spPr/>
      <dgm:t>
        <a:bodyPr/>
        <a:lstStyle/>
        <a:p>
          <a:endParaRPr lang="id-ID"/>
        </a:p>
      </dgm:t>
    </dgm:pt>
    <dgm:pt modelId="{8BE05955-2276-4398-85AB-ED919D3A74D4}" type="pres">
      <dgm:prSet presAssocID="{51BAD8DF-BE8B-4E2C-8165-B7115D44CAB6}" presName="Name0" presStyleCnt="0">
        <dgm:presLayoutVars>
          <dgm:dir/>
          <dgm:resizeHandles val="exact"/>
        </dgm:presLayoutVars>
      </dgm:prSet>
      <dgm:spPr/>
    </dgm:pt>
    <dgm:pt modelId="{EC324D1B-DFAA-479C-B551-3F2EE3DEC6C5}" type="pres">
      <dgm:prSet presAssocID="{51BAD8DF-BE8B-4E2C-8165-B7115D44CAB6}" presName="fgShape" presStyleLbl="fgShp" presStyleIdx="0" presStyleCnt="1"/>
      <dgm:spPr/>
    </dgm:pt>
    <dgm:pt modelId="{B8D17184-F40D-4074-A30F-1BBC20458019}" type="pres">
      <dgm:prSet presAssocID="{51BAD8DF-BE8B-4E2C-8165-B7115D44CAB6}" presName="linComp" presStyleCnt="0"/>
      <dgm:spPr/>
    </dgm:pt>
    <dgm:pt modelId="{6A61E583-0CB3-4809-8CC4-974F860484BB}" type="pres">
      <dgm:prSet presAssocID="{1179E267-246B-4DF7-A4B7-03CB06E8B86E}" presName="compNode" presStyleCnt="0"/>
      <dgm:spPr/>
    </dgm:pt>
    <dgm:pt modelId="{5EB3E64B-447A-43A9-9ECD-5613DD0FF9BF}" type="pres">
      <dgm:prSet presAssocID="{1179E267-246B-4DF7-A4B7-03CB06E8B86E}" presName="bkgdShape" presStyleLbl="node1" presStyleIdx="0" presStyleCnt="4" custScaleX="73731" custScaleY="71996" custLinFactNeighborX="-16205" custLinFactNeighborY="-1573"/>
      <dgm:spPr/>
      <dgm:t>
        <a:bodyPr/>
        <a:lstStyle/>
        <a:p>
          <a:endParaRPr lang="id-ID"/>
        </a:p>
      </dgm:t>
    </dgm:pt>
    <dgm:pt modelId="{622AE2DF-8D2E-456F-9118-A282F736C0F1}" type="pres">
      <dgm:prSet presAssocID="{1179E267-246B-4DF7-A4B7-03CB06E8B86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AC1F6-83C9-4BB8-8654-94F555ED34A3}" type="pres">
      <dgm:prSet presAssocID="{1179E267-246B-4DF7-A4B7-03CB06E8B86E}" presName="invisiNode" presStyleLbl="node1" presStyleIdx="0" presStyleCnt="4"/>
      <dgm:spPr/>
    </dgm:pt>
    <dgm:pt modelId="{F818B64D-444E-4E25-90F6-C20BE29BF3CE}" type="pres">
      <dgm:prSet presAssocID="{1179E267-246B-4DF7-A4B7-03CB06E8B86E}" presName="imagNode" presStyleLbl="fgImgPlace1" presStyleIdx="0" presStyleCnt="4" custScaleX="85760" custScaleY="72796" custLinFactNeighborX="-29517" custLinFactNeighborY="133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9AC76EF-074C-4553-9B32-3EE0E08B6A3F}" type="pres">
      <dgm:prSet presAssocID="{762CA909-ABAA-42BC-BE02-407C8291047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E950F008-0A37-46B5-984E-8A858C836739}" type="pres">
      <dgm:prSet presAssocID="{EEA9B705-5286-4EB8-B494-B511E3815CB4}" presName="compNode" presStyleCnt="0"/>
      <dgm:spPr/>
    </dgm:pt>
    <dgm:pt modelId="{23C63773-5045-4455-AC9C-076F12522F09}" type="pres">
      <dgm:prSet presAssocID="{EEA9B705-5286-4EB8-B494-B511E3815CB4}" presName="bkgdShape" presStyleLbl="node1" presStyleIdx="1" presStyleCnt="4" custScaleX="79872" custScaleY="68150" custLinFactX="57635" custLinFactNeighborX="100000" custLinFactNeighborY="-4383"/>
      <dgm:spPr/>
      <dgm:t>
        <a:bodyPr/>
        <a:lstStyle/>
        <a:p>
          <a:endParaRPr lang="en-US"/>
        </a:p>
      </dgm:t>
    </dgm:pt>
    <dgm:pt modelId="{A9456412-8D87-4859-A847-E373066C8577}" type="pres">
      <dgm:prSet presAssocID="{EEA9B705-5286-4EB8-B494-B511E3815CB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037-70E9-4CE0-8006-894BE5B4C112}" type="pres">
      <dgm:prSet presAssocID="{EEA9B705-5286-4EB8-B494-B511E3815CB4}" presName="invisiNode" presStyleLbl="node1" presStyleIdx="1" presStyleCnt="4"/>
      <dgm:spPr/>
    </dgm:pt>
    <dgm:pt modelId="{57093D62-16AD-4F82-8F78-3E4EEA8D0451}" type="pres">
      <dgm:prSet presAssocID="{EEA9B705-5286-4EB8-B494-B511E3815CB4}" presName="imagNode" presStyleLbl="fgImgPlace1" presStyleIdx="1" presStyleCnt="4" custScaleX="38991" custScaleY="60793" custLinFactNeighborX="-49570" custLinFactNeighborY="12802"/>
      <dgm:spPr/>
    </dgm:pt>
    <dgm:pt modelId="{15CBDF8E-FDF3-43D6-AD49-C2E85BBAD784}" type="pres">
      <dgm:prSet presAssocID="{BC538240-8412-4C33-90BB-5C87BFD6D7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073546-5DF2-44B2-9790-3FA3FCB014F0}" type="pres">
      <dgm:prSet presAssocID="{3C3EEE6F-EC60-4C9B-A188-67E2B5980DE4}" presName="compNode" presStyleCnt="0"/>
      <dgm:spPr/>
    </dgm:pt>
    <dgm:pt modelId="{FDAC28C2-F9C3-45E5-9243-783F42BD5DE0}" type="pres">
      <dgm:prSet presAssocID="{3C3EEE6F-EC60-4C9B-A188-67E2B5980DE4}" presName="bkgdShape" presStyleLbl="node1" presStyleIdx="2" presStyleCnt="4" custScaleX="76772" custScaleY="68150" custLinFactNeighborX="-92548" custLinFactNeighborY="-4192"/>
      <dgm:spPr/>
      <dgm:t>
        <a:bodyPr/>
        <a:lstStyle/>
        <a:p>
          <a:endParaRPr lang="id-ID"/>
        </a:p>
      </dgm:t>
    </dgm:pt>
    <dgm:pt modelId="{370DB762-6D72-419F-8690-BF95C7E19278}" type="pres">
      <dgm:prSet presAssocID="{3C3EEE6F-EC60-4C9B-A188-67E2B5980DE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EABF77-4F5C-49F7-AFA5-B86902150D74}" type="pres">
      <dgm:prSet presAssocID="{3C3EEE6F-EC60-4C9B-A188-67E2B5980DE4}" presName="invisiNode" presStyleLbl="node1" presStyleIdx="2" presStyleCnt="4"/>
      <dgm:spPr/>
    </dgm:pt>
    <dgm:pt modelId="{8FD46E89-B608-46B4-85FE-95754E8B2953}" type="pres">
      <dgm:prSet presAssocID="{3C3EEE6F-EC60-4C9B-A188-67E2B5980DE4}" presName="imagNode" presStyleLbl="fgImgPlace1" presStyleIdx="2" presStyleCnt="4" custScaleX="35360" custScaleY="56015" custLinFactNeighborX="-39359" custLinFactNeighborY="21666"/>
      <dgm:spPr/>
    </dgm:pt>
    <dgm:pt modelId="{32BB25BA-EF76-4C30-AE70-F91C9D2CA14B}" type="pres">
      <dgm:prSet presAssocID="{926CD859-5B8A-4D65-9FBB-96E9A9B60B5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6E034C2D-A11B-49E6-AA81-B0C961D3F217}" type="pres">
      <dgm:prSet presAssocID="{3FAAC9B1-E769-4154-89BA-DE27AB72EBD1}" presName="compNode" presStyleCnt="0"/>
      <dgm:spPr/>
    </dgm:pt>
    <dgm:pt modelId="{1C11F706-C958-430A-9679-AA0A622338DE}" type="pres">
      <dgm:prSet presAssocID="{3FAAC9B1-E769-4154-89BA-DE27AB72EBD1}" presName="bkgdShape" presStyleLbl="node1" presStyleIdx="3" presStyleCnt="4" custScaleX="76373" custScaleY="72640" custLinFactNeighborX="-85324" custLinFactNeighborY="-1734"/>
      <dgm:spPr/>
      <dgm:t>
        <a:bodyPr/>
        <a:lstStyle/>
        <a:p>
          <a:endParaRPr lang="en-US"/>
        </a:p>
      </dgm:t>
    </dgm:pt>
    <dgm:pt modelId="{75150631-A18E-4651-AA9B-DACEE6071F68}" type="pres">
      <dgm:prSet presAssocID="{3FAAC9B1-E769-4154-89BA-DE27AB72EBD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135F8-129D-4EE2-B760-C58C796151B2}" type="pres">
      <dgm:prSet presAssocID="{3FAAC9B1-E769-4154-89BA-DE27AB72EBD1}" presName="invisiNode" presStyleLbl="node1" presStyleIdx="3" presStyleCnt="4"/>
      <dgm:spPr/>
    </dgm:pt>
    <dgm:pt modelId="{27DBEF14-957A-453A-A81A-0639806CD0A4}" type="pres">
      <dgm:prSet presAssocID="{3FAAC9B1-E769-4154-89BA-DE27AB72EBD1}" presName="imagNode" presStyleLbl="fgImgPlace1" presStyleIdx="3" presStyleCnt="4" custScaleX="57457" custScaleY="57778" custLinFactX="-23565" custLinFactNeighborX="-100000" custLinFactNeighborY="194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28F7B6A-678F-4053-8A1F-235221F5D381}" srcId="{51BAD8DF-BE8B-4E2C-8165-B7115D44CAB6}" destId="{3FAAC9B1-E769-4154-89BA-DE27AB72EBD1}" srcOrd="3" destOrd="0" parTransId="{CCB8989D-1A2E-493D-8D36-A7F4FE3FB464}" sibTransId="{EFCB8F9E-A4F9-40D0-BAD8-A06D125A061B}"/>
    <dgm:cxn modelId="{F6E1A6C8-1408-43D1-8C3F-226B4E23CDD5}" srcId="{51BAD8DF-BE8B-4E2C-8165-B7115D44CAB6}" destId="{1179E267-246B-4DF7-A4B7-03CB06E8B86E}" srcOrd="0" destOrd="0" parTransId="{22F57055-5BC6-4D27-9E07-D7766A1FC01E}" sibTransId="{762CA909-ABAA-42BC-BE02-407C8291047B}"/>
    <dgm:cxn modelId="{FA130A08-BD37-471A-951C-8B10FA89D8BC}" type="presOf" srcId="{EEA9B705-5286-4EB8-B494-B511E3815CB4}" destId="{23C63773-5045-4455-AC9C-076F12522F09}" srcOrd="0" destOrd="0" presId="urn:microsoft.com/office/officeart/2005/8/layout/hList7"/>
    <dgm:cxn modelId="{997D74F8-BF12-435A-BDEA-0D71B920B92B}" srcId="{51BAD8DF-BE8B-4E2C-8165-B7115D44CAB6}" destId="{EEA9B705-5286-4EB8-B494-B511E3815CB4}" srcOrd="1" destOrd="0" parTransId="{4BDB8736-4623-482E-94EB-A47F35BDCF2D}" sibTransId="{BC538240-8412-4C33-90BB-5C87BFD6D7B7}"/>
    <dgm:cxn modelId="{7F00C917-1891-4627-8CAF-D5D9EC669436}" type="presOf" srcId="{3FAAC9B1-E769-4154-89BA-DE27AB72EBD1}" destId="{75150631-A18E-4651-AA9B-DACEE6071F68}" srcOrd="1" destOrd="0" presId="urn:microsoft.com/office/officeart/2005/8/layout/hList7"/>
    <dgm:cxn modelId="{2C174DBD-D08F-487D-8F66-24C07C14A193}" type="presOf" srcId="{51BAD8DF-BE8B-4E2C-8165-B7115D44CAB6}" destId="{8BE05955-2276-4398-85AB-ED919D3A74D4}" srcOrd="0" destOrd="0" presId="urn:microsoft.com/office/officeart/2005/8/layout/hList7"/>
    <dgm:cxn modelId="{3C9ED987-8CBE-4B03-BA14-1FEC3E6DA363}" type="presOf" srcId="{3FAAC9B1-E769-4154-89BA-DE27AB72EBD1}" destId="{1C11F706-C958-430A-9679-AA0A622338DE}" srcOrd="0" destOrd="0" presId="urn:microsoft.com/office/officeart/2005/8/layout/hList7"/>
    <dgm:cxn modelId="{2FCC673B-31CD-4A71-8CA3-C269D35B1B47}" type="presOf" srcId="{BC538240-8412-4C33-90BB-5C87BFD6D7B7}" destId="{15CBDF8E-FDF3-43D6-AD49-C2E85BBAD784}" srcOrd="0" destOrd="0" presId="urn:microsoft.com/office/officeart/2005/8/layout/hList7"/>
    <dgm:cxn modelId="{B118FAEC-62D6-44F4-88A0-0BA0AE6E954F}" type="presOf" srcId="{3C3EEE6F-EC60-4C9B-A188-67E2B5980DE4}" destId="{370DB762-6D72-419F-8690-BF95C7E19278}" srcOrd="1" destOrd="0" presId="urn:microsoft.com/office/officeart/2005/8/layout/hList7"/>
    <dgm:cxn modelId="{79CB8203-C3D4-420F-A0B9-BE80E3C608B9}" type="presOf" srcId="{926CD859-5B8A-4D65-9FBB-96E9A9B60B5B}" destId="{32BB25BA-EF76-4C30-AE70-F91C9D2CA14B}" srcOrd="0" destOrd="0" presId="urn:microsoft.com/office/officeart/2005/8/layout/hList7"/>
    <dgm:cxn modelId="{BD9F3C02-116C-4E71-A801-FFAD683D7104}" type="presOf" srcId="{EEA9B705-5286-4EB8-B494-B511E3815CB4}" destId="{A9456412-8D87-4859-A847-E373066C8577}" srcOrd="1" destOrd="0" presId="urn:microsoft.com/office/officeart/2005/8/layout/hList7"/>
    <dgm:cxn modelId="{2E146FCD-F4AC-46C4-B504-4052364FC495}" type="presOf" srcId="{1179E267-246B-4DF7-A4B7-03CB06E8B86E}" destId="{5EB3E64B-447A-43A9-9ECD-5613DD0FF9BF}" srcOrd="0" destOrd="0" presId="urn:microsoft.com/office/officeart/2005/8/layout/hList7"/>
    <dgm:cxn modelId="{A9632A50-30FC-463A-8E2C-61AF2CC6C5D8}" type="presOf" srcId="{3C3EEE6F-EC60-4C9B-A188-67E2B5980DE4}" destId="{FDAC28C2-F9C3-45E5-9243-783F42BD5DE0}" srcOrd="0" destOrd="0" presId="urn:microsoft.com/office/officeart/2005/8/layout/hList7"/>
    <dgm:cxn modelId="{8194E693-BB17-46C3-BB05-8E2D628E0176}" type="presOf" srcId="{1179E267-246B-4DF7-A4B7-03CB06E8B86E}" destId="{622AE2DF-8D2E-456F-9118-A282F736C0F1}" srcOrd="1" destOrd="0" presId="urn:microsoft.com/office/officeart/2005/8/layout/hList7"/>
    <dgm:cxn modelId="{96A9D953-785A-445A-A869-A675897631C0}" srcId="{51BAD8DF-BE8B-4E2C-8165-B7115D44CAB6}" destId="{3C3EEE6F-EC60-4C9B-A188-67E2B5980DE4}" srcOrd="2" destOrd="0" parTransId="{66A8D537-5B98-4460-AF32-E60FE04D10AE}" sibTransId="{926CD859-5B8A-4D65-9FBB-96E9A9B60B5B}"/>
    <dgm:cxn modelId="{1DF50D70-58A2-4BA6-8B50-8C66305A47D2}" type="presOf" srcId="{762CA909-ABAA-42BC-BE02-407C8291047B}" destId="{19AC76EF-074C-4553-9B32-3EE0E08B6A3F}" srcOrd="0" destOrd="0" presId="urn:microsoft.com/office/officeart/2005/8/layout/hList7"/>
    <dgm:cxn modelId="{D4469E46-43C4-4776-A9B4-29F1339DAB86}" type="presParOf" srcId="{8BE05955-2276-4398-85AB-ED919D3A74D4}" destId="{EC324D1B-DFAA-479C-B551-3F2EE3DEC6C5}" srcOrd="0" destOrd="0" presId="urn:microsoft.com/office/officeart/2005/8/layout/hList7"/>
    <dgm:cxn modelId="{DC674CB1-8AA1-4FB8-B5BA-11256C8C45A6}" type="presParOf" srcId="{8BE05955-2276-4398-85AB-ED919D3A74D4}" destId="{B8D17184-F40D-4074-A30F-1BBC20458019}" srcOrd="1" destOrd="0" presId="urn:microsoft.com/office/officeart/2005/8/layout/hList7"/>
    <dgm:cxn modelId="{2B02A436-CD1E-4D9E-AA11-836462FBE792}" type="presParOf" srcId="{B8D17184-F40D-4074-A30F-1BBC20458019}" destId="{6A61E583-0CB3-4809-8CC4-974F860484BB}" srcOrd="0" destOrd="0" presId="urn:microsoft.com/office/officeart/2005/8/layout/hList7"/>
    <dgm:cxn modelId="{C2279C2A-2F69-4D25-9916-3E76C08B44B9}" type="presParOf" srcId="{6A61E583-0CB3-4809-8CC4-974F860484BB}" destId="{5EB3E64B-447A-43A9-9ECD-5613DD0FF9BF}" srcOrd="0" destOrd="0" presId="urn:microsoft.com/office/officeart/2005/8/layout/hList7"/>
    <dgm:cxn modelId="{85082FD8-5DC5-4FE1-966A-084783480216}" type="presParOf" srcId="{6A61E583-0CB3-4809-8CC4-974F860484BB}" destId="{622AE2DF-8D2E-456F-9118-A282F736C0F1}" srcOrd="1" destOrd="0" presId="urn:microsoft.com/office/officeart/2005/8/layout/hList7"/>
    <dgm:cxn modelId="{A626242A-808D-4C02-A3E1-912CD9BD95DE}" type="presParOf" srcId="{6A61E583-0CB3-4809-8CC4-974F860484BB}" destId="{28AAC1F6-83C9-4BB8-8654-94F555ED34A3}" srcOrd="2" destOrd="0" presId="urn:microsoft.com/office/officeart/2005/8/layout/hList7"/>
    <dgm:cxn modelId="{65B0EE7A-3E1A-482C-A630-8B067B9A54ED}" type="presParOf" srcId="{6A61E583-0CB3-4809-8CC4-974F860484BB}" destId="{F818B64D-444E-4E25-90F6-C20BE29BF3CE}" srcOrd="3" destOrd="0" presId="urn:microsoft.com/office/officeart/2005/8/layout/hList7"/>
    <dgm:cxn modelId="{D5A19649-9F21-43DA-B2D0-46D7972FE3C6}" type="presParOf" srcId="{B8D17184-F40D-4074-A30F-1BBC20458019}" destId="{19AC76EF-074C-4553-9B32-3EE0E08B6A3F}" srcOrd="1" destOrd="0" presId="urn:microsoft.com/office/officeart/2005/8/layout/hList7"/>
    <dgm:cxn modelId="{96002C7D-01D7-4FC8-963A-AC72926F7246}" type="presParOf" srcId="{B8D17184-F40D-4074-A30F-1BBC20458019}" destId="{E950F008-0A37-46B5-984E-8A858C836739}" srcOrd="2" destOrd="0" presId="urn:microsoft.com/office/officeart/2005/8/layout/hList7"/>
    <dgm:cxn modelId="{FCA4350E-8170-4A98-8156-264C373BF178}" type="presParOf" srcId="{E950F008-0A37-46B5-984E-8A858C836739}" destId="{23C63773-5045-4455-AC9C-076F12522F09}" srcOrd="0" destOrd="0" presId="urn:microsoft.com/office/officeart/2005/8/layout/hList7"/>
    <dgm:cxn modelId="{7A05C537-B766-48E6-9B76-C600C5977B9C}" type="presParOf" srcId="{E950F008-0A37-46B5-984E-8A858C836739}" destId="{A9456412-8D87-4859-A847-E373066C8577}" srcOrd="1" destOrd="0" presId="urn:microsoft.com/office/officeart/2005/8/layout/hList7"/>
    <dgm:cxn modelId="{6DD79F39-BBB7-40A7-A517-6EA53570216D}" type="presParOf" srcId="{E950F008-0A37-46B5-984E-8A858C836739}" destId="{8F1E8037-70E9-4CE0-8006-894BE5B4C112}" srcOrd="2" destOrd="0" presId="urn:microsoft.com/office/officeart/2005/8/layout/hList7"/>
    <dgm:cxn modelId="{AE94F4D6-4CD7-43A0-BB8A-D19021906A14}" type="presParOf" srcId="{E950F008-0A37-46B5-984E-8A858C836739}" destId="{57093D62-16AD-4F82-8F78-3E4EEA8D0451}" srcOrd="3" destOrd="0" presId="urn:microsoft.com/office/officeart/2005/8/layout/hList7"/>
    <dgm:cxn modelId="{C700A6FD-75CB-4FD7-95FA-33B62B7D829A}" type="presParOf" srcId="{B8D17184-F40D-4074-A30F-1BBC20458019}" destId="{15CBDF8E-FDF3-43D6-AD49-C2E85BBAD784}" srcOrd="3" destOrd="0" presId="urn:microsoft.com/office/officeart/2005/8/layout/hList7"/>
    <dgm:cxn modelId="{12B5DBC2-D6ED-4FB5-8298-DA60695C1C25}" type="presParOf" srcId="{B8D17184-F40D-4074-A30F-1BBC20458019}" destId="{36073546-5DF2-44B2-9790-3FA3FCB014F0}" srcOrd="4" destOrd="0" presId="urn:microsoft.com/office/officeart/2005/8/layout/hList7"/>
    <dgm:cxn modelId="{61B63A9F-8E31-4783-9E54-C637FAFF3702}" type="presParOf" srcId="{36073546-5DF2-44B2-9790-3FA3FCB014F0}" destId="{FDAC28C2-F9C3-45E5-9243-783F42BD5DE0}" srcOrd="0" destOrd="0" presId="urn:microsoft.com/office/officeart/2005/8/layout/hList7"/>
    <dgm:cxn modelId="{6FD10AB9-ED8E-4008-BBF2-2C47DB996531}" type="presParOf" srcId="{36073546-5DF2-44B2-9790-3FA3FCB014F0}" destId="{370DB762-6D72-419F-8690-BF95C7E19278}" srcOrd="1" destOrd="0" presId="urn:microsoft.com/office/officeart/2005/8/layout/hList7"/>
    <dgm:cxn modelId="{F1A4B457-276E-4E52-AB4B-E00F2BF11978}" type="presParOf" srcId="{36073546-5DF2-44B2-9790-3FA3FCB014F0}" destId="{4CEABF77-4F5C-49F7-AFA5-B86902150D74}" srcOrd="2" destOrd="0" presId="urn:microsoft.com/office/officeart/2005/8/layout/hList7"/>
    <dgm:cxn modelId="{F82D2DD3-069B-49DF-ACDF-0F30F0C5A0C6}" type="presParOf" srcId="{36073546-5DF2-44B2-9790-3FA3FCB014F0}" destId="{8FD46E89-B608-46B4-85FE-95754E8B2953}" srcOrd="3" destOrd="0" presId="urn:microsoft.com/office/officeart/2005/8/layout/hList7"/>
    <dgm:cxn modelId="{4C361110-89C4-4066-8BA6-C4A39A7BFD2F}" type="presParOf" srcId="{B8D17184-F40D-4074-A30F-1BBC20458019}" destId="{32BB25BA-EF76-4C30-AE70-F91C9D2CA14B}" srcOrd="5" destOrd="0" presId="urn:microsoft.com/office/officeart/2005/8/layout/hList7"/>
    <dgm:cxn modelId="{EAD06EBE-50A7-4C94-838E-DDD47C41BA3F}" type="presParOf" srcId="{B8D17184-F40D-4074-A30F-1BBC20458019}" destId="{6E034C2D-A11B-49E6-AA81-B0C961D3F217}" srcOrd="6" destOrd="0" presId="urn:microsoft.com/office/officeart/2005/8/layout/hList7"/>
    <dgm:cxn modelId="{29C5B022-FE01-4B5D-954C-D737D59356DD}" type="presParOf" srcId="{6E034C2D-A11B-49E6-AA81-B0C961D3F217}" destId="{1C11F706-C958-430A-9679-AA0A622338DE}" srcOrd="0" destOrd="0" presId="urn:microsoft.com/office/officeart/2005/8/layout/hList7"/>
    <dgm:cxn modelId="{4684E279-B838-4EBF-9554-2AD22534F640}" type="presParOf" srcId="{6E034C2D-A11B-49E6-AA81-B0C961D3F217}" destId="{75150631-A18E-4651-AA9B-DACEE6071F68}" srcOrd="1" destOrd="0" presId="urn:microsoft.com/office/officeart/2005/8/layout/hList7"/>
    <dgm:cxn modelId="{BE4B9E16-7E8E-4E62-81E6-32021194D3B4}" type="presParOf" srcId="{6E034C2D-A11B-49E6-AA81-B0C961D3F217}" destId="{D40135F8-129D-4EE2-B760-C58C796151B2}" srcOrd="2" destOrd="0" presId="urn:microsoft.com/office/officeart/2005/8/layout/hList7"/>
    <dgm:cxn modelId="{7078D262-47BC-4B08-9868-A2283A1D5BA1}" type="presParOf" srcId="{6E034C2D-A11B-49E6-AA81-B0C961D3F217}" destId="{27DBEF14-957A-453A-A81A-0639806CD0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3E64B-447A-43A9-9ECD-5613DD0FF9BF}">
      <dsp:nvSpPr>
        <dsp:cNvPr id="0" name=""/>
        <dsp:cNvSpPr/>
      </dsp:nvSpPr>
      <dsp:spPr>
        <a:xfrm>
          <a:off x="0" y="883434"/>
          <a:ext cx="1913074" cy="3436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Pendaftaran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varietas</a:t>
          </a:r>
          <a:r>
            <a:rPr lang="id-ID" sz="2100" b="1" kern="1200" dirty="0" smtClean="0">
              <a:solidFill>
                <a:schemeClr val="tx1"/>
              </a:solidFill>
            </a:rPr>
            <a:t> (dlm proses)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0" y="2257908"/>
        <a:ext cx="1913074" cy="1374473"/>
      </dsp:txXfrm>
    </dsp:sp>
    <dsp:sp modelId="{F818B64D-444E-4E25-90F6-C20BE29BF3CE}">
      <dsp:nvSpPr>
        <dsp:cNvPr id="0" name=""/>
        <dsp:cNvSpPr/>
      </dsp:nvSpPr>
      <dsp:spPr>
        <a:xfrm>
          <a:off x="129209" y="1004218"/>
          <a:ext cx="1363004" cy="1156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C63773-5045-4455-AC9C-076F12522F09}">
      <dsp:nvSpPr>
        <dsp:cNvPr id="0" name=""/>
        <dsp:cNvSpPr/>
      </dsp:nvSpPr>
      <dsp:spPr>
        <a:xfrm>
          <a:off x="6404312" y="886990"/>
          <a:ext cx="2072412" cy="3252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70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>
              <a:solidFill>
                <a:schemeClr val="tx1"/>
              </a:solidFill>
            </a:rPr>
            <a:t>(</a:t>
          </a:r>
          <a:r>
            <a:rPr lang="id-ID" sz="2100" b="1" kern="1200" dirty="0" smtClean="0">
              <a:solidFill>
                <a:schemeClr val="tx1"/>
              </a:solidFill>
            </a:rPr>
            <a:t>Soon...), </a:t>
          </a:r>
          <a:endParaRPr lang="id-ID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>
              <a:solidFill>
                <a:schemeClr val="tx1"/>
              </a:solidFill>
            </a:rPr>
            <a:t>Siska Kurniawaty MP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6404312" y="2188040"/>
        <a:ext cx="2072412" cy="1301050"/>
      </dsp:txXfrm>
    </dsp:sp>
    <dsp:sp modelId="{57093D62-16AD-4F82-8F78-3E4EEA8D0451}">
      <dsp:nvSpPr>
        <dsp:cNvPr id="0" name=""/>
        <dsp:cNvSpPr/>
      </dsp:nvSpPr>
      <dsp:spPr>
        <a:xfrm>
          <a:off x="2252741" y="1137513"/>
          <a:ext cx="619693" cy="966197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8052"/>
                <a:satOff val="-823"/>
                <a:lumOff val="3721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8052"/>
                <a:satOff val="-823"/>
                <a:lumOff val="3721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8052"/>
                <a:satOff val="-823"/>
                <a:lumOff val="37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AC28C2-F9C3-45E5-9243-783F42BD5DE0}">
      <dsp:nvSpPr>
        <dsp:cNvPr id="0" name=""/>
        <dsp:cNvSpPr/>
      </dsp:nvSpPr>
      <dsp:spPr>
        <a:xfrm>
          <a:off x="2063149" y="896106"/>
          <a:ext cx="1991977" cy="3252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9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>
              <a:solidFill>
                <a:schemeClr val="tx1"/>
              </a:solidFill>
            </a:rPr>
            <a:t>S</a:t>
          </a:r>
          <a:r>
            <a:rPr lang="en-US" sz="2100" b="1" kern="1200" dirty="0" err="1" smtClean="0">
              <a:solidFill>
                <a:schemeClr val="tx1"/>
              </a:solidFill>
            </a:rPr>
            <a:t>eminar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nasional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063149" y="2197156"/>
        <a:ext cx="1991977" cy="1301050"/>
      </dsp:txXfrm>
    </dsp:sp>
    <dsp:sp modelId="{8FD46E89-B608-46B4-85FE-95754E8B2953}">
      <dsp:nvSpPr>
        <dsp:cNvPr id="0" name=""/>
        <dsp:cNvSpPr/>
      </dsp:nvSpPr>
      <dsp:spPr>
        <a:xfrm>
          <a:off x="4553916" y="1316360"/>
          <a:ext cx="561984" cy="890259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36103"/>
                <a:satOff val="-1645"/>
                <a:lumOff val="7443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36103"/>
                <a:satOff val="-1645"/>
                <a:lumOff val="7443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36103"/>
                <a:satOff val="-1645"/>
                <a:lumOff val="7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11F706-C958-430A-9679-AA0A622338DE}">
      <dsp:nvSpPr>
        <dsp:cNvPr id="0" name=""/>
        <dsp:cNvSpPr/>
      </dsp:nvSpPr>
      <dsp:spPr>
        <a:xfrm>
          <a:off x="4320405" y="852698"/>
          <a:ext cx="1981625" cy="3466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Publikasi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internasional</a:t>
          </a:r>
          <a:r>
            <a:rPr lang="en-US" sz="2100" b="1" kern="1200" dirty="0" smtClean="0">
              <a:solidFill>
                <a:schemeClr val="tx1"/>
              </a:solidFill>
            </a:rPr>
            <a:t> (submitted)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320405" y="2239466"/>
        <a:ext cx="1981625" cy="1386768"/>
      </dsp:txXfrm>
    </dsp:sp>
    <dsp:sp modelId="{27DBEF14-957A-453A-A81A-0639806CD0A4}">
      <dsp:nvSpPr>
        <dsp:cNvPr id="0" name=""/>
        <dsp:cNvSpPr/>
      </dsp:nvSpPr>
      <dsp:spPr>
        <a:xfrm>
          <a:off x="5104655" y="1214049"/>
          <a:ext cx="913177" cy="9182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324D1B-DFAA-479C-B551-3F2EE3DEC6C5}">
      <dsp:nvSpPr>
        <dsp:cNvPr id="0" name=""/>
        <dsp:cNvSpPr/>
      </dsp:nvSpPr>
      <dsp:spPr>
        <a:xfrm>
          <a:off x="647712" y="3774285"/>
          <a:ext cx="7543774" cy="715911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71BE-CBBD-42EC-A2E5-6B2FA1F9BB7A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1AC4-A969-4C87-9473-EF200EA3A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195" y="2420888"/>
            <a:ext cx="8599301" cy="2584039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25098"/>
              </a:srgbClr>
            </a:solidFill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PEMURNIAN </a:t>
            </a:r>
            <a:r>
              <a:rPr lang="id-ID" sz="2400" b="1" dirty="0">
                <a:solidFill>
                  <a:schemeClr val="tx1"/>
                </a:solidFill>
              </a:rPr>
              <a:t>MUTAN GENJAH DAN MUTAN DENGAN </a:t>
            </a:r>
            <a:r>
              <a:rPr lang="id-ID" sz="2400" b="1" dirty="0" smtClean="0">
                <a:solidFill>
                  <a:schemeClr val="tx1"/>
                </a:solidFill>
              </a:rPr>
              <a:t>KARAKTER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TINGGI </a:t>
            </a:r>
            <a:r>
              <a:rPr lang="id-ID" sz="2400" b="1" dirty="0">
                <a:solidFill>
                  <a:schemeClr val="tx1"/>
                </a:solidFill>
              </a:rPr>
              <a:t>TANAMAN TANAMAN, JUMLAH ANAKAN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PADI BERAS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MERAH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LOKAL SUMATERA BARAT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 GENOTIPE </a:t>
            </a:r>
            <a:r>
              <a:rPr lang="en-US" sz="2400" b="1" dirty="0" smtClean="0">
                <a:solidFill>
                  <a:schemeClr val="tx1"/>
                </a:solidFill>
              </a:rPr>
              <a:t>SIGAH DAN BANU AMPU</a:t>
            </a:r>
            <a:endParaRPr lang="en-US" sz="24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105" y="228600"/>
            <a:ext cx="5249830" cy="1167130"/>
            <a:chOff x="391105" y="128470"/>
            <a:chExt cx="5249830" cy="1167130"/>
          </a:xfrm>
        </p:grpSpPr>
        <p:pic>
          <p:nvPicPr>
            <p:cNvPr id="9" name="Picture 8" descr="D:\ae\unand-gold1.png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105" y="128470"/>
              <a:ext cx="974090" cy="116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1311917" y="355606"/>
              <a:ext cx="4329018" cy="610820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38100" dir="3000000" algn="ctr" rotWithShape="0">
                      <a:schemeClr val="tx1">
                        <a:alpha val="41000"/>
                      </a:scheme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 err="1" smtClean="0">
                  <a:solidFill>
                    <a:srgbClr val="428109"/>
                  </a:solidFill>
                  <a:effectLst/>
                  <a:latin typeface="Adobe Caslon Pro Bold" pitchFamily="18" charset="0"/>
                </a:rPr>
                <a:t>Pascasarjana</a:t>
              </a:r>
              <a:r>
                <a:rPr lang="en-US" sz="2200" b="1" dirty="0" smtClean="0">
                  <a:solidFill>
                    <a:srgbClr val="428109"/>
                  </a:solidFill>
                  <a:effectLst/>
                  <a:latin typeface="Adobe Caslon Pro Bold" pitchFamily="18" charset="0"/>
                </a:rPr>
                <a:t> </a:t>
              </a:r>
              <a:r>
                <a:rPr lang="id-ID" sz="2200" b="1" dirty="0" smtClean="0">
                  <a:solidFill>
                    <a:srgbClr val="428109"/>
                  </a:solidFill>
                  <a:effectLst/>
                  <a:latin typeface="Adobe Caslon Pro Bold" pitchFamily="18" charset="0"/>
                </a:rPr>
                <a:t> </a:t>
              </a:r>
            </a:p>
            <a:p>
              <a:pPr algn="l"/>
              <a:r>
                <a:rPr lang="id-ID" sz="2200" b="1" dirty="0" smtClean="0">
                  <a:solidFill>
                    <a:srgbClr val="428109"/>
                  </a:solidFill>
                  <a:effectLst/>
                  <a:latin typeface="Adobe Caslon Pro Bold" pitchFamily="18" charset="0"/>
                </a:rPr>
                <a:t>Andalas University</a:t>
              </a:r>
              <a:endParaRPr lang="en-US" sz="2200" b="1" dirty="0">
                <a:solidFill>
                  <a:srgbClr val="428109"/>
                </a:solidFill>
                <a:effectLst/>
                <a:latin typeface="Adobe Caslon Pro Bol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3121455"/>
            <a:ext cx="305410" cy="137434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227990" y="3121455"/>
            <a:ext cx="305410" cy="137434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80390" y="3124200"/>
            <a:ext cx="305410" cy="137434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391105" y="5004927"/>
            <a:ext cx="8429367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ctr"/>
            <a:r>
              <a:rPr lang="id-ID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Irawati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Chaniago</a:t>
            </a:r>
            <a:r>
              <a:rPr lang="id-ID" sz="3200" b="1" baseline="30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Irfan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Suliansyah</a:t>
            </a:r>
            <a:r>
              <a:rPr lang="id-ID" sz="3200" b="1" baseline="30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Siska</a:t>
            </a: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Kurniawati</a:t>
            </a:r>
            <a:r>
              <a:rPr lang="id-ID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*</a:t>
            </a:r>
            <a:r>
              <a:rPr lang="id-ID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088" y="6021288"/>
            <a:ext cx="554238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1600" dirty="0" smtClean="0"/>
              <a:t>1. Fakultas Pertanian Universitas Andalas</a:t>
            </a:r>
          </a:p>
          <a:p>
            <a:pPr algn="r"/>
            <a:r>
              <a:rPr lang="id-ID" sz="1600" dirty="0" smtClean="0"/>
              <a:t>* Mahasiswa Program Fast Track S</a:t>
            </a:r>
            <a:r>
              <a:rPr lang="id-ID" sz="1600" baseline="-25000" dirty="0" smtClean="0"/>
              <a:t>2</a:t>
            </a:r>
            <a:r>
              <a:rPr lang="id-ID" sz="1600" dirty="0" smtClean="0"/>
              <a:t> Agronomi, Faperta Unand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1643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737" y="3005931"/>
            <a:ext cx="2676525" cy="1714500"/>
          </a:xfrm>
        </p:spPr>
      </p:pic>
      <p:sp>
        <p:nvSpPr>
          <p:cNvPr id="4" name="Rounded Rectangle 3"/>
          <p:cNvSpPr/>
          <p:nvPr/>
        </p:nvSpPr>
        <p:spPr>
          <a:xfrm>
            <a:off x="965142" y="809734"/>
            <a:ext cx="8215370" cy="5643602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Chevron 7"/>
          <p:cNvSpPr/>
          <p:nvPr/>
        </p:nvSpPr>
        <p:spPr>
          <a:xfrm>
            <a:off x="4071934" y="-24"/>
            <a:ext cx="1295400" cy="1143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0"/>
            <a:ext cx="4663564" cy="1143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LATAR 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BELAKANG</a:t>
            </a:r>
          </a:p>
        </p:txBody>
      </p:sp>
      <p:pic>
        <p:nvPicPr>
          <p:cNvPr id="10" name="Picture 9" descr="http://www.farmasiunand07.com/wp-content/uploads/2014/03/unand-gold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0" y="61896"/>
            <a:ext cx="854710" cy="1009650"/>
          </a:xfrm>
          <a:prstGeom prst="rect">
            <a:avLst/>
          </a:prstGeom>
          <a:noFill/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2676525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4" name="Group 13"/>
          <p:cNvGrpSpPr/>
          <p:nvPr/>
        </p:nvGrpSpPr>
        <p:grpSpPr bwMode="auto">
          <a:xfrm>
            <a:off x="1543567" y="1291172"/>
            <a:ext cx="5499720" cy="613828"/>
            <a:chOff x="426720" y="1219200"/>
            <a:chExt cx="6771238" cy="533400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234439" y="1326803"/>
              <a:ext cx="5963519" cy="345010"/>
            </a:xfrm>
            <a:prstGeom prst="rect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id-ID" sz="2200" i="1" dirty="0" smtClean="0">
                  <a:latin typeface="Calibri" pitchFamily="34" charset="0"/>
                  <a:cs typeface="Calibri" pitchFamily="34" charset="0"/>
                </a:rPr>
                <a:t>Gizi dan nilai ekonomis, life style</a:t>
              </a:r>
              <a:endParaRPr lang="sv-SE" sz="22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26720" y="1219200"/>
              <a:ext cx="640080" cy="5334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algn="ctr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US" sz="22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2"/>
          <p:cNvGrpSpPr/>
          <p:nvPr/>
        </p:nvGrpSpPr>
        <p:grpSpPr bwMode="auto">
          <a:xfrm>
            <a:off x="2786050" y="2041600"/>
            <a:ext cx="6429388" cy="724737"/>
            <a:chOff x="297599" y="4824579"/>
            <a:chExt cx="10446601" cy="488003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97599" y="4824579"/>
              <a:ext cx="856459" cy="38032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algn="ctr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US" sz="2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234440" y="4840070"/>
              <a:ext cx="9509760" cy="472512"/>
            </a:xfrm>
            <a:prstGeom prst="rect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d-ID" sz="2200" i="1" dirty="0" smtClean="0">
                  <a:latin typeface="Calibri" pitchFamily="34" charset="0"/>
                  <a:cs typeface="Calibri" pitchFamily="34" charset="0"/>
                </a:rPr>
                <a:t>Ada 31 genotype landrace padi beras merah Sumbar (Suliansyah et al., 2016)</a:t>
              </a:r>
              <a:endParaRPr lang="en-US" sz="22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4"/>
          <p:cNvGrpSpPr/>
          <p:nvPr/>
        </p:nvGrpSpPr>
        <p:grpSpPr bwMode="auto">
          <a:xfrm>
            <a:off x="2832073" y="2973406"/>
            <a:ext cx="5946432" cy="801490"/>
            <a:chOff x="426720" y="2875865"/>
            <a:chExt cx="9720042" cy="481631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26720" y="2875865"/>
              <a:ext cx="807722" cy="395481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algn="ctr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US" sz="2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401251" y="2935812"/>
              <a:ext cx="8745511" cy="421684"/>
            </a:xfrm>
            <a:prstGeom prst="rect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d-ID" sz="2200" i="1" dirty="0" smtClean="0">
                  <a:cs typeface="Times New Roman" pitchFamily="18" charset="0"/>
                </a:rPr>
                <a:t>Keragaman dan stabilitas genetik melalui mutasi</a:t>
              </a:r>
              <a:endParaRPr lang="sv-SE" sz="22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 bwMode="auto">
          <a:xfrm>
            <a:off x="1335281" y="4407715"/>
            <a:ext cx="6905244" cy="1031122"/>
            <a:chOff x="426720" y="3776365"/>
            <a:chExt cx="8060087" cy="103144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26720" y="3776365"/>
              <a:ext cx="640080" cy="5334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algn="ctr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en-US" sz="2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1234441" y="3801066"/>
              <a:ext cx="7252366" cy="1006743"/>
            </a:xfrm>
            <a:prstGeom prst="rect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d-ID" sz="2200" b="1" i="1" dirty="0" smtClean="0">
                  <a:cs typeface="Times New Roman" pitchFamily="18" charset="0"/>
                </a:rPr>
                <a:t>Tujuan penelitian: mutan padi beras merah </a:t>
              </a:r>
              <a:r>
                <a:rPr lang="en-US" sz="2200" b="1" i="1" dirty="0" err="1" smtClean="0"/>
                <a:t>Sigah</a:t>
              </a:r>
              <a:r>
                <a:rPr lang="id-ID" sz="2200" b="1" i="1" dirty="0" smtClean="0"/>
                <a:t> &amp;</a:t>
              </a:r>
              <a:r>
                <a:rPr lang="en-US" sz="2200" b="1" i="1" dirty="0" smtClean="0"/>
                <a:t> </a:t>
              </a:r>
              <a:r>
                <a:rPr lang="en-US" sz="2200" b="1" i="1" dirty="0" err="1"/>
                <a:t>Banu</a:t>
              </a:r>
              <a:r>
                <a:rPr lang="en-US" sz="2200" b="1" i="1" dirty="0"/>
                <a:t> </a:t>
              </a:r>
              <a:r>
                <a:rPr lang="en-US" sz="2200" b="1" i="1" dirty="0" err="1" smtClean="0"/>
                <a:t>Ampu</a:t>
              </a:r>
              <a:r>
                <a:rPr lang="id-ID" sz="2200" b="1" i="1" dirty="0" smtClean="0"/>
                <a:t> karakter genjah,</a:t>
              </a:r>
              <a:r>
                <a:rPr lang="en-US" sz="2200" b="1" i="1" dirty="0" smtClean="0"/>
                <a:t> </a:t>
              </a:r>
              <a:r>
                <a:rPr lang="id-ID" sz="2200" b="1" i="1" dirty="0" smtClean="0"/>
                <a:t>tinggi tanaman, &amp; </a:t>
              </a:r>
              <a:r>
                <a:rPr lang="id-ID" sz="2200" b="1" i="1" dirty="0"/>
                <a:t>jumlah anakan pada </a:t>
              </a:r>
              <a:r>
                <a:rPr lang="id-ID" sz="2200" b="1" i="1" dirty="0" smtClean="0"/>
                <a:t>M3 </a:t>
              </a:r>
              <a:endParaRPr lang="en-US" sz="2200" b="1" i="1" dirty="0" smtClean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eshghg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225" y="2948781"/>
            <a:ext cx="2495550" cy="1828800"/>
          </a:xfrm>
        </p:spPr>
      </p:pic>
      <p:sp>
        <p:nvSpPr>
          <p:cNvPr id="4" name="Rectangle 3"/>
          <p:cNvSpPr/>
          <p:nvPr/>
        </p:nvSpPr>
        <p:spPr>
          <a:xfrm>
            <a:off x="0" y="456558"/>
            <a:ext cx="9429784" cy="650083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357290" y="1361212"/>
            <a:ext cx="4786346" cy="781904"/>
            <a:chOff x="1283256" y="818042"/>
            <a:chExt cx="3566471" cy="781904"/>
          </a:xfrm>
        </p:grpSpPr>
        <p:sp>
          <p:nvSpPr>
            <p:cNvPr id="7" name="Rectangle 6"/>
            <p:cNvSpPr/>
            <p:nvPr/>
          </p:nvSpPr>
          <p:spPr>
            <a:xfrm>
              <a:off x="1283256" y="818042"/>
              <a:ext cx="3566471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A50021"/>
                  </a:solidFill>
                  <a:latin typeface="Bell MT" pitchFamily="18" charset="0"/>
                </a:rPr>
                <a:t>Maret – juli 2018</a:t>
              </a:r>
            </a:p>
            <a:p>
              <a:pPr algn="ctr"/>
              <a:r>
                <a:rPr lang="id-ID" b="1" dirty="0" smtClean="0">
                  <a:solidFill>
                    <a:srgbClr val="A50021"/>
                  </a:solidFill>
                  <a:latin typeface="Bell MT" pitchFamily="18" charset="0"/>
                </a:rPr>
                <a:t>Tempat:  Sungai Sapih, Kec. Kuranji, Padang</a:t>
              </a:r>
              <a:endParaRPr lang="en-US" b="1" dirty="0">
                <a:solidFill>
                  <a:srgbClr val="A50021"/>
                </a:solidFill>
                <a:latin typeface="Bell MT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413013" y="1599946"/>
              <a:ext cx="2595985" cy="0"/>
            </a:xfrm>
            <a:prstGeom prst="straightConnector1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Elbow Connector 2063"/>
          <p:cNvCxnSpPr/>
          <p:nvPr/>
        </p:nvCxnSpPr>
        <p:spPr>
          <a:xfrm rot="16200000" flipH="1">
            <a:off x="3371538" y="-361037"/>
            <a:ext cx="472230" cy="5652000"/>
          </a:xfrm>
          <a:prstGeom prst="bentConnector2">
            <a:avLst/>
          </a:prstGeom>
          <a:ln w="25400" cmpd="sng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C:\Users\user\Pictures\New folder\s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3602" y="1672836"/>
            <a:ext cx="2431282" cy="1490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623934" y="3537312"/>
            <a:ext cx="6330949" cy="990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id-ID" sz="2000" b="1" dirty="0" smtClean="0">
                <a:latin typeface="Bell MT" pitchFamily="18" charset="0"/>
              </a:rPr>
              <a:t>Tanam: Mutan M2 (20 galur), @ 2 baris, 150 tan/galur  </a:t>
            </a:r>
            <a:endParaRPr lang="en-US" sz="2000" b="1" dirty="0" smtClean="0">
              <a:latin typeface="Bell MT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Bell MT" pitchFamily="18" charset="0"/>
              </a:rPr>
              <a:t>Sister line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id-ID" sz="2000" b="1" dirty="0" smtClean="0">
                <a:latin typeface="Bell MT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i="1" dirty="0" smtClean="0">
                <a:latin typeface="Bell MT" pitchFamily="18" charset="0"/>
              </a:rPr>
              <a:t>T</a:t>
            </a:r>
            <a:r>
              <a:rPr lang="id-ID" sz="2000" b="1" i="1" dirty="0" smtClean="0">
                <a:latin typeface="Bell MT" pitchFamily="18" charset="0"/>
              </a:rPr>
              <a:t>anaman asal (kontrol)</a:t>
            </a:r>
            <a:endParaRPr lang="en-US" sz="2000" b="1" i="1" dirty="0">
              <a:latin typeface="Bell MT" pitchFamily="18" charset="0"/>
            </a:endParaRPr>
          </a:p>
        </p:txBody>
      </p:sp>
      <p:pic>
        <p:nvPicPr>
          <p:cNvPr id="37" name="Picture 36" descr="C:\Users\taufik\Pictures\penelitian padi\IMG_20180106_1617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 b="11181"/>
          <a:stretch/>
        </p:blipFill>
        <p:spPr bwMode="auto">
          <a:xfrm>
            <a:off x="1068555" y="2852419"/>
            <a:ext cx="1357322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2" descr="Image result for GAMBAR JAM"/>
          <p:cNvPicPr>
            <a:picLocks noChangeAspect="1" noChangeArrowheads="1"/>
          </p:cNvPicPr>
          <p:nvPr/>
        </p:nvPicPr>
        <p:blipFill>
          <a:blip r:embed="rId6" cstate="print"/>
          <a:srcRect l="8807" t="12868" r="9942" b="13142"/>
          <a:stretch>
            <a:fillRect/>
          </a:stretch>
        </p:blipFill>
        <p:spPr bwMode="auto">
          <a:xfrm rot="644523">
            <a:off x="574963" y="1311697"/>
            <a:ext cx="845743" cy="845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3" name="Chevron 42"/>
          <p:cNvSpPr/>
          <p:nvPr/>
        </p:nvSpPr>
        <p:spPr>
          <a:xfrm>
            <a:off x="4133856" y="0"/>
            <a:ext cx="1295400" cy="1143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0" y="-24"/>
            <a:ext cx="4663564" cy="1143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METODOLOGI</a:t>
            </a:r>
            <a:endParaRPr lang="en-US" sz="3200" b="1" dirty="0"/>
          </a:p>
        </p:txBody>
      </p:sp>
      <p:pic>
        <p:nvPicPr>
          <p:cNvPr id="45" name="Picture 44" descr="http://www.farmasiunand07.com/wp-content/uploads/2014/03/unand-gold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14"/>
            <a:ext cx="854710" cy="100965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623934" y="4941168"/>
            <a:ext cx="5620474" cy="1608133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id-ID" sz="2000" b="1" dirty="0" smtClean="0">
                <a:solidFill>
                  <a:srgbClr val="FF6600"/>
                </a:solidFill>
                <a:latin typeface="Bell MT" pitchFamily="18" charset="0"/>
              </a:rPr>
              <a:t>Pengamatan</a:t>
            </a:r>
            <a:endParaRPr lang="en-US" sz="2000" b="1" dirty="0" smtClean="0">
              <a:solidFill>
                <a:srgbClr val="FF6600"/>
              </a:solidFill>
              <a:latin typeface="Bell MT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FF6600"/>
                </a:solidFill>
                <a:latin typeface="Bell MT" pitchFamily="18" charset="0"/>
              </a:rPr>
              <a:t>Seleksi</a:t>
            </a:r>
            <a:r>
              <a:rPr lang="en-US" sz="2000" b="1" dirty="0" smtClean="0">
                <a:solidFill>
                  <a:srgbClr val="FF6600"/>
                </a:solidFill>
                <a:latin typeface="Bell MT" pitchFamily="18" charset="0"/>
              </a:rPr>
              <a:t> </a:t>
            </a:r>
            <a:r>
              <a:rPr lang="id-ID" sz="2000" b="1" dirty="0" smtClean="0">
                <a:solidFill>
                  <a:srgbClr val="FF6600"/>
                </a:solidFill>
                <a:latin typeface="Bell MT" pitchFamily="18" charset="0"/>
              </a:rPr>
              <a:t> </a:t>
            </a:r>
          </a:p>
          <a:p>
            <a:pPr algn="r">
              <a:buFont typeface="Wingdings" pitchFamily="2" charset="2"/>
              <a:buChar char="§"/>
            </a:pPr>
            <a:r>
              <a:rPr lang="en-US" sz="2000" b="1" i="1" dirty="0" err="1" smtClean="0">
                <a:solidFill>
                  <a:srgbClr val="FF6600"/>
                </a:solidFill>
                <a:latin typeface="Bell MT" pitchFamily="18" charset="0"/>
              </a:rPr>
              <a:t>Pengamatan</a:t>
            </a:r>
            <a:r>
              <a:rPr lang="en-US" sz="2000" b="1" i="1" dirty="0" smtClean="0">
                <a:solidFill>
                  <a:srgbClr val="FF6600"/>
                </a:solidFill>
                <a:latin typeface="Bell MT" pitchFamily="18" charset="0"/>
              </a:rPr>
              <a:t> </a:t>
            </a:r>
            <a:r>
              <a:rPr lang="en-US" sz="2000" b="1" i="1" dirty="0" err="1" smtClean="0">
                <a:solidFill>
                  <a:srgbClr val="FF6600"/>
                </a:solidFill>
                <a:latin typeface="Bell MT" pitchFamily="18" charset="0"/>
              </a:rPr>
              <a:t>Peubah</a:t>
            </a:r>
            <a:r>
              <a:rPr lang="en-US" sz="2000" b="1" i="1" dirty="0" smtClean="0">
                <a:solidFill>
                  <a:srgbClr val="FF6600"/>
                </a:solidFill>
                <a:latin typeface="Bell MT" pitchFamily="18" charset="0"/>
              </a:rPr>
              <a:t> </a:t>
            </a:r>
            <a:r>
              <a:rPr lang="id-ID" sz="2000" b="1" i="1" dirty="0">
                <a:solidFill>
                  <a:srgbClr val="FF6600"/>
                </a:solidFill>
                <a:latin typeface="Bell MT" pitchFamily="18" charset="0"/>
              </a:rPr>
              <a:t>vegetatif </a:t>
            </a:r>
            <a:r>
              <a:rPr lang="id-ID" sz="2000" b="1" i="1" dirty="0" smtClean="0">
                <a:solidFill>
                  <a:srgbClr val="FF6600"/>
                </a:solidFill>
                <a:latin typeface="Bell MT" pitchFamily="18" charset="0"/>
              </a:rPr>
              <a:t>dan</a:t>
            </a:r>
            <a:r>
              <a:rPr lang="id-ID" sz="2000" b="1" i="1" dirty="0">
                <a:solidFill>
                  <a:srgbClr val="FF6600"/>
                </a:solidFill>
                <a:latin typeface="Bell MT" pitchFamily="18" charset="0"/>
              </a:rPr>
              <a:t> Generatif</a:t>
            </a:r>
            <a:endParaRPr lang="id-ID" sz="2000" b="1" i="1" dirty="0" smtClean="0">
              <a:solidFill>
                <a:srgbClr val="FF6600"/>
              </a:solidFill>
              <a:latin typeface="Bell MT" pitchFamily="18" charset="0"/>
            </a:endParaRPr>
          </a:p>
          <a:p>
            <a:pPr algn="r"/>
            <a:r>
              <a:rPr lang="id-ID" sz="2000" b="1" i="1" dirty="0" smtClean="0">
                <a:solidFill>
                  <a:srgbClr val="FF6600"/>
                </a:solidFill>
                <a:latin typeface="Bell MT" pitchFamily="18" charset="0"/>
              </a:rPr>
              <a:t>KKF, KKG, KGH, KG</a:t>
            </a:r>
          </a:p>
          <a:p>
            <a:pPr algn="r"/>
            <a:r>
              <a:rPr lang="en-US" sz="2000" b="1" i="1" dirty="0" err="1" smtClean="0">
                <a:solidFill>
                  <a:srgbClr val="FF6600"/>
                </a:solidFill>
                <a:latin typeface="Bell MT" pitchFamily="18" charset="0"/>
              </a:rPr>
              <a:t>Analisis</a:t>
            </a:r>
            <a:r>
              <a:rPr lang="en-US" sz="2000" b="1" i="1" dirty="0" smtClean="0">
                <a:solidFill>
                  <a:srgbClr val="FF6600"/>
                </a:solidFill>
                <a:latin typeface="Bell MT" pitchFamily="18" charset="0"/>
              </a:rPr>
              <a:t> DNA</a:t>
            </a:r>
            <a:endParaRPr lang="en-US" sz="2000" b="1" i="1" dirty="0">
              <a:solidFill>
                <a:srgbClr val="FF6600"/>
              </a:solidFill>
              <a:latin typeface="Bell MT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19672" y="5745234"/>
            <a:ext cx="100426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19672" y="4293096"/>
            <a:ext cx="0" cy="145213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-142876" y="561818"/>
            <a:ext cx="9611420" cy="629618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Chevron 14"/>
          <p:cNvSpPr/>
          <p:nvPr/>
        </p:nvSpPr>
        <p:spPr>
          <a:xfrm>
            <a:off x="4071934" y="-24"/>
            <a:ext cx="1295400" cy="1143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0" y="-24"/>
            <a:ext cx="4663564" cy="1143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          </a:t>
            </a:r>
            <a:r>
              <a:rPr lang="id-ID" sz="3600" b="1" dirty="0" smtClean="0"/>
              <a:t>Hasil</a:t>
            </a:r>
            <a:endParaRPr lang="en-US" sz="3600" b="1" dirty="0"/>
          </a:p>
        </p:txBody>
      </p:sp>
      <p:pic>
        <p:nvPicPr>
          <p:cNvPr id="17" name="Picture 16" descr="http://www.farmasiunand07.com/wp-content/uploads/2014/03/unand-gold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14"/>
            <a:ext cx="854710" cy="1009650"/>
          </a:xfrm>
          <a:prstGeom prst="rect">
            <a:avLst/>
          </a:prstGeom>
          <a:noFill/>
        </p:spPr>
      </p:pic>
      <p:pic>
        <p:nvPicPr>
          <p:cNvPr id="14" name="Picture 13" descr="D:\DOC. PENELITIAN\padi m3\New folder\IMG_20180522_1037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3608"/>
          <a:stretch/>
        </p:blipFill>
        <p:spPr bwMode="auto">
          <a:xfrm>
            <a:off x="5307150" y="1340768"/>
            <a:ext cx="315328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50062" y="3228056"/>
            <a:ext cx="3942018" cy="632992"/>
            <a:chOff x="1353320" y="966954"/>
            <a:chExt cx="2374303" cy="632992"/>
          </a:xfrm>
        </p:grpSpPr>
        <p:sp>
          <p:nvSpPr>
            <p:cNvPr id="24" name="Rectangle 23"/>
            <p:cNvSpPr/>
            <p:nvPr/>
          </p:nvSpPr>
          <p:spPr>
            <a:xfrm>
              <a:off x="1353624" y="966954"/>
              <a:ext cx="2373999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id-ID" b="1" i="1" dirty="0" smtClean="0">
                  <a:solidFill>
                    <a:srgbClr val="FF0066"/>
                  </a:solidFill>
                  <a:latin typeface="Bell MT" pitchFamily="18" charset="0"/>
                </a:rPr>
                <a:t> </a:t>
              </a:r>
              <a:r>
                <a:rPr lang="en-US" b="1" i="1" dirty="0" smtClean="0">
                  <a:latin typeface="Bell MT" pitchFamily="18" charset="0"/>
                </a:rPr>
                <a:t>A. </a:t>
              </a:r>
              <a:r>
                <a:rPr lang="en-US" b="1" i="1" dirty="0" err="1" smtClean="0">
                  <a:latin typeface="Bell MT" pitchFamily="18" charset="0"/>
                </a:rPr>
                <a:t>perbedaan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galur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mutan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genjah</a:t>
              </a:r>
              <a:r>
                <a:rPr lang="en-US" b="1" i="1" dirty="0" smtClean="0">
                  <a:latin typeface="Bell MT" pitchFamily="18" charset="0"/>
                </a:rPr>
                <a:t>, </a:t>
              </a:r>
            </a:p>
            <a:p>
              <a:r>
                <a:rPr lang="en-US" b="1" i="1" dirty="0" smtClean="0">
                  <a:latin typeface="Bell MT" pitchFamily="18" charset="0"/>
                </a:rPr>
                <a:t>B. </a:t>
              </a:r>
              <a:r>
                <a:rPr lang="en-US" b="1" i="1" dirty="0" err="1" smtClean="0">
                  <a:latin typeface="Bell MT" pitchFamily="18" charset="0"/>
                </a:rPr>
                <a:t>galur</a:t>
              </a:r>
              <a:r>
                <a:rPr lang="en-US" b="1" i="1" dirty="0" smtClean="0">
                  <a:latin typeface="Bell MT" pitchFamily="18" charset="0"/>
                </a:rPr>
                <a:t> BUKAN  </a:t>
              </a:r>
              <a:r>
                <a:rPr lang="en-US" b="1" i="1" dirty="0" err="1" smtClean="0">
                  <a:latin typeface="Bell MT" pitchFamily="18" charset="0"/>
                </a:rPr>
                <a:t>mutan</a:t>
              </a:r>
              <a:endParaRPr lang="en-US" b="1" i="1" dirty="0">
                <a:latin typeface="Bell MT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353320" y="1599946"/>
              <a:ext cx="2374303" cy="0"/>
            </a:xfrm>
            <a:prstGeom prst="straightConnector1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Elbow Connector 26"/>
          <p:cNvCxnSpPr/>
          <p:nvPr/>
        </p:nvCxnSpPr>
        <p:spPr>
          <a:xfrm>
            <a:off x="1331640" y="3140968"/>
            <a:ext cx="5786478" cy="857256"/>
          </a:xfrm>
          <a:prstGeom prst="bentConnector3">
            <a:avLst>
              <a:gd name="adj1" fmla="val -324"/>
            </a:avLst>
          </a:prstGeom>
          <a:ln w="25400" cmpd="sng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236296" y="1052736"/>
            <a:ext cx="1152128" cy="299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/>
        </p:nvSpPr>
        <p:spPr>
          <a:xfrm>
            <a:off x="6047413" y="1081065"/>
            <a:ext cx="900851" cy="269899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" name="Picture 29" descr="D:\DOC. PENELITIAN\padi m3\New folder\IMG_20180528_1734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7217" r="4061" b="10855"/>
          <a:stretch/>
        </p:blipFill>
        <p:spPr bwMode="auto">
          <a:xfrm>
            <a:off x="503554" y="4437112"/>
            <a:ext cx="3132341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547663" y="4149080"/>
            <a:ext cx="1773407" cy="2511297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2" name="Elbow Connector 31"/>
          <p:cNvCxnSpPr/>
          <p:nvPr/>
        </p:nvCxnSpPr>
        <p:spPr>
          <a:xfrm>
            <a:off x="1881866" y="5229200"/>
            <a:ext cx="461597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497838" y="5229200"/>
            <a:ext cx="2520280" cy="1731244"/>
            <a:chOff x="1353320" y="966954"/>
            <a:chExt cx="2374303" cy="1028941"/>
          </a:xfrm>
        </p:grpSpPr>
        <p:sp>
          <p:nvSpPr>
            <p:cNvPr id="34" name="Rectangle 33"/>
            <p:cNvSpPr/>
            <p:nvPr/>
          </p:nvSpPr>
          <p:spPr>
            <a:xfrm>
              <a:off x="1353624" y="966954"/>
              <a:ext cx="2373999" cy="1028941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id-ID" b="1" i="1" dirty="0" smtClean="0">
                  <a:latin typeface="Bell MT" pitchFamily="18" charset="0"/>
                </a:rPr>
                <a:t> </a:t>
              </a:r>
            </a:p>
            <a:p>
              <a:r>
                <a:rPr lang="id-ID" b="1" i="1" dirty="0" smtClean="0">
                  <a:latin typeface="Bell MT" pitchFamily="18" charset="0"/>
                </a:rPr>
                <a:t> </a:t>
              </a:r>
              <a:r>
                <a:rPr lang="en-US" b="1" i="1" dirty="0" err="1">
                  <a:latin typeface="Bell MT" pitchFamily="18" charset="0"/>
                </a:rPr>
                <a:t>P</a:t>
              </a:r>
              <a:r>
                <a:rPr lang="en-US" b="1" i="1" dirty="0" err="1" smtClean="0">
                  <a:latin typeface="Bell MT" pitchFamily="18" charset="0"/>
                </a:rPr>
                <a:t>erbandingan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galur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mutan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tinggi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tanaman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dan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bukan</a:t>
              </a:r>
              <a:r>
                <a:rPr lang="en-US" b="1" i="1" dirty="0" smtClean="0">
                  <a:latin typeface="Bell MT" pitchFamily="18" charset="0"/>
                </a:rPr>
                <a:t> </a:t>
              </a:r>
              <a:r>
                <a:rPr lang="en-US" b="1" i="1" dirty="0" err="1" smtClean="0">
                  <a:latin typeface="Bell MT" pitchFamily="18" charset="0"/>
                </a:rPr>
                <a:t>mutan</a:t>
              </a:r>
              <a:endParaRPr lang="en-US" b="1" i="1" dirty="0" smtClean="0">
                <a:latin typeface="Bell MT" pitchFamily="18" charset="0"/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MT 372. </a:t>
              </a:r>
              <a:endParaRPr lang="en-US" dirty="0"/>
            </a:p>
            <a:p>
              <a:endParaRPr lang="en-US" b="1" i="1" dirty="0">
                <a:latin typeface="Bell MT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353320" y="1651705"/>
              <a:ext cx="2374303" cy="0"/>
            </a:xfrm>
            <a:prstGeom prst="straightConnector1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92088" y="2771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MG 302, MG 303,  MG 204,  MG 372, MG </a:t>
            </a:r>
            <a:r>
              <a:rPr lang="en-US" b="1" dirty="0" smtClean="0">
                <a:solidFill>
                  <a:srgbClr val="FF0000"/>
                </a:solidFill>
              </a:rPr>
              <a:t>218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63437" y="683404"/>
            <a:ext cx="32478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620688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4077072"/>
            <a:ext cx="3247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37676" y="410901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94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-214346" y="665718"/>
            <a:ext cx="9358346" cy="564360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pic>
        <p:nvPicPr>
          <p:cNvPr id="10" name="Picture 9" descr="D:\KOLEGA\PAK IRFAN\PADI 2018\NTSYS\DENDOGRA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6741" b="2877"/>
          <a:stretch/>
        </p:blipFill>
        <p:spPr bwMode="auto">
          <a:xfrm>
            <a:off x="503555" y="836711"/>
            <a:ext cx="8460933" cy="3312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hevron 11"/>
          <p:cNvSpPr/>
          <p:nvPr/>
        </p:nvSpPr>
        <p:spPr>
          <a:xfrm>
            <a:off x="4284712" y="-24"/>
            <a:ext cx="1295400" cy="1143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-19556" y="-27384"/>
            <a:ext cx="4951968" cy="1143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       </a:t>
            </a:r>
            <a:r>
              <a:rPr lang="id-ID" sz="4400" b="1" dirty="0" smtClean="0"/>
              <a:t>Hasil</a:t>
            </a:r>
            <a:r>
              <a:rPr lang="en-US" sz="4400" b="1" dirty="0" smtClean="0"/>
              <a:t> </a:t>
            </a:r>
            <a:endParaRPr lang="en-US" sz="2400" b="1" dirty="0"/>
          </a:p>
        </p:txBody>
      </p:sp>
      <p:pic>
        <p:nvPicPr>
          <p:cNvPr id="14" name="Picture 13" descr="http://www.farmasiunand07.com/wp-content/uploads/2014/03/unand-gold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"/>
            <a:ext cx="854710" cy="10096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3555" y="4005064"/>
            <a:ext cx="8244909" cy="64807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Dendogram 12 galur mutan genjah, jumlah anakan, dan tinggi tanaman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18363" y="5085184"/>
            <a:ext cx="8244909" cy="1224136"/>
          </a:xfrm>
          <a:prstGeom prst="rect">
            <a:avLst/>
          </a:prstGeom>
          <a:solidFill>
            <a:srgbClr val="FFFF66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rgbClr val="002060"/>
                </a:solidFill>
                <a:latin typeface="Arial Narrow" pitchFamily="34" charset="0"/>
              </a:rPr>
              <a:t>Kesimpulan</a:t>
            </a: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: mutan yang sudah stabil,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Genotipe Sigah: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8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mutan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genja</a:t>
            </a: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h,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7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mutan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tinggi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tan</a:t>
            </a: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 dan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jlh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anakan</a:t>
            </a:r>
            <a:endParaRPr lang="id-ID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Genotipe Banu Ampu: 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mutan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genjah</a:t>
            </a:r>
            <a:r>
              <a:rPr lang="id-ID" sz="2000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mutan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tinggi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tan </a:t>
            </a:r>
            <a:r>
              <a:rPr lang="en-US" sz="2000" dirty="0" err="1">
                <a:solidFill>
                  <a:srgbClr val="002060"/>
                </a:solidFill>
                <a:latin typeface="Arial Narrow" pitchFamily="34" charset="0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jlh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itchFamily="34" charset="0"/>
              </a:rPr>
              <a:t>anakan</a:t>
            </a:r>
            <a:endParaRPr lang="en-US" sz="20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-214346" y="428604"/>
            <a:ext cx="9358346" cy="564360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6" name="Chevron 5"/>
          <p:cNvSpPr/>
          <p:nvPr/>
        </p:nvSpPr>
        <p:spPr>
          <a:xfrm>
            <a:off x="6890379" y="428604"/>
            <a:ext cx="1295400" cy="1143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1578" y="445143"/>
            <a:ext cx="7524700" cy="1143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4400" b="1" dirty="0" smtClean="0"/>
              <a:t>        </a:t>
            </a:r>
            <a:r>
              <a:rPr lang="en-US" sz="4400" b="1" dirty="0" err="1" smtClean="0"/>
              <a:t>capaian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penelitian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8" name="Picture 7" descr="http://www.farmasiunand07.com/wp-content/uploads/2014/03/unand-gold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0" y="428604"/>
            <a:ext cx="854710" cy="1009650"/>
          </a:xfrm>
          <a:prstGeom prst="rect">
            <a:avLst/>
          </a:prstGeom>
          <a:noFill/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10084"/>
              </p:ext>
            </p:extLst>
          </p:nvPr>
        </p:nvGraphicFramePr>
        <p:xfrm>
          <a:off x="197296" y="1752600"/>
          <a:ext cx="8839200" cy="477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3095" r="19236" b="9127"/>
          <a:stretch/>
        </p:blipFill>
        <p:spPr bwMode="auto">
          <a:xfrm>
            <a:off x="2411760" y="2729394"/>
            <a:ext cx="1728192" cy="12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13641" r="19211" b="9375"/>
          <a:stretch/>
        </p:blipFill>
        <p:spPr bwMode="auto">
          <a:xfrm>
            <a:off x="4610538" y="2707861"/>
            <a:ext cx="1836174" cy="13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99" y="2714402"/>
            <a:ext cx="1858832" cy="132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1960" y="1822084"/>
            <a:ext cx="5423520" cy="23797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Thank you</a:t>
            </a:r>
            <a:endParaRPr lang="en-US" sz="6600" b="1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" y="5553243"/>
            <a:ext cx="1835696" cy="13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283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taufik</dc:creator>
  <cp:lastModifiedBy>ASUS</cp:lastModifiedBy>
  <cp:revision>103</cp:revision>
  <dcterms:created xsi:type="dcterms:W3CDTF">2018-03-25T10:46:02Z</dcterms:created>
  <dcterms:modified xsi:type="dcterms:W3CDTF">2018-12-05T09:01:28Z</dcterms:modified>
</cp:coreProperties>
</file>