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67" r:id="rId2"/>
  </p:sldMasterIdLst>
  <p:notesMasterIdLst>
    <p:notesMasterId r:id="rId20"/>
  </p:notesMasterIdLst>
  <p:sldIdLst>
    <p:sldId id="282" r:id="rId3"/>
    <p:sldId id="293" r:id="rId4"/>
    <p:sldId id="281" r:id="rId5"/>
    <p:sldId id="284" r:id="rId6"/>
    <p:sldId id="288" r:id="rId7"/>
    <p:sldId id="260" r:id="rId8"/>
    <p:sldId id="266" r:id="rId9"/>
    <p:sldId id="269" r:id="rId10"/>
    <p:sldId id="270" r:id="rId11"/>
    <p:sldId id="272" r:id="rId12"/>
    <p:sldId id="273" r:id="rId13"/>
    <p:sldId id="274" r:id="rId14"/>
    <p:sldId id="291" r:id="rId15"/>
    <p:sldId id="275" r:id="rId16"/>
    <p:sldId id="276" r:id="rId17"/>
    <p:sldId id="295" r:id="rId18"/>
    <p:sldId id="285" r:id="rId1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64" autoAdjust="0"/>
    <p:restoredTop sz="96953" autoAdjust="0"/>
  </p:normalViewPr>
  <p:slideViewPr>
    <p:cSldViewPr>
      <p:cViewPr>
        <p:scale>
          <a:sx n="77" d="100"/>
          <a:sy n="77" d="100"/>
        </p:scale>
        <p:origin x="-996"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Arial" charset="0"/>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Arial" charset="0"/>
              </a:defRPr>
            </a:lvl1pPr>
          </a:lstStyle>
          <a:p>
            <a:pPr>
              <a:defRPr/>
            </a:pPr>
            <a:fld id="{54C8A75E-B489-4695-9C68-19A4A3E52926}" type="datetimeFigureOut">
              <a:rPr lang="id-ID"/>
              <a:pPr>
                <a:defRPr/>
              </a:pPr>
              <a:t>05/12/2018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Arial" charset="0"/>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2A71F30-F5B0-49CF-B4D2-F4C4404F7DBB}" type="slidenum">
              <a:rPr lang="id-ID" altLang="en-US"/>
              <a:pPr/>
              <a:t>‹#›</a:t>
            </a:fld>
            <a:endParaRPr lang="id-ID" altLang="en-US"/>
          </a:p>
        </p:txBody>
      </p:sp>
    </p:spTree>
    <p:extLst>
      <p:ext uri="{BB962C8B-B14F-4D97-AF65-F5344CB8AC3E}">
        <p14:creationId xmlns:p14="http://schemas.microsoft.com/office/powerpoint/2010/main" val="27704395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noFill/>
          <a:ln>
            <a:miter lim="800000"/>
            <a:headEnd/>
            <a:tailEnd/>
          </a:ln>
        </p:spPr>
        <p:txBody>
          <a:bodyPr/>
          <a:lstStyle/>
          <a:p>
            <a:fld id="{F525307E-2CE4-47F7-968D-168183F86CE6}" type="slidenum">
              <a:rPr lang="id-ID" altLang="en-US">
                <a:cs typeface="Arial" charset="0"/>
              </a:rPr>
              <a:pPr/>
              <a:t>14</a:t>
            </a:fld>
            <a:endParaRPr lang="id-ID"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6714EAE-9A53-49DE-BAB4-58C7DBBCB8AE}" type="datetimeFigureOut">
              <a:rPr lang="en-US"/>
              <a:pPr>
                <a:defRPr/>
              </a:pPr>
              <a:t>12/5/2018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01CCCEE-DBDF-4C1B-8827-ECF13F58297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C1062B6-CCAD-4F6F-86E6-5C4FAC385DF6}" type="datetimeFigureOut">
              <a:rPr lang="en-US"/>
              <a:pPr>
                <a:defRPr/>
              </a:pPr>
              <a:t>12/5/2018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4EC2474-E6F4-47F0-8404-EAE32B5B252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B576DE7-0428-40C6-BC43-757D4F01E89C}" type="datetimeFigureOut">
              <a:rPr lang="en-US"/>
              <a:pPr>
                <a:defRPr/>
              </a:pPr>
              <a:t>12/5/2018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50E94E0-F745-47C5-8644-169FB94D601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5AED8E-ED90-4A54-87A8-8CC03F03C75C}" type="datetimeFigureOut">
              <a:rPr lang="en-US"/>
              <a:pPr>
                <a:defRPr/>
              </a:pPr>
              <a:t>12/5/2018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A633542C-507C-4287-9993-19323EBBBC50}"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570F10AB-AD27-4F50-AC45-151F888E4460}" type="datetimeFigureOut">
              <a:rPr lang="en-US"/>
              <a:pPr>
                <a:defRPr/>
              </a:pPr>
              <a:t>12/5/2018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6B192AC-1597-42D9-894F-5F579BC69582}"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75691AC8-0E33-4AAD-922F-E1FFA90F3759}" type="datetimeFigureOut">
              <a:rPr lang="en-US"/>
              <a:pPr>
                <a:defRPr/>
              </a:pPr>
              <a:t>12/5/2018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42387A3-7A44-4A55-8ECE-7D08F28EBEB1}"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DE9CA4-DACD-4692-909A-FC4A25533F10}" type="datetimeFigureOut">
              <a:rPr lang="en-US"/>
              <a:pPr>
                <a:defRPr/>
              </a:pPr>
              <a:t>12/5/2018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E75AA43-5F89-40FC-951D-C79482E3109E}"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A8F845-A598-41FB-8D6E-0718259FE42C}" type="datetimeFigureOut">
              <a:rPr lang="en-US"/>
              <a:pPr>
                <a:defRPr/>
              </a:pPr>
              <a:t>12/5/2018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56D2791-66B9-48D9-8273-D2FC33D9920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5"/>
            <a:ext cx="7543800" cy="1060196"/>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22325" y="6459538"/>
            <a:ext cx="1854200" cy="365125"/>
          </a:xfrm>
          <a:prstGeom prst="rect">
            <a:avLst/>
          </a:prstGeom>
        </p:spPr>
        <p:txBody>
          <a:bodyPr/>
          <a:lstStyle>
            <a:lvl1pPr eaLnBrk="1" fontAlgn="auto" hangingPunct="1">
              <a:spcBef>
                <a:spcPts val="0"/>
              </a:spcBef>
              <a:spcAft>
                <a:spcPts val="0"/>
              </a:spcAft>
              <a:defRPr>
                <a:latin typeface="+mn-lt"/>
              </a:defRPr>
            </a:lvl1pPr>
          </a:lstStyle>
          <a:p>
            <a:pPr>
              <a:defRPr/>
            </a:pPr>
            <a:fld id="{5C1910FA-FC45-45F7-865F-5FE5DD9451BB}" type="datetimeFigureOut">
              <a:rPr lang="id-ID"/>
              <a:pPr>
                <a:defRPr/>
              </a:pPr>
              <a:t>05/12/2018</a:t>
            </a:fld>
            <a:endParaRPr lang="id-ID"/>
          </a:p>
        </p:txBody>
      </p:sp>
      <p:sp>
        <p:nvSpPr>
          <p:cNvPr id="8" name="Slide Number Placeholder 8"/>
          <p:cNvSpPr>
            <a:spLocks noGrp="1"/>
          </p:cNvSpPr>
          <p:nvPr>
            <p:ph type="sldNum" sz="quarter" idx="11"/>
          </p:nvPr>
        </p:nvSpPr>
        <p:spPr>
          <a:xfrm>
            <a:off x="7424738" y="6459538"/>
            <a:ext cx="9842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475858FA-A094-4B18-957F-971709BAF8B8}" type="slidenum">
              <a:rPr lang="id-ID" altLang="en-US"/>
              <a:pPr/>
              <a:t>‹#›</a:t>
            </a:fld>
            <a:endParaRPr lang="id-ID"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a:xfrm>
            <a:off x="349250" y="6459538"/>
            <a:ext cx="1963738" cy="365125"/>
          </a:xfrm>
          <a:prstGeom prst="rect">
            <a:avLst/>
          </a:prstGeom>
        </p:spPr>
        <p:txBody>
          <a:bodyPr/>
          <a:lstStyle>
            <a:lvl1pPr algn="l" eaLnBrk="1" fontAlgn="auto" hangingPunct="1">
              <a:spcBef>
                <a:spcPts val="0"/>
              </a:spcBef>
              <a:spcAft>
                <a:spcPts val="0"/>
              </a:spcAft>
              <a:defRPr>
                <a:latin typeface="+mn-lt"/>
              </a:defRPr>
            </a:lvl1pPr>
          </a:lstStyle>
          <a:p>
            <a:pPr>
              <a:defRPr/>
            </a:pPr>
            <a:fld id="{F0DFDAA9-2291-46B3-8846-5BCF8D80BC57}" type="datetimeFigureOut">
              <a:rPr lang="id-ID"/>
              <a:pPr>
                <a:defRPr/>
              </a:pPr>
              <a:t>05/12/2018</a:t>
            </a:fld>
            <a:endParaRPr lang="id-ID"/>
          </a:p>
        </p:txBody>
      </p:sp>
      <p:sp>
        <p:nvSpPr>
          <p:cNvPr id="8" name="Footer Placeholder 5"/>
          <p:cNvSpPr>
            <a:spLocks noGrp="1"/>
          </p:cNvSpPr>
          <p:nvPr>
            <p:ph type="ftr" sz="quarter" idx="11"/>
          </p:nvPr>
        </p:nvSpPr>
        <p:spPr>
          <a:xfrm>
            <a:off x="3600450" y="6459538"/>
            <a:ext cx="3486150" cy="365125"/>
          </a:xfrm>
          <a:prstGeom prst="rect">
            <a:avLst/>
          </a:prstGeom>
        </p:spPr>
        <p:txBody>
          <a:bodyPr/>
          <a:lstStyle>
            <a:lvl1pPr algn="l" eaLnBrk="1" fontAlgn="auto" hangingPunct="1">
              <a:spcBef>
                <a:spcPts val="0"/>
              </a:spcBef>
              <a:spcAft>
                <a:spcPts val="0"/>
              </a:spcAft>
              <a:defRPr>
                <a:solidFill>
                  <a:schemeClr val="tx2"/>
                </a:solidFill>
                <a:latin typeface="+mn-lt"/>
              </a:defRPr>
            </a:lvl1pPr>
          </a:lstStyle>
          <a:p>
            <a:pPr>
              <a:defRPr/>
            </a:pPr>
            <a:endParaRPr lang="id-ID"/>
          </a:p>
        </p:txBody>
      </p:sp>
      <p:sp>
        <p:nvSpPr>
          <p:cNvPr id="9" name="Slide Number Placeholder 6"/>
          <p:cNvSpPr>
            <a:spLocks noGrp="1"/>
          </p:cNvSpPr>
          <p:nvPr>
            <p:ph type="sldNum" sz="quarter" idx="12"/>
          </p:nvPr>
        </p:nvSpPr>
        <p:spPr>
          <a:xfrm>
            <a:off x="7424738" y="6459538"/>
            <a:ext cx="9842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chemeClr val="tx2"/>
                </a:solidFill>
              </a:defRPr>
            </a:lvl1pPr>
          </a:lstStyle>
          <a:p>
            <a:fld id="{AFB29D5C-C844-439C-8D10-278010750518}" type="slidenum">
              <a:rPr lang="id-ID" altLang="en-US"/>
              <a:pPr/>
              <a:t>‹#›</a:t>
            </a:fld>
            <a:endParaRPr lang="id-ID"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a:xfrm>
            <a:off x="822325" y="6459538"/>
            <a:ext cx="1854200" cy="365125"/>
          </a:xfrm>
          <a:prstGeom prst="rect">
            <a:avLst/>
          </a:prstGeom>
        </p:spPr>
        <p:txBody>
          <a:bodyPr/>
          <a:lstStyle>
            <a:lvl1pPr eaLnBrk="1" fontAlgn="auto" hangingPunct="1">
              <a:spcBef>
                <a:spcPts val="0"/>
              </a:spcBef>
              <a:spcAft>
                <a:spcPts val="0"/>
              </a:spcAft>
              <a:defRPr>
                <a:latin typeface="+mn-lt"/>
              </a:defRPr>
            </a:lvl1pPr>
          </a:lstStyle>
          <a:p>
            <a:pPr>
              <a:defRPr/>
            </a:pPr>
            <a:fld id="{FE8A085B-02E5-4C87-A273-C63F10F6F73D}" type="datetimeFigureOut">
              <a:rPr lang="en-US"/>
              <a:pPr>
                <a:defRPr/>
              </a:pPr>
              <a:t>12/5/2018</a:t>
            </a:fld>
            <a:endParaRPr lang="en-US" dirty="0"/>
          </a:p>
        </p:txBody>
      </p:sp>
      <p:sp>
        <p:nvSpPr>
          <p:cNvPr id="9" name="Slide Number Placeholder 6"/>
          <p:cNvSpPr>
            <a:spLocks noGrp="1"/>
          </p:cNvSpPr>
          <p:nvPr>
            <p:ph type="sldNum" sz="quarter" idx="12"/>
          </p:nvPr>
        </p:nvSpPr>
        <p:spPr>
          <a:xfrm>
            <a:off x="7424738" y="6459538"/>
            <a:ext cx="9842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53DDC4D-057C-4BBA-A7C0-7170310817B5}"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5" name="Rectangle 4"/>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oAutofit/>
          </a:bodyPr>
          <a:lstStyle>
            <a:lvl1pPr>
              <a:defRPr sz="36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a:xfrm>
            <a:off x="822325" y="6459538"/>
            <a:ext cx="1854200" cy="365125"/>
          </a:xfrm>
          <a:prstGeom prst="rect">
            <a:avLst/>
          </a:prstGeom>
        </p:spPr>
        <p:txBody>
          <a:bodyPr/>
          <a:lstStyle>
            <a:lvl1pPr eaLnBrk="1" fontAlgn="auto" hangingPunct="1">
              <a:spcBef>
                <a:spcPts val="0"/>
              </a:spcBef>
              <a:spcAft>
                <a:spcPts val="0"/>
              </a:spcAft>
              <a:defRPr>
                <a:latin typeface="+mn-lt"/>
              </a:defRPr>
            </a:lvl1pPr>
          </a:lstStyle>
          <a:p>
            <a:pPr>
              <a:defRPr/>
            </a:pPr>
            <a:fld id="{04370A16-C002-4468-A7EF-D102B6D1FD7B}" type="datetimeFigureOut">
              <a:rPr lang="id-ID"/>
              <a:pPr>
                <a:defRPr/>
              </a:pPr>
              <a:t>05/12/2018</a:t>
            </a:fld>
            <a:endParaRPr lang="id-ID"/>
          </a:p>
        </p:txBody>
      </p:sp>
      <p:sp>
        <p:nvSpPr>
          <p:cNvPr id="8" name="Slide Number Placeholder 6"/>
          <p:cNvSpPr>
            <a:spLocks noGrp="1"/>
          </p:cNvSpPr>
          <p:nvPr>
            <p:ph type="sldNum" sz="quarter" idx="11"/>
          </p:nvPr>
        </p:nvSpPr>
        <p:spPr>
          <a:xfrm>
            <a:off x="7424738" y="6459538"/>
            <a:ext cx="9842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FF89352-09F1-4F23-9E1D-3E51140A984C}" type="slidenum">
              <a:rPr lang="id-ID" altLang="en-US"/>
              <a:pPr/>
              <a:t>‹#›</a:t>
            </a:fld>
            <a:endParaRPr lang="id-ID"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325" y="333375"/>
            <a:ext cx="7543800" cy="1008063"/>
          </a:xfrm>
        </p:spPr>
        <p:txBody>
          <a:bodyPr/>
          <a:lstStyle/>
          <a:p>
            <a:r>
              <a:rPr lang="en-US" smtClean="0"/>
              <a:t>Click to edit Master title style</a:t>
            </a:r>
            <a:endParaRPr lang="en-US"/>
          </a:p>
        </p:txBody>
      </p:sp>
      <p:sp>
        <p:nvSpPr>
          <p:cNvPr id="3" name="Content Placeholder 2"/>
          <p:cNvSpPr>
            <a:spLocks noGrp="1"/>
          </p:cNvSpPr>
          <p:nvPr>
            <p:ph idx="1"/>
          </p:nvPr>
        </p:nvSpPr>
        <p:spPr>
          <a:xfrm>
            <a:off x="822325" y="1846263"/>
            <a:ext cx="7543800" cy="40227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1604138-A734-43DF-BADC-39D43C1659D3}" type="datetimeFigureOut">
              <a:rPr lang="en-US"/>
              <a:pPr>
                <a:defRPr/>
              </a:pPr>
              <a:t>12/5/2018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F32CAE9-E766-47FD-8448-D990D471CAA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27A723-ADF0-4D8E-8A79-9F2CE94830F5}" type="datetimeFigureOut">
              <a:rPr lang="en-US"/>
              <a:pPr>
                <a:defRPr/>
              </a:pPr>
              <a:t>12/5/2018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DB7B0C-728F-44EA-AE65-92DF14FDAD0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880B4329-265A-47DE-88A3-03B4605D2CE5}" type="datetimeFigureOut">
              <a:rPr lang="en-US"/>
              <a:pPr>
                <a:defRPr/>
              </a:pPr>
              <a:t>12/5/2018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3BA6C03-FC0C-4086-B73C-624A11A3CB0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325" y="333375"/>
            <a:ext cx="7543800" cy="1008063"/>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822325" y="1846263"/>
            <a:ext cx="7543800" cy="40227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cxnSp>
        <p:nvCxnSpPr>
          <p:cNvPr id="10" name="Straight Connector 9"/>
          <p:cNvCxnSpPr/>
          <p:nvPr/>
        </p:nvCxnSpPr>
        <p:spPr>
          <a:xfrm>
            <a:off x="895350" y="1484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29" name="Picture 19"/>
          <p:cNvPicPr>
            <a:picLocks noChangeAspect="1"/>
          </p:cNvPicPr>
          <p:nvPr userDrawn="1"/>
        </p:nvPicPr>
        <p:blipFill>
          <a:blip r:embed="rId8"/>
          <a:srcRect/>
          <a:stretch>
            <a:fillRect/>
          </a:stretch>
        </p:blipFill>
        <p:spPr bwMode="auto">
          <a:xfrm>
            <a:off x="0" y="6092825"/>
            <a:ext cx="9144000" cy="765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794" r:id="rId6"/>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itchFamily="34" charset="0"/>
        </a:defRPr>
      </a:lvl2pPr>
      <a:lvl3pPr algn="l" rtl="0" eaLnBrk="0" fontAlgn="base" hangingPunct="0">
        <a:lnSpc>
          <a:spcPct val="85000"/>
        </a:lnSpc>
        <a:spcBef>
          <a:spcPct val="0"/>
        </a:spcBef>
        <a:spcAft>
          <a:spcPct val="0"/>
        </a:spcAft>
        <a:defRPr sz="4800">
          <a:solidFill>
            <a:srgbClr val="404040"/>
          </a:solidFill>
          <a:latin typeface="Calibri Light" pitchFamily="34" charset="0"/>
        </a:defRPr>
      </a:lvl3pPr>
      <a:lvl4pPr algn="l" rtl="0" eaLnBrk="0" fontAlgn="base" hangingPunct="0">
        <a:lnSpc>
          <a:spcPct val="85000"/>
        </a:lnSpc>
        <a:spcBef>
          <a:spcPct val="0"/>
        </a:spcBef>
        <a:spcAft>
          <a:spcPct val="0"/>
        </a:spcAft>
        <a:defRPr sz="4800">
          <a:solidFill>
            <a:srgbClr val="404040"/>
          </a:solidFill>
          <a:latin typeface="Calibri Light" pitchFamily="34" charset="0"/>
        </a:defRPr>
      </a:lvl4pPr>
      <a:lvl5pPr algn="l" rtl="0" eaLnBrk="0" fontAlgn="base" hangingPunct="0">
        <a:lnSpc>
          <a:spcPct val="85000"/>
        </a:lnSpc>
        <a:spcBef>
          <a:spcPct val="0"/>
        </a:spcBef>
        <a:spcAft>
          <a:spcPct val="0"/>
        </a:spcAft>
        <a:defRPr sz="4800">
          <a:solidFill>
            <a:srgbClr val="404040"/>
          </a:solidFill>
          <a:latin typeface="Calibri Light" pitchFamily="34" charset="0"/>
        </a:defRPr>
      </a:lvl5pPr>
      <a:lvl6pPr marL="457200" algn="l" rtl="0" fontAlgn="base">
        <a:lnSpc>
          <a:spcPct val="85000"/>
        </a:lnSpc>
        <a:spcBef>
          <a:spcPct val="0"/>
        </a:spcBef>
        <a:spcAft>
          <a:spcPct val="0"/>
        </a:spcAft>
        <a:defRPr sz="4800">
          <a:solidFill>
            <a:srgbClr val="404040"/>
          </a:solidFill>
          <a:latin typeface="Calibri Light" pitchFamily="34" charset="0"/>
        </a:defRPr>
      </a:lvl6pPr>
      <a:lvl7pPr marL="914400" algn="l" rtl="0" fontAlgn="base">
        <a:lnSpc>
          <a:spcPct val="85000"/>
        </a:lnSpc>
        <a:spcBef>
          <a:spcPct val="0"/>
        </a:spcBef>
        <a:spcAft>
          <a:spcPct val="0"/>
        </a:spcAft>
        <a:defRPr sz="4800">
          <a:solidFill>
            <a:srgbClr val="404040"/>
          </a:solidFill>
          <a:latin typeface="Calibri Light" pitchFamily="34" charset="0"/>
        </a:defRPr>
      </a:lvl7pPr>
      <a:lvl8pPr marL="1371600" algn="l" rtl="0" fontAlgn="base">
        <a:lnSpc>
          <a:spcPct val="85000"/>
        </a:lnSpc>
        <a:spcBef>
          <a:spcPct val="0"/>
        </a:spcBef>
        <a:spcAft>
          <a:spcPct val="0"/>
        </a:spcAft>
        <a:defRPr sz="4800">
          <a:solidFill>
            <a:srgbClr val="404040"/>
          </a:solidFill>
          <a:latin typeface="Calibri Light" pitchFamily="34" charset="0"/>
        </a:defRPr>
      </a:lvl8pPr>
      <a:lvl9pPr marL="1828800" algn="l" rtl="0" fontAlgn="base">
        <a:lnSpc>
          <a:spcPct val="85000"/>
        </a:lnSpc>
        <a:spcBef>
          <a:spcPct val="0"/>
        </a:spcBef>
        <a:spcAft>
          <a:spcPct val="0"/>
        </a:spcAft>
        <a:defRPr sz="4800">
          <a:solidFill>
            <a:srgbClr val="404040"/>
          </a:solidFill>
          <a:latin typeface="Calibri Light"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sz="2800"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90D6930A-AF76-4BD6-A17F-FF53872D3E5E}" type="datetimeFigureOut">
              <a:rPr lang="en-US"/>
              <a:pPr>
                <a:defRPr/>
              </a:pPr>
              <a:t>12/5/2018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58B0913-44E1-4862-B84C-043E71D3ABA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rtl="0" fontAlgn="base">
        <a:lnSpc>
          <a:spcPct val="90000"/>
        </a:lnSpc>
        <a:spcBef>
          <a:spcPct val="0"/>
        </a:spcBef>
        <a:spcAft>
          <a:spcPct val="0"/>
        </a:spcAft>
        <a:defRPr sz="4400" kern="1200">
          <a:solidFill>
            <a:schemeClr val="tx1"/>
          </a:solidFill>
          <a:latin typeface="Arial" charset="0"/>
          <a:ea typeface="+mj-ea"/>
          <a:cs typeface="+mj-cs"/>
        </a:defRPr>
      </a:lvl1pPr>
      <a:lvl2pPr algn="l" rtl="0" fontAlgn="base">
        <a:lnSpc>
          <a:spcPct val="90000"/>
        </a:lnSpc>
        <a:spcBef>
          <a:spcPct val="0"/>
        </a:spcBef>
        <a:spcAft>
          <a:spcPct val="0"/>
        </a:spcAft>
        <a:defRPr sz="4400">
          <a:solidFill>
            <a:schemeClr val="tx1"/>
          </a:solidFill>
          <a:latin typeface="Arial" charset="0"/>
        </a:defRPr>
      </a:lvl2pPr>
      <a:lvl3pPr algn="l" rtl="0" fontAlgn="base">
        <a:lnSpc>
          <a:spcPct val="90000"/>
        </a:lnSpc>
        <a:spcBef>
          <a:spcPct val="0"/>
        </a:spcBef>
        <a:spcAft>
          <a:spcPct val="0"/>
        </a:spcAft>
        <a:defRPr sz="4400">
          <a:solidFill>
            <a:schemeClr val="tx1"/>
          </a:solidFill>
          <a:latin typeface="Arial" charset="0"/>
        </a:defRPr>
      </a:lvl3pPr>
      <a:lvl4pPr algn="l" rtl="0" fontAlgn="base">
        <a:lnSpc>
          <a:spcPct val="90000"/>
        </a:lnSpc>
        <a:spcBef>
          <a:spcPct val="0"/>
        </a:spcBef>
        <a:spcAft>
          <a:spcPct val="0"/>
        </a:spcAft>
        <a:defRPr sz="4400">
          <a:solidFill>
            <a:schemeClr val="tx1"/>
          </a:solidFill>
          <a:latin typeface="Arial" charset="0"/>
        </a:defRPr>
      </a:lvl4pPr>
      <a:lvl5pPr algn="l" rtl="0" fontAlgn="base">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Arial" charset="0"/>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Arial" charset="0"/>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Arial" charset="0"/>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Arial" charset="0"/>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325" y="974725"/>
            <a:ext cx="7543800" cy="3101975"/>
          </a:xfrm>
        </p:spPr>
        <p:txBody>
          <a:bodyPr>
            <a:noAutofit/>
          </a:bodyPr>
          <a:lstStyle/>
          <a:p>
            <a:pPr eaLnBrk="1" fontAlgn="auto" hangingPunct="1">
              <a:spcAft>
                <a:spcPts val="0"/>
              </a:spcAft>
              <a:defRPr/>
            </a:pPr>
            <a:r>
              <a:rPr lang="id-ID" sz="4800" b="1" dirty="0">
                <a:solidFill>
                  <a:schemeClr val="accent3">
                    <a:lumMod val="75000"/>
                  </a:schemeClr>
                </a:solidFill>
              </a:rPr>
              <a:t>Paddy Farmers’ Perception </a:t>
            </a:r>
            <a:r>
              <a:rPr lang="en-US" sz="4800" b="1" dirty="0" smtClean="0">
                <a:solidFill>
                  <a:schemeClr val="accent3">
                    <a:lumMod val="75000"/>
                  </a:schemeClr>
                </a:solidFill>
              </a:rPr>
              <a:t>a</a:t>
            </a:r>
            <a:r>
              <a:rPr lang="id-ID" sz="4800" b="1" dirty="0" smtClean="0">
                <a:solidFill>
                  <a:schemeClr val="accent3">
                    <a:lumMod val="75000"/>
                  </a:schemeClr>
                </a:solidFill>
              </a:rPr>
              <a:t>nd </a:t>
            </a:r>
            <a:r>
              <a:rPr lang="id-ID" sz="4800" b="1" dirty="0">
                <a:solidFill>
                  <a:schemeClr val="accent3">
                    <a:lumMod val="75000"/>
                  </a:schemeClr>
                </a:solidFill>
              </a:rPr>
              <a:t>Their Adaptation </a:t>
            </a:r>
            <a:r>
              <a:rPr lang="en-US" sz="4800" b="1" dirty="0" smtClean="0">
                <a:solidFill>
                  <a:schemeClr val="accent3">
                    <a:lumMod val="75000"/>
                  </a:schemeClr>
                </a:solidFill>
              </a:rPr>
              <a:t>to</a:t>
            </a:r>
            <a:r>
              <a:rPr lang="id-ID" sz="4800" b="1" dirty="0" smtClean="0">
                <a:solidFill>
                  <a:schemeClr val="accent3">
                    <a:lumMod val="75000"/>
                  </a:schemeClr>
                </a:solidFill>
              </a:rPr>
              <a:t> </a:t>
            </a:r>
            <a:r>
              <a:rPr lang="id-ID" sz="4800" b="1" dirty="0">
                <a:solidFill>
                  <a:schemeClr val="accent3">
                    <a:lumMod val="75000"/>
                  </a:schemeClr>
                </a:solidFill>
              </a:rPr>
              <a:t>Climate Change : </a:t>
            </a:r>
            <a:r>
              <a:rPr lang="en-US" sz="4400" b="1" dirty="0" smtClean="0"/>
              <a:t/>
            </a:r>
            <a:br>
              <a:rPr lang="en-US" sz="4400" b="1" dirty="0" smtClean="0"/>
            </a:br>
            <a:r>
              <a:rPr lang="id-ID" sz="2800" b="1" dirty="0" smtClean="0">
                <a:solidFill>
                  <a:schemeClr val="accent6">
                    <a:lumMod val="50000"/>
                  </a:schemeClr>
                </a:solidFill>
              </a:rPr>
              <a:t>Case </a:t>
            </a:r>
            <a:r>
              <a:rPr lang="id-ID" sz="2800" b="1" dirty="0">
                <a:solidFill>
                  <a:schemeClr val="accent6">
                    <a:lumMod val="50000"/>
                  </a:schemeClr>
                </a:solidFill>
              </a:rPr>
              <a:t>Study at Singkarak Lake Cathment Area of West Sumatra, </a:t>
            </a:r>
            <a:r>
              <a:rPr lang="id-ID" sz="2800" b="1" dirty="0" smtClean="0">
                <a:solidFill>
                  <a:schemeClr val="accent6">
                    <a:lumMod val="50000"/>
                  </a:schemeClr>
                </a:solidFill>
              </a:rPr>
              <a:t>Indonesia</a:t>
            </a:r>
            <a:endParaRPr lang="en-US" sz="2800" dirty="0">
              <a:solidFill>
                <a:schemeClr val="accent6">
                  <a:lumMod val="50000"/>
                </a:schemeClr>
              </a:solidFill>
            </a:endParaRPr>
          </a:p>
        </p:txBody>
      </p:sp>
      <p:sp>
        <p:nvSpPr>
          <p:cNvPr id="3" name="Subtitle 2"/>
          <p:cNvSpPr>
            <a:spLocks noGrp="1"/>
          </p:cNvSpPr>
          <p:nvPr>
            <p:ph type="subTitle" idx="1"/>
          </p:nvPr>
        </p:nvSpPr>
        <p:spPr>
          <a:xfrm>
            <a:off x="825500" y="4652963"/>
            <a:ext cx="7543800" cy="946150"/>
          </a:xfrm>
        </p:spPr>
        <p:txBody>
          <a:bodyPr rtlCol="0"/>
          <a:lstStyle/>
          <a:p>
            <a:pPr eaLnBrk="1" fontAlgn="auto" hangingPunct="1">
              <a:defRPr/>
            </a:pPr>
            <a:r>
              <a:rPr lang="id-ID" sz="2000" b="1" cap="none" dirty="0" smtClean="0"/>
              <a:t>Refdinal, Rudi Febriamansyah, Endry Martius, </a:t>
            </a:r>
            <a:r>
              <a:rPr lang="en-US" sz="2000" b="1" cap="none" dirty="0"/>
              <a:t>a</a:t>
            </a:r>
            <a:r>
              <a:rPr lang="id-ID" sz="2000" b="1" cap="none" dirty="0" smtClean="0"/>
              <a:t>nd Mahdi</a:t>
            </a:r>
            <a:endParaRPr lang="id-ID" sz="2000" b="1" cap="none" dirty="0"/>
          </a:p>
        </p:txBody>
      </p:sp>
      <p:sp>
        <p:nvSpPr>
          <p:cNvPr id="5" name="TextBox 4"/>
          <p:cNvSpPr txBox="1"/>
          <p:nvPr/>
        </p:nvSpPr>
        <p:spPr>
          <a:xfrm>
            <a:off x="822325" y="5229225"/>
            <a:ext cx="7270750" cy="461963"/>
          </a:xfrm>
          <a:prstGeom prst="rect">
            <a:avLst/>
          </a:prstGeom>
          <a:noFill/>
        </p:spPr>
        <p:txBody>
          <a:bodyPr>
            <a:spAutoFit/>
          </a:bodyPr>
          <a:lstStyle/>
          <a:p>
            <a:pPr eaLnBrk="1" fontAlgn="auto" hangingPunct="1">
              <a:spcBef>
                <a:spcPts val="0"/>
              </a:spcBef>
              <a:spcAft>
                <a:spcPts val="0"/>
              </a:spcAft>
              <a:defRPr/>
            </a:pPr>
            <a:r>
              <a:rPr lang="en-US" sz="2400" b="1" dirty="0">
                <a:solidFill>
                  <a:schemeClr val="accent4">
                    <a:lumMod val="50000"/>
                  </a:schemeClr>
                </a:solidFill>
                <a:latin typeface="+mn-lt"/>
              </a:rPr>
              <a:t>UNIVERSITAS ANDALAS, PADANG. INDONESIA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822325" y="274638"/>
            <a:ext cx="7543800" cy="850900"/>
          </a:xfrm>
        </p:spPr>
        <p:txBody>
          <a:bodyPr anchor="b"/>
          <a:lstStyle/>
          <a:p>
            <a:pPr algn="ctr">
              <a:lnSpc>
                <a:spcPct val="100000"/>
              </a:lnSpc>
            </a:pPr>
            <a:r>
              <a:rPr lang="id-ID" altLang="en-US" sz="4000" b="1" smtClean="0">
                <a:solidFill>
                  <a:srgbClr val="206252"/>
                </a:solidFill>
              </a:rPr>
              <a:t>Adaptation </a:t>
            </a:r>
            <a:r>
              <a:rPr lang="en-US" altLang="en-US" sz="4000" b="1" smtClean="0">
                <a:solidFill>
                  <a:srgbClr val="206252"/>
                </a:solidFill>
              </a:rPr>
              <a:t>Which have Been Taken </a:t>
            </a:r>
            <a:r>
              <a:rPr lang="id-ID" altLang="en-US" sz="4000" b="1" smtClean="0">
                <a:solidFill>
                  <a:srgbClr val="206252"/>
                </a:solidFill>
              </a:rPr>
              <a:t>by farmers</a:t>
            </a:r>
            <a:endParaRPr lang="en-US" altLang="en-US" sz="4000" b="1" smtClean="0">
              <a:solidFill>
                <a:srgbClr val="206252"/>
              </a:solidFill>
            </a:endParaRPr>
          </a:p>
        </p:txBody>
      </p:sp>
      <p:graphicFrame>
        <p:nvGraphicFramePr>
          <p:cNvPr id="4" name="Table 3"/>
          <p:cNvGraphicFramePr>
            <a:graphicFrameLocks noGrp="1"/>
          </p:cNvGraphicFramePr>
          <p:nvPr/>
        </p:nvGraphicFramePr>
        <p:xfrm>
          <a:off x="822325" y="1125538"/>
          <a:ext cx="5762625" cy="5011737"/>
        </p:xfrm>
        <a:graphic>
          <a:graphicData uri="http://schemas.openxmlformats.org/drawingml/2006/table">
            <a:tbl>
              <a:tblPr firstRow="1" firstCol="1" bandRow="1">
                <a:tableStyleId>{5C22544A-7EE6-4342-B048-85BDC9FD1C3A}</a:tableStyleId>
              </a:tblPr>
              <a:tblGrid>
                <a:gridCol w="361950">
                  <a:extLst>
                    <a:ext uri="{9D8B030D-6E8A-4147-A177-3AD203B41FA5}">
                      <a16:colId xmlns:a16="http://schemas.microsoft.com/office/drawing/2014/main" xmlns="" val="20000"/>
                    </a:ext>
                  </a:extLst>
                </a:gridCol>
                <a:gridCol w="2505075">
                  <a:extLst>
                    <a:ext uri="{9D8B030D-6E8A-4147-A177-3AD203B41FA5}">
                      <a16:colId xmlns:a16="http://schemas.microsoft.com/office/drawing/2014/main" xmlns="" val="20001"/>
                    </a:ext>
                  </a:extLst>
                </a:gridCol>
                <a:gridCol w="1467485">
                  <a:extLst>
                    <a:ext uri="{9D8B030D-6E8A-4147-A177-3AD203B41FA5}">
                      <a16:colId xmlns:a16="http://schemas.microsoft.com/office/drawing/2014/main" xmlns="" val="20002"/>
                    </a:ext>
                  </a:extLst>
                </a:gridCol>
                <a:gridCol w="1428115">
                  <a:extLst>
                    <a:ext uri="{9D8B030D-6E8A-4147-A177-3AD203B41FA5}">
                      <a16:colId xmlns:a16="http://schemas.microsoft.com/office/drawing/2014/main" xmlns="" val="20003"/>
                    </a:ext>
                  </a:extLst>
                </a:gridCol>
              </a:tblGrid>
              <a:tr h="577590">
                <a:tc>
                  <a:txBody>
                    <a:bodyPr/>
                    <a:lstStyle/>
                    <a:p>
                      <a:pPr algn="ctr">
                        <a:lnSpc>
                          <a:spcPct val="115000"/>
                        </a:lnSpc>
                        <a:spcAft>
                          <a:spcPts val="0"/>
                        </a:spcAft>
                      </a:pPr>
                      <a:r>
                        <a:rPr lang="id-ID" sz="1100">
                          <a:effectLst/>
                        </a:rPr>
                        <a:t>No</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Farmer adaptation</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Number of farmers</a:t>
                      </a:r>
                      <a:endParaRPr lang="id-ID" sz="1400">
                        <a:effectLst/>
                      </a:endParaRPr>
                    </a:p>
                    <a:p>
                      <a:pPr>
                        <a:lnSpc>
                          <a:spcPct val="115000"/>
                        </a:lnSpc>
                        <a:spcAft>
                          <a:spcPts val="0"/>
                        </a:spcAft>
                      </a:pPr>
                      <a:r>
                        <a:rPr lang="id-ID" sz="1100">
                          <a:effectLst/>
                        </a:rPr>
                        <a:t>               (person)</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dirty="0">
                          <a:effectLst/>
                        </a:rPr>
                        <a:t>Persentage**)</a:t>
                      </a:r>
                      <a:endParaRPr lang="id-ID" sz="1400" dirty="0">
                        <a:effectLst/>
                      </a:endParaRPr>
                    </a:p>
                    <a:p>
                      <a:pPr algn="ctr">
                        <a:lnSpc>
                          <a:spcPct val="115000"/>
                        </a:lnSpc>
                        <a:spcAft>
                          <a:spcPts val="0"/>
                        </a:spcAft>
                      </a:pPr>
                      <a:r>
                        <a:rPr lang="id-ID" sz="1100" dirty="0">
                          <a:effectLst/>
                        </a:rPr>
                        <a:t>(%)</a:t>
                      </a:r>
                      <a:endParaRPr lang="id-ID" sz="14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192789">
                <a:tc>
                  <a:txBody>
                    <a:bodyPr/>
                    <a:lstStyle/>
                    <a:p>
                      <a:pPr algn="just">
                        <a:lnSpc>
                          <a:spcPct val="115000"/>
                        </a:lnSpc>
                        <a:spcAft>
                          <a:spcPts val="0"/>
                        </a:spcAft>
                      </a:pPr>
                      <a:r>
                        <a:rPr lang="id-ID" sz="1100">
                          <a:effectLst/>
                        </a:rPr>
                        <a:t>1</a:t>
                      </a:r>
                      <a:endParaRPr lang="id-ID"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id-ID" sz="1100">
                          <a:effectLst/>
                        </a:rPr>
                        <a:t>Given untill enough water</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73</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57</a:t>
                      </a:r>
                      <a:endParaRPr lang="id-ID" sz="140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192789">
                <a:tc>
                  <a:txBody>
                    <a:bodyPr/>
                    <a:lstStyle/>
                    <a:p>
                      <a:pPr algn="just">
                        <a:lnSpc>
                          <a:spcPct val="115000"/>
                        </a:lnSpc>
                        <a:spcAft>
                          <a:spcPts val="0"/>
                        </a:spcAft>
                      </a:pPr>
                      <a:r>
                        <a:rPr lang="id-ID" sz="1100">
                          <a:effectLst/>
                        </a:rPr>
                        <a:t>2</a:t>
                      </a:r>
                      <a:endParaRPr lang="id-ID"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id-ID" sz="1100">
                          <a:effectLst/>
                        </a:rPr>
                        <a:t>Planted according to water conditions</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63</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49</a:t>
                      </a:r>
                      <a:endParaRPr lang="id-ID" sz="140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192789">
                <a:tc>
                  <a:txBody>
                    <a:bodyPr/>
                    <a:lstStyle/>
                    <a:p>
                      <a:pPr algn="just">
                        <a:lnSpc>
                          <a:spcPct val="115000"/>
                        </a:lnSpc>
                        <a:spcAft>
                          <a:spcPts val="0"/>
                        </a:spcAft>
                      </a:pPr>
                      <a:r>
                        <a:rPr lang="id-ID" sz="1100">
                          <a:effectLst/>
                        </a:rPr>
                        <a:t>3</a:t>
                      </a:r>
                      <a:endParaRPr lang="id-ID"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id-ID" sz="1100" dirty="0">
                          <a:effectLst/>
                        </a:rPr>
                        <a:t>Change cropping pattens</a:t>
                      </a:r>
                      <a:endParaRPr lang="id-ID"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13</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10</a:t>
                      </a:r>
                      <a:endParaRPr lang="id-ID" sz="140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192789">
                <a:tc>
                  <a:txBody>
                    <a:bodyPr/>
                    <a:lstStyle/>
                    <a:p>
                      <a:pPr algn="just">
                        <a:lnSpc>
                          <a:spcPct val="115000"/>
                        </a:lnSpc>
                        <a:spcAft>
                          <a:spcPts val="0"/>
                        </a:spcAft>
                      </a:pPr>
                      <a:r>
                        <a:rPr lang="id-ID" sz="1100">
                          <a:effectLst/>
                        </a:rPr>
                        <a:t>4</a:t>
                      </a:r>
                      <a:endParaRPr lang="id-ID"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id-ID" sz="1100">
                          <a:effectLst/>
                        </a:rPr>
                        <a:t>Plant adaptive varieties</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7</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5</a:t>
                      </a:r>
                      <a:endParaRPr lang="id-ID" sz="1400">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192789">
                <a:tc>
                  <a:txBody>
                    <a:bodyPr/>
                    <a:lstStyle/>
                    <a:p>
                      <a:pPr algn="just">
                        <a:lnSpc>
                          <a:spcPct val="115000"/>
                        </a:lnSpc>
                        <a:spcAft>
                          <a:spcPts val="0"/>
                        </a:spcAft>
                      </a:pPr>
                      <a:r>
                        <a:rPr lang="id-ID" sz="1100">
                          <a:effectLst/>
                        </a:rPr>
                        <a:t>5</a:t>
                      </a:r>
                      <a:endParaRPr lang="id-ID"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id-ID" sz="1100">
                          <a:effectLst/>
                        </a:rPr>
                        <a:t>Using organic fertilizer</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8</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6</a:t>
                      </a:r>
                      <a:endParaRPr lang="id-ID" sz="1400">
                        <a:effectLst/>
                        <a:latin typeface="Calibri"/>
                        <a:ea typeface="Calibri"/>
                        <a:cs typeface="Times New Roman"/>
                      </a:endParaRPr>
                    </a:p>
                  </a:txBody>
                  <a:tcPr marL="68580" marR="68580" marT="0" marB="0"/>
                </a:tc>
                <a:extLst>
                  <a:ext uri="{0D108BD9-81ED-4DB2-BD59-A6C34878D82A}">
                    <a16:rowId xmlns:a16="http://schemas.microsoft.com/office/drawing/2014/main" xmlns="" val="10005"/>
                  </a:ext>
                </a:extLst>
              </a:tr>
              <a:tr h="192789">
                <a:tc>
                  <a:txBody>
                    <a:bodyPr/>
                    <a:lstStyle/>
                    <a:p>
                      <a:pPr algn="just">
                        <a:lnSpc>
                          <a:spcPct val="115000"/>
                        </a:lnSpc>
                        <a:spcAft>
                          <a:spcPts val="0"/>
                        </a:spcAft>
                      </a:pPr>
                      <a:r>
                        <a:rPr lang="id-ID" sz="1100">
                          <a:effectLst/>
                        </a:rPr>
                        <a:t>6</a:t>
                      </a:r>
                      <a:endParaRPr lang="id-ID"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id-ID" sz="1100">
                          <a:effectLst/>
                        </a:rPr>
                        <a:t>Conduct irrigation management</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79</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61</a:t>
                      </a:r>
                      <a:endParaRPr lang="id-ID" sz="1400">
                        <a:effectLst/>
                        <a:latin typeface="Calibri"/>
                        <a:ea typeface="Calibri"/>
                        <a:cs typeface="Times New Roman"/>
                      </a:endParaRPr>
                    </a:p>
                  </a:txBody>
                  <a:tcPr marL="68580" marR="68580" marT="0" marB="0"/>
                </a:tc>
                <a:extLst>
                  <a:ext uri="{0D108BD9-81ED-4DB2-BD59-A6C34878D82A}">
                    <a16:rowId xmlns:a16="http://schemas.microsoft.com/office/drawing/2014/main" xmlns="" val="10006"/>
                  </a:ext>
                </a:extLst>
              </a:tr>
              <a:tr h="192789">
                <a:tc>
                  <a:txBody>
                    <a:bodyPr/>
                    <a:lstStyle/>
                    <a:p>
                      <a:pPr algn="just">
                        <a:lnSpc>
                          <a:spcPct val="115000"/>
                        </a:lnSpc>
                        <a:spcAft>
                          <a:spcPts val="0"/>
                        </a:spcAft>
                      </a:pPr>
                      <a:r>
                        <a:rPr lang="id-ID" sz="1100">
                          <a:effectLst/>
                        </a:rPr>
                        <a:t>7</a:t>
                      </a:r>
                      <a:endParaRPr lang="id-ID"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id-ID" sz="1100">
                          <a:effectLst/>
                        </a:rPr>
                        <a:t>Diversify plants</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17</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13</a:t>
                      </a:r>
                      <a:endParaRPr lang="id-ID" sz="1400">
                        <a:effectLst/>
                        <a:latin typeface="Calibri"/>
                        <a:ea typeface="Calibri"/>
                        <a:cs typeface="Times New Roman"/>
                      </a:endParaRPr>
                    </a:p>
                  </a:txBody>
                  <a:tcPr marL="68580" marR="68580" marT="0" marB="0"/>
                </a:tc>
                <a:extLst>
                  <a:ext uri="{0D108BD9-81ED-4DB2-BD59-A6C34878D82A}">
                    <a16:rowId xmlns:a16="http://schemas.microsoft.com/office/drawing/2014/main" xmlns="" val="10007"/>
                  </a:ext>
                </a:extLst>
              </a:tr>
              <a:tr h="192789">
                <a:tc>
                  <a:txBody>
                    <a:bodyPr/>
                    <a:lstStyle/>
                    <a:p>
                      <a:pPr algn="just">
                        <a:lnSpc>
                          <a:spcPct val="115000"/>
                        </a:lnSpc>
                        <a:spcAft>
                          <a:spcPts val="0"/>
                        </a:spcAft>
                      </a:pPr>
                      <a:r>
                        <a:rPr lang="id-ID" sz="1100">
                          <a:effectLst/>
                        </a:rPr>
                        <a:t>8</a:t>
                      </a:r>
                      <a:endParaRPr lang="id-ID"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id-ID" sz="1100">
                          <a:effectLst/>
                        </a:rPr>
                        <a:t>Climate field school</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4</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4</a:t>
                      </a:r>
                      <a:endParaRPr lang="id-ID" sz="1400">
                        <a:effectLst/>
                        <a:latin typeface="Calibri"/>
                        <a:ea typeface="Calibri"/>
                        <a:cs typeface="Times New Roman"/>
                      </a:endParaRPr>
                    </a:p>
                  </a:txBody>
                  <a:tcPr marL="68580" marR="68580" marT="0" marB="0"/>
                </a:tc>
                <a:extLst>
                  <a:ext uri="{0D108BD9-81ED-4DB2-BD59-A6C34878D82A}">
                    <a16:rowId xmlns:a16="http://schemas.microsoft.com/office/drawing/2014/main" xmlns="" val="10008"/>
                  </a:ext>
                </a:extLst>
              </a:tr>
              <a:tr h="192789">
                <a:tc>
                  <a:txBody>
                    <a:bodyPr/>
                    <a:lstStyle/>
                    <a:p>
                      <a:pPr algn="just">
                        <a:lnSpc>
                          <a:spcPct val="115000"/>
                        </a:lnSpc>
                        <a:spcAft>
                          <a:spcPts val="0"/>
                        </a:spcAft>
                      </a:pPr>
                      <a:r>
                        <a:rPr lang="id-ID" sz="1100">
                          <a:effectLst/>
                        </a:rPr>
                        <a:t>9</a:t>
                      </a:r>
                      <a:endParaRPr lang="id-ID"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id-ID" sz="1100">
                          <a:effectLst/>
                        </a:rPr>
                        <a:t>SLPHT</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6</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5</a:t>
                      </a:r>
                      <a:endParaRPr lang="id-ID" sz="1400">
                        <a:effectLst/>
                        <a:latin typeface="Calibri"/>
                        <a:ea typeface="Calibri"/>
                        <a:cs typeface="Times New Roman"/>
                      </a:endParaRPr>
                    </a:p>
                  </a:txBody>
                  <a:tcPr marL="68580" marR="68580" marT="0" marB="0"/>
                </a:tc>
                <a:extLst>
                  <a:ext uri="{0D108BD9-81ED-4DB2-BD59-A6C34878D82A}">
                    <a16:rowId xmlns:a16="http://schemas.microsoft.com/office/drawing/2014/main" xmlns="" val="10009"/>
                  </a:ext>
                </a:extLst>
              </a:tr>
              <a:tr h="192789">
                <a:tc>
                  <a:txBody>
                    <a:bodyPr/>
                    <a:lstStyle/>
                    <a:p>
                      <a:pPr algn="just">
                        <a:lnSpc>
                          <a:spcPct val="115000"/>
                        </a:lnSpc>
                        <a:spcAft>
                          <a:spcPts val="0"/>
                        </a:spcAft>
                      </a:pPr>
                      <a:r>
                        <a:rPr lang="id-ID" sz="1100">
                          <a:effectLst/>
                        </a:rPr>
                        <a:t>10</a:t>
                      </a:r>
                      <a:endParaRPr lang="id-ID"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id-ID" sz="1100">
                          <a:effectLst/>
                        </a:rPr>
                        <a:t>Intensify group activities</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34</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26</a:t>
                      </a:r>
                      <a:endParaRPr lang="id-ID" sz="1400">
                        <a:effectLst/>
                        <a:latin typeface="Calibri"/>
                        <a:ea typeface="Calibri"/>
                        <a:cs typeface="Times New Roman"/>
                      </a:endParaRPr>
                    </a:p>
                  </a:txBody>
                  <a:tcPr marL="68580" marR="68580" marT="0" marB="0"/>
                </a:tc>
                <a:extLst>
                  <a:ext uri="{0D108BD9-81ED-4DB2-BD59-A6C34878D82A}">
                    <a16:rowId xmlns:a16="http://schemas.microsoft.com/office/drawing/2014/main" xmlns="" val="10010"/>
                  </a:ext>
                </a:extLst>
              </a:tr>
              <a:tr h="192789">
                <a:tc>
                  <a:txBody>
                    <a:bodyPr/>
                    <a:lstStyle/>
                    <a:p>
                      <a:pPr algn="just">
                        <a:lnSpc>
                          <a:spcPct val="115000"/>
                        </a:lnSpc>
                        <a:spcAft>
                          <a:spcPts val="0"/>
                        </a:spcAft>
                      </a:pPr>
                      <a:r>
                        <a:rPr lang="id-ID" sz="1100">
                          <a:effectLst/>
                        </a:rPr>
                        <a:t>11</a:t>
                      </a:r>
                      <a:endParaRPr lang="id-ID"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id-ID" sz="1100">
                          <a:effectLst/>
                        </a:rPr>
                        <a:t>Conduct land rehabilitation</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13</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10</a:t>
                      </a:r>
                      <a:endParaRPr lang="id-ID" sz="1400">
                        <a:effectLst/>
                        <a:latin typeface="Calibri"/>
                        <a:ea typeface="Calibri"/>
                        <a:cs typeface="Times New Roman"/>
                      </a:endParaRPr>
                    </a:p>
                  </a:txBody>
                  <a:tcPr marL="68580" marR="68580" marT="0" marB="0"/>
                </a:tc>
                <a:extLst>
                  <a:ext uri="{0D108BD9-81ED-4DB2-BD59-A6C34878D82A}">
                    <a16:rowId xmlns:a16="http://schemas.microsoft.com/office/drawing/2014/main" xmlns="" val="10011"/>
                  </a:ext>
                </a:extLst>
              </a:tr>
              <a:tr h="192789">
                <a:tc>
                  <a:txBody>
                    <a:bodyPr/>
                    <a:lstStyle/>
                    <a:p>
                      <a:pPr algn="just">
                        <a:lnSpc>
                          <a:spcPct val="115000"/>
                        </a:lnSpc>
                        <a:spcAft>
                          <a:spcPts val="0"/>
                        </a:spcAft>
                      </a:pPr>
                      <a:r>
                        <a:rPr lang="id-ID" sz="1100">
                          <a:effectLst/>
                        </a:rPr>
                        <a:t>12</a:t>
                      </a:r>
                      <a:endParaRPr lang="id-ID"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id-ID" sz="1100">
                          <a:effectLst/>
                        </a:rPr>
                        <a:t>Access funding</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3</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2</a:t>
                      </a:r>
                      <a:endParaRPr lang="id-ID" sz="1400">
                        <a:effectLst/>
                        <a:latin typeface="Calibri"/>
                        <a:ea typeface="Calibri"/>
                        <a:cs typeface="Times New Roman"/>
                      </a:endParaRPr>
                    </a:p>
                  </a:txBody>
                  <a:tcPr marL="68580" marR="68580" marT="0" marB="0"/>
                </a:tc>
                <a:extLst>
                  <a:ext uri="{0D108BD9-81ED-4DB2-BD59-A6C34878D82A}">
                    <a16:rowId xmlns:a16="http://schemas.microsoft.com/office/drawing/2014/main" xmlns="" val="10012"/>
                  </a:ext>
                </a:extLst>
              </a:tr>
              <a:tr h="192789">
                <a:tc>
                  <a:txBody>
                    <a:bodyPr/>
                    <a:lstStyle/>
                    <a:p>
                      <a:pPr algn="just">
                        <a:lnSpc>
                          <a:spcPct val="115000"/>
                        </a:lnSpc>
                        <a:spcAft>
                          <a:spcPts val="0"/>
                        </a:spcAft>
                      </a:pPr>
                      <a:r>
                        <a:rPr lang="id-ID" sz="1100">
                          <a:effectLst/>
                        </a:rPr>
                        <a:t>13</a:t>
                      </a:r>
                      <a:endParaRPr lang="id-ID"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id-ID" sz="1100">
                          <a:effectLst/>
                        </a:rPr>
                        <a:t>Make borehole / pump</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7</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5</a:t>
                      </a:r>
                      <a:endParaRPr lang="id-ID" sz="1400">
                        <a:effectLst/>
                        <a:latin typeface="Calibri"/>
                        <a:ea typeface="Calibri"/>
                        <a:cs typeface="Times New Roman"/>
                      </a:endParaRPr>
                    </a:p>
                  </a:txBody>
                  <a:tcPr marL="68580" marR="68580" marT="0" marB="0"/>
                </a:tc>
                <a:extLst>
                  <a:ext uri="{0D108BD9-81ED-4DB2-BD59-A6C34878D82A}">
                    <a16:rowId xmlns:a16="http://schemas.microsoft.com/office/drawing/2014/main" xmlns="" val="10013"/>
                  </a:ext>
                </a:extLst>
              </a:tr>
              <a:tr h="192789">
                <a:tc>
                  <a:txBody>
                    <a:bodyPr/>
                    <a:lstStyle/>
                    <a:p>
                      <a:pPr algn="just">
                        <a:lnSpc>
                          <a:spcPct val="115000"/>
                        </a:lnSpc>
                        <a:spcAft>
                          <a:spcPts val="0"/>
                        </a:spcAft>
                      </a:pPr>
                      <a:r>
                        <a:rPr lang="id-ID" sz="1100">
                          <a:effectLst/>
                        </a:rPr>
                        <a:t>14</a:t>
                      </a:r>
                      <a:endParaRPr lang="id-ID"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id-ID" sz="1100">
                          <a:effectLst/>
                        </a:rPr>
                        <a:t>Intensify fire group</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5</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4</a:t>
                      </a:r>
                      <a:endParaRPr lang="id-ID" sz="1400">
                        <a:effectLst/>
                        <a:latin typeface="Calibri"/>
                        <a:ea typeface="Calibri"/>
                        <a:cs typeface="Times New Roman"/>
                      </a:endParaRPr>
                    </a:p>
                  </a:txBody>
                  <a:tcPr marL="68580" marR="68580" marT="0" marB="0"/>
                </a:tc>
                <a:extLst>
                  <a:ext uri="{0D108BD9-81ED-4DB2-BD59-A6C34878D82A}">
                    <a16:rowId xmlns:a16="http://schemas.microsoft.com/office/drawing/2014/main" xmlns="" val="10014"/>
                  </a:ext>
                </a:extLst>
              </a:tr>
              <a:tr h="192789">
                <a:tc>
                  <a:txBody>
                    <a:bodyPr/>
                    <a:lstStyle/>
                    <a:p>
                      <a:pPr algn="just">
                        <a:lnSpc>
                          <a:spcPct val="115000"/>
                        </a:lnSpc>
                        <a:spcAft>
                          <a:spcPts val="0"/>
                        </a:spcAft>
                      </a:pPr>
                      <a:r>
                        <a:rPr lang="id-ID" sz="1100">
                          <a:effectLst/>
                        </a:rPr>
                        <a:t>15</a:t>
                      </a:r>
                      <a:endParaRPr lang="id-ID"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id-ID" sz="1100">
                          <a:effectLst/>
                        </a:rPr>
                        <a:t>Reforestation</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6</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5</a:t>
                      </a:r>
                      <a:endParaRPr lang="id-ID" sz="1400">
                        <a:effectLst/>
                        <a:latin typeface="Calibri"/>
                        <a:ea typeface="Calibri"/>
                        <a:cs typeface="Times New Roman"/>
                      </a:endParaRPr>
                    </a:p>
                  </a:txBody>
                  <a:tcPr marL="68580" marR="68580" marT="0" marB="0"/>
                </a:tc>
                <a:extLst>
                  <a:ext uri="{0D108BD9-81ED-4DB2-BD59-A6C34878D82A}">
                    <a16:rowId xmlns:a16="http://schemas.microsoft.com/office/drawing/2014/main" xmlns="" val="10015"/>
                  </a:ext>
                </a:extLst>
              </a:tr>
              <a:tr h="192789">
                <a:tc>
                  <a:txBody>
                    <a:bodyPr/>
                    <a:lstStyle/>
                    <a:p>
                      <a:pPr algn="just">
                        <a:lnSpc>
                          <a:spcPct val="115000"/>
                        </a:lnSpc>
                        <a:spcAft>
                          <a:spcPts val="0"/>
                        </a:spcAft>
                      </a:pPr>
                      <a:r>
                        <a:rPr lang="id-ID" sz="1100">
                          <a:effectLst/>
                        </a:rPr>
                        <a:t>16</a:t>
                      </a:r>
                      <a:endParaRPr lang="id-ID"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id-ID" sz="1100">
                          <a:effectLst/>
                        </a:rPr>
                        <a:t>Planting schedule</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53</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41</a:t>
                      </a:r>
                      <a:endParaRPr lang="id-ID" sz="1400">
                        <a:effectLst/>
                        <a:latin typeface="Calibri"/>
                        <a:ea typeface="Calibri"/>
                        <a:cs typeface="Times New Roman"/>
                      </a:endParaRPr>
                    </a:p>
                  </a:txBody>
                  <a:tcPr marL="68580" marR="68580" marT="0" marB="0"/>
                </a:tc>
                <a:extLst>
                  <a:ext uri="{0D108BD9-81ED-4DB2-BD59-A6C34878D82A}">
                    <a16:rowId xmlns:a16="http://schemas.microsoft.com/office/drawing/2014/main" xmlns="" val="10016"/>
                  </a:ext>
                </a:extLst>
              </a:tr>
              <a:tr h="192789">
                <a:tc>
                  <a:txBody>
                    <a:bodyPr/>
                    <a:lstStyle/>
                    <a:p>
                      <a:pPr algn="just">
                        <a:lnSpc>
                          <a:spcPct val="115000"/>
                        </a:lnSpc>
                        <a:spcAft>
                          <a:spcPts val="0"/>
                        </a:spcAft>
                      </a:pPr>
                      <a:r>
                        <a:rPr lang="id-ID" sz="1100">
                          <a:effectLst/>
                        </a:rPr>
                        <a:t>17</a:t>
                      </a:r>
                      <a:endParaRPr lang="id-ID"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id-ID" sz="1100">
                          <a:effectLst/>
                        </a:rPr>
                        <a:t>Encouraged to migrate</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3</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2</a:t>
                      </a:r>
                      <a:endParaRPr lang="id-ID" sz="1400">
                        <a:effectLst/>
                        <a:latin typeface="Calibri"/>
                        <a:ea typeface="Calibri"/>
                        <a:cs typeface="Times New Roman"/>
                      </a:endParaRPr>
                    </a:p>
                  </a:txBody>
                  <a:tcPr marL="68580" marR="68580" marT="0" marB="0"/>
                </a:tc>
                <a:extLst>
                  <a:ext uri="{0D108BD9-81ED-4DB2-BD59-A6C34878D82A}">
                    <a16:rowId xmlns:a16="http://schemas.microsoft.com/office/drawing/2014/main" xmlns="" val="10017"/>
                  </a:ext>
                </a:extLst>
              </a:tr>
              <a:tr h="192789">
                <a:tc>
                  <a:txBody>
                    <a:bodyPr/>
                    <a:lstStyle/>
                    <a:p>
                      <a:pPr algn="just">
                        <a:lnSpc>
                          <a:spcPct val="115000"/>
                        </a:lnSpc>
                        <a:spcAft>
                          <a:spcPts val="0"/>
                        </a:spcAft>
                      </a:pPr>
                      <a:r>
                        <a:rPr lang="id-ID" sz="1100">
                          <a:effectLst/>
                        </a:rPr>
                        <a:t>18</a:t>
                      </a:r>
                      <a:endParaRPr lang="id-ID"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id-ID" sz="1100">
                          <a:effectLst/>
                        </a:rPr>
                        <a:t>Try outside farming</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41</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32</a:t>
                      </a:r>
                      <a:endParaRPr lang="id-ID" sz="1400">
                        <a:effectLst/>
                        <a:latin typeface="Calibri"/>
                        <a:ea typeface="Calibri"/>
                        <a:cs typeface="Times New Roman"/>
                      </a:endParaRPr>
                    </a:p>
                  </a:txBody>
                  <a:tcPr marL="68580" marR="68580" marT="0" marB="0"/>
                </a:tc>
                <a:extLst>
                  <a:ext uri="{0D108BD9-81ED-4DB2-BD59-A6C34878D82A}">
                    <a16:rowId xmlns:a16="http://schemas.microsoft.com/office/drawing/2014/main" xmlns="" val="10018"/>
                  </a:ext>
                </a:extLst>
              </a:tr>
              <a:tr h="192789">
                <a:tc>
                  <a:txBody>
                    <a:bodyPr/>
                    <a:lstStyle/>
                    <a:p>
                      <a:pPr algn="just">
                        <a:lnSpc>
                          <a:spcPct val="115000"/>
                        </a:lnSpc>
                        <a:spcAft>
                          <a:spcPts val="0"/>
                        </a:spcAft>
                      </a:pPr>
                      <a:r>
                        <a:rPr lang="id-ID" sz="1100">
                          <a:effectLst/>
                        </a:rPr>
                        <a:t>19</a:t>
                      </a:r>
                      <a:endParaRPr lang="id-ID"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id-ID" sz="1100">
                          <a:effectLst/>
                        </a:rPr>
                        <a:t>Make a resrvoa</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5</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4</a:t>
                      </a:r>
                      <a:endParaRPr lang="id-ID" sz="1400">
                        <a:effectLst/>
                        <a:latin typeface="Calibri"/>
                        <a:ea typeface="Calibri"/>
                        <a:cs typeface="Times New Roman"/>
                      </a:endParaRPr>
                    </a:p>
                  </a:txBody>
                  <a:tcPr marL="68580" marR="68580" marT="0" marB="0"/>
                </a:tc>
                <a:extLst>
                  <a:ext uri="{0D108BD9-81ED-4DB2-BD59-A6C34878D82A}">
                    <a16:rowId xmlns:a16="http://schemas.microsoft.com/office/drawing/2014/main" xmlns="" val="10019"/>
                  </a:ext>
                </a:extLst>
              </a:tr>
              <a:tr h="192789">
                <a:tc>
                  <a:txBody>
                    <a:bodyPr/>
                    <a:lstStyle/>
                    <a:p>
                      <a:pPr algn="just">
                        <a:lnSpc>
                          <a:spcPct val="115000"/>
                        </a:lnSpc>
                        <a:spcAft>
                          <a:spcPts val="0"/>
                        </a:spcAft>
                      </a:pPr>
                      <a:r>
                        <a:rPr lang="id-ID" sz="1100">
                          <a:effectLst/>
                        </a:rPr>
                        <a:t>20</a:t>
                      </a:r>
                      <a:endParaRPr lang="id-ID"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id-ID" sz="1100">
                          <a:effectLst/>
                        </a:rPr>
                        <a:t>Intensify dry land</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58</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45</a:t>
                      </a:r>
                      <a:endParaRPr lang="id-ID" sz="1400">
                        <a:effectLst/>
                        <a:latin typeface="Calibri"/>
                        <a:ea typeface="Calibri"/>
                        <a:cs typeface="Times New Roman"/>
                      </a:endParaRPr>
                    </a:p>
                  </a:txBody>
                  <a:tcPr marL="68580" marR="68580" marT="0" marB="0"/>
                </a:tc>
                <a:extLst>
                  <a:ext uri="{0D108BD9-81ED-4DB2-BD59-A6C34878D82A}">
                    <a16:rowId xmlns:a16="http://schemas.microsoft.com/office/drawing/2014/main" xmlns="" val="10020"/>
                  </a:ext>
                </a:extLst>
              </a:tr>
              <a:tr h="192789">
                <a:tc>
                  <a:txBody>
                    <a:bodyPr/>
                    <a:lstStyle/>
                    <a:p>
                      <a:pPr algn="just">
                        <a:lnSpc>
                          <a:spcPct val="115000"/>
                        </a:lnSpc>
                        <a:spcAft>
                          <a:spcPts val="0"/>
                        </a:spcAft>
                      </a:pPr>
                      <a:r>
                        <a:rPr lang="id-ID" sz="1100">
                          <a:effectLst/>
                        </a:rPr>
                        <a:t>21</a:t>
                      </a:r>
                      <a:endParaRPr lang="id-ID"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id-ID" sz="1100">
                          <a:effectLst/>
                        </a:rPr>
                        <a:t>Agrucultural insurance</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2</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1</a:t>
                      </a:r>
                      <a:endParaRPr lang="id-ID" sz="1400">
                        <a:effectLst/>
                        <a:latin typeface="Calibri"/>
                        <a:ea typeface="Calibri"/>
                        <a:cs typeface="Times New Roman"/>
                      </a:endParaRPr>
                    </a:p>
                  </a:txBody>
                  <a:tcPr marL="68580" marR="68580" marT="0" marB="0"/>
                </a:tc>
                <a:extLst>
                  <a:ext uri="{0D108BD9-81ED-4DB2-BD59-A6C34878D82A}">
                    <a16:rowId xmlns:a16="http://schemas.microsoft.com/office/drawing/2014/main" xmlns="" val="10021"/>
                  </a:ext>
                </a:extLst>
              </a:tr>
              <a:tr h="192789">
                <a:tc>
                  <a:txBody>
                    <a:bodyPr/>
                    <a:lstStyle/>
                    <a:p>
                      <a:pPr algn="just">
                        <a:lnSpc>
                          <a:spcPct val="115000"/>
                        </a:lnSpc>
                        <a:spcAft>
                          <a:spcPts val="0"/>
                        </a:spcAft>
                      </a:pPr>
                      <a:r>
                        <a:rPr lang="id-ID" sz="1100">
                          <a:effectLst/>
                        </a:rPr>
                        <a:t> </a:t>
                      </a:r>
                      <a:endParaRPr lang="id-ID"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id-ID" sz="1100">
                          <a:effectLst/>
                        </a:rPr>
                        <a:t>Number of answers</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500*)</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 </a:t>
                      </a:r>
                      <a:endParaRPr lang="id-ID" sz="1400">
                        <a:effectLst/>
                        <a:latin typeface="Calibri"/>
                        <a:ea typeface="Calibri"/>
                        <a:cs typeface="Times New Roman"/>
                      </a:endParaRPr>
                    </a:p>
                  </a:txBody>
                  <a:tcPr marL="68580" marR="68580" marT="0" marB="0"/>
                </a:tc>
                <a:extLst>
                  <a:ext uri="{0D108BD9-81ED-4DB2-BD59-A6C34878D82A}">
                    <a16:rowId xmlns:a16="http://schemas.microsoft.com/office/drawing/2014/main" xmlns="" val="10022"/>
                  </a:ext>
                </a:extLst>
              </a:tr>
              <a:tr h="192789">
                <a:tc>
                  <a:txBody>
                    <a:bodyPr/>
                    <a:lstStyle/>
                    <a:p>
                      <a:pPr algn="just">
                        <a:lnSpc>
                          <a:spcPct val="115000"/>
                        </a:lnSpc>
                        <a:spcAft>
                          <a:spcPts val="0"/>
                        </a:spcAft>
                      </a:pPr>
                      <a:r>
                        <a:rPr lang="id-ID" sz="1100">
                          <a:effectLst/>
                        </a:rPr>
                        <a:t> </a:t>
                      </a:r>
                      <a:endParaRPr lang="id-ID"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id-ID" sz="1100">
                          <a:effectLst/>
                        </a:rPr>
                        <a:t>Number of farmers</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129</a:t>
                      </a:r>
                      <a:endParaRPr lang="id-ID"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dirty="0">
                          <a:effectLst/>
                        </a:rPr>
                        <a:t> </a:t>
                      </a:r>
                      <a:endParaRPr lang="id-ID" sz="14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23"/>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822325" y="404813"/>
            <a:ext cx="7543800" cy="850900"/>
          </a:xfrm>
        </p:spPr>
        <p:txBody>
          <a:bodyPr anchor="b"/>
          <a:lstStyle/>
          <a:p>
            <a:pPr algn="ctr">
              <a:lnSpc>
                <a:spcPct val="100000"/>
              </a:lnSpc>
            </a:pPr>
            <a:r>
              <a:rPr lang="id-ID" altLang="en-US" sz="4000" b="1" smtClean="0">
                <a:solidFill>
                  <a:srgbClr val="206252"/>
                </a:solidFill>
              </a:rPr>
              <a:t>Farmers assessment of adaptation efforts undertaken</a:t>
            </a:r>
            <a:endParaRPr lang="en-US" altLang="en-US" sz="4000" b="1" smtClean="0">
              <a:solidFill>
                <a:srgbClr val="206252"/>
              </a:solidFill>
            </a:endParaRPr>
          </a:p>
        </p:txBody>
      </p:sp>
      <p:graphicFrame>
        <p:nvGraphicFramePr>
          <p:cNvPr id="4" name="Table 3"/>
          <p:cNvGraphicFramePr>
            <a:graphicFrameLocks noGrp="1"/>
          </p:cNvGraphicFramePr>
          <p:nvPr/>
        </p:nvGraphicFramePr>
        <p:xfrm>
          <a:off x="822325" y="1462088"/>
          <a:ext cx="7731124" cy="3529013"/>
        </p:xfrm>
        <a:graphic>
          <a:graphicData uri="http://schemas.openxmlformats.org/drawingml/2006/table">
            <a:tbl>
              <a:tblPr firstRow="1" firstCol="1" bandRow="1">
                <a:tableStyleId>{5C22544A-7EE6-4342-B048-85BDC9FD1C3A}</a:tableStyleId>
              </a:tblPr>
              <a:tblGrid>
                <a:gridCol w="485592">
                  <a:extLst>
                    <a:ext uri="{9D8B030D-6E8A-4147-A177-3AD203B41FA5}">
                      <a16:colId xmlns:a16="http://schemas.microsoft.com/office/drawing/2014/main" xmlns="" val="20000"/>
                    </a:ext>
                  </a:extLst>
                </a:gridCol>
                <a:gridCol w="3360803">
                  <a:extLst>
                    <a:ext uri="{9D8B030D-6E8A-4147-A177-3AD203B41FA5}">
                      <a16:colId xmlns:a16="http://schemas.microsoft.com/office/drawing/2014/main" xmlns="" val="20001"/>
                    </a:ext>
                  </a:extLst>
                </a:gridCol>
                <a:gridCol w="1968774">
                  <a:extLst>
                    <a:ext uri="{9D8B030D-6E8A-4147-A177-3AD203B41FA5}">
                      <a16:colId xmlns:a16="http://schemas.microsoft.com/office/drawing/2014/main" xmlns="" val="20002"/>
                    </a:ext>
                  </a:extLst>
                </a:gridCol>
                <a:gridCol w="1915955">
                  <a:extLst>
                    <a:ext uri="{9D8B030D-6E8A-4147-A177-3AD203B41FA5}">
                      <a16:colId xmlns:a16="http://schemas.microsoft.com/office/drawing/2014/main" xmlns="" val="20003"/>
                    </a:ext>
                  </a:extLst>
                </a:gridCol>
              </a:tblGrid>
              <a:tr h="1760645">
                <a:tc>
                  <a:txBody>
                    <a:bodyPr/>
                    <a:lstStyle/>
                    <a:p>
                      <a:pPr algn="ctr">
                        <a:lnSpc>
                          <a:spcPct val="115000"/>
                        </a:lnSpc>
                        <a:spcAft>
                          <a:spcPts val="0"/>
                        </a:spcAft>
                      </a:pPr>
                      <a:r>
                        <a:rPr lang="id-ID" sz="2000" dirty="0">
                          <a:effectLst/>
                        </a:rPr>
                        <a:t>No</a:t>
                      </a:r>
                      <a:endParaRPr lang="id-ID" sz="2000" dirty="0">
                        <a:effectLst/>
                        <a:latin typeface="Calibri"/>
                        <a:ea typeface="Calibri"/>
                        <a:cs typeface="Times New Roman"/>
                      </a:endParaRPr>
                    </a:p>
                  </a:txBody>
                  <a:tcPr marL="68578" marR="68578" marT="0" marB="0"/>
                </a:tc>
                <a:tc>
                  <a:txBody>
                    <a:bodyPr/>
                    <a:lstStyle/>
                    <a:p>
                      <a:pPr>
                        <a:lnSpc>
                          <a:spcPct val="115000"/>
                        </a:lnSpc>
                        <a:spcAft>
                          <a:spcPts val="0"/>
                        </a:spcAft>
                      </a:pPr>
                      <a:r>
                        <a:rPr lang="id-ID" sz="2000" dirty="0" smtClean="0">
                          <a:effectLst/>
                        </a:rPr>
                        <a:t>Efforts </a:t>
                      </a:r>
                      <a:r>
                        <a:rPr lang="id-ID" sz="2000" dirty="0">
                          <a:effectLst/>
                        </a:rPr>
                        <a:t>to provide maksimum risult</a:t>
                      </a:r>
                      <a:endParaRPr lang="id-ID" sz="2000" dirty="0">
                        <a:effectLst/>
                        <a:latin typeface="Calibri"/>
                        <a:ea typeface="Calibri"/>
                        <a:cs typeface="Times New Roman"/>
                      </a:endParaRPr>
                    </a:p>
                  </a:txBody>
                  <a:tcPr marL="68578" marR="68578" marT="0" marB="0"/>
                </a:tc>
                <a:tc>
                  <a:txBody>
                    <a:bodyPr/>
                    <a:lstStyle/>
                    <a:p>
                      <a:pPr algn="ctr">
                        <a:lnSpc>
                          <a:spcPct val="115000"/>
                        </a:lnSpc>
                        <a:spcAft>
                          <a:spcPts val="0"/>
                        </a:spcAft>
                      </a:pPr>
                      <a:r>
                        <a:rPr lang="id-ID" sz="2400" dirty="0">
                          <a:effectLst/>
                        </a:rPr>
                        <a:t>Number </a:t>
                      </a:r>
                      <a:r>
                        <a:rPr lang="en-US" sz="2400" dirty="0" smtClean="0">
                          <a:effectLst/>
                        </a:rPr>
                        <a:t>Respondents </a:t>
                      </a:r>
                      <a:endParaRPr lang="id-ID" sz="2400" dirty="0">
                        <a:effectLst/>
                      </a:endParaRPr>
                    </a:p>
                  </a:txBody>
                  <a:tcPr marL="68578" marR="68578" marT="0" marB="0"/>
                </a:tc>
                <a:tc>
                  <a:txBody>
                    <a:bodyPr/>
                    <a:lstStyle/>
                    <a:p>
                      <a:pPr algn="ctr">
                        <a:lnSpc>
                          <a:spcPct val="115000"/>
                        </a:lnSpc>
                        <a:spcAft>
                          <a:spcPts val="0"/>
                        </a:spcAft>
                      </a:pPr>
                      <a:r>
                        <a:rPr lang="id-ID" sz="2400" dirty="0" smtClean="0">
                          <a:effectLst/>
                        </a:rPr>
                        <a:t>%</a:t>
                      </a:r>
                      <a:endParaRPr lang="id-ID" sz="2400" dirty="0">
                        <a:effectLst/>
                        <a:latin typeface="Calibri"/>
                        <a:ea typeface="Calibri"/>
                        <a:cs typeface="Times New Roman"/>
                      </a:endParaRPr>
                    </a:p>
                  </a:txBody>
                  <a:tcPr marL="68578" marR="68578" marT="0" marB="0"/>
                </a:tc>
                <a:extLst>
                  <a:ext uri="{0D108BD9-81ED-4DB2-BD59-A6C34878D82A}">
                    <a16:rowId xmlns:a16="http://schemas.microsoft.com/office/drawing/2014/main" xmlns="" val="10000"/>
                  </a:ext>
                </a:extLst>
              </a:tr>
              <a:tr h="589456">
                <a:tc>
                  <a:txBody>
                    <a:bodyPr/>
                    <a:lstStyle/>
                    <a:p>
                      <a:pPr algn="just">
                        <a:lnSpc>
                          <a:spcPct val="115000"/>
                        </a:lnSpc>
                        <a:spcAft>
                          <a:spcPts val="0"/>
                        </a:spcAft>
                      </a:pPr>
                      <a:r>
                        <a:rPr lang="id-ID" sz="2000">
                          <a:effectLst/>
                        </a:rPr>
                        <a:t>1</a:t>
                      </a:r>
                      <a:endParaRPr lang="id-ID" sz="2000">
                        <a:effectLst/>
                        <a:latin typeface="Calibri"/>
                        <a:ea typeface="Calibri"/>
                        <a:cs typeface="Times New Roman"/>
                      </a:endParaRPr>
                    </a:p>
                  </a:txBody>
                  <a:tcPr marL="68578" marR="68578" marT="0" marB="0"/>
                </a:tc>
                <a:tc>
                  <a:txBody>
                    <a:bodyPr/>
                    <a:lstStyle/>
                    <a:p>
                      <a:pPr algn="just">
                        <a:lnSpc>
                          <a:spcPct val="115000"/>
                        </a:lnSpc>
                        <a:spcAft>
                          <a:spcPts val="0"/>
                        </a:spcAft>
                      </a:pPr>
                      <a:r>
                        <a:rPr lang="id-ID" sz="2000">
                          <a:effectLst/>
                        </a:rPr>
                        <a:t> Yes</a:t>
                      </a:r>
                      <a:endParaRPr lang="id-ID" sz="2000">
                        <a:effectLst/>
                        <a:latin typeface="Calibri"/>
                        <a:ea typeface="Calibri"/>
                        <a:cs typeface="Times New Roman"/>
                      </a:endParaRPr>
                    </a:p>
                  </a:txBody>
                  <a:tcPr marL="68578" marR="68578" marT="0" marB="0"/>
                </a:tc>
                <a:tc>
                  <a:txBody>
                    <a:bodyPr/>
                    <a:lstStyle/>
                    <a:p>
                      <a:pPr algn="ctr">
                        <a:lnSpc>
                          <a:spcPct val="115000"/>
                        </a:lnSpc>
                        <a:spcAft>
                          <a:spcPts val="0"/>
                        </a:spcAft>
                      </a:pPr>
                      <a:r>
                        <a:rPr lang="id-ID" sz="2000">
                          <a:effectLst/>
                        </a:rPr>
                        <a:t>30</a:t>
                      </a:r>
                      <a:endParaRPr lang="id-ID" sz="2000">
                        <a:effectLst/>
                        <a:latin typeface="Calibri"/>
                        <a:ea typeface="Calibri"/>
                        <a:cs typeface="Times New Roman"/>
                      </a:endParaRPr>
                    </a:p>
                  </a:txBody>
                  <a:tcPr marL="68578" marR="68578" marT="0" marB="0"/>
                </a:tc>
                <a:tc>
                  <a:txBody>
                    <a:bodyPr/>
                    <a:lstStyle/>
                    <a:p>
                      <a:pPr algn="ctr">
                        <a:lnSpc>
                          <a:spcPct val="115000"/>
                        </a:lnSpc>
                        <a:spcAft>
                          <a:spcPts val="0"/>
                        </a:spcAft>
                      </a:pPr>
                      <a:r>
                        <a:rPr lang="id-ID" sz="2000">
                          <a:effectLst/>
                        </a:rPr>
                        <a:t>23</a:t>
                      </a:r>
                      <a:endParaRPr lang="id-ID" sz="2000">
                        <a:effectLst/>
                        <a:latin typeface="Calibri"/>
                        <a:ea typeface="Calibri"/>
                        <a:cs typeface="Times New Roman"/>
                      </a:endParaRPr>
                    </a:p>
                  </a:txBody>
                  <a:tcPr marL="68578" marR="68578" marT="0" marB="0"/>
                </a:tc>
                <a:extLst>
                  <a:ext uri="{0D108BD9-81ED-4DB2-BD59-A6C34878D82A}">
                    <a16:rowId xmlns:a16="http://schemas.microsoft.com/office/drawing/2014/main" xmlns="" val="10001"/>
                  </a:ext>
                </a:extLst>
              </a:tr>
              <a:tr h="589456">
                <a:tc>
                  <a:txBody>
                    <a:bodyPr/>
                    <a:lstStyle/>
                    <a:p>
                      <a:pPr algn="just">
                        <a:lnSpc>
                          <a:spcPct val="115000"/>
                        </a:lnSpc>
                        <a:spcAft>
                          <a:spcPts val="0"/>
                        </a:spcAft>
                      </a:pPr>
                      <a:r>
                        <a:rPr lang="id-ID" sz="2000">
                          <a:effectLst/>
                        </a:rPr>
                        <a:t>2</a:t>
                      </a:r>
                      <a:endParaRPr lang="id-ID" sz="2000">
                        <a:effectLst/>
                        <a:latin typeface="Calibri"/>
                        <a:ea typeface="Calibri"/>
                        <a:cs typeface="Times New Roman"/>
                      </a:endParaRPr>
                    </a:p>
                  </a:txBody>
                  <a:tcPr marL="68578" marR="68578" marT="0" marB="0"/>
                </a:tc>
                <a:tc>
                  <a:txBody>
                    <a:bodyPr/>
                    <a:lstStyle/>
                    <a:p>
                      <a:pPr algn="just">
                        <a:lnSpc>
                          <a:spcPct val="115000"/>
                        </a:lnSpc>
                        <a:spcAft>
                          <a:spcPts val="0"/>
                        </a:spcAft>
                      </a:pPr>
                      <a:r>
                        <a:rPr lang="id-ID" sz="2000" dirty="0">
                          <a:effectLst/>
                        </a:rPr>
                        <a:t> No/not yet</a:t>
                      </a:r>
                      <a:endParaRPr lang="id-ID" sz="2000" dirty="0">
                        <a:effectLst/>
                        <a:latin typeface="Calibri"/>
                        <a:ea typeface="Calibri"/>
                        <a:cs typeface="Times New Roman"/>
                      </a:endParaRPr>
                    </a:p>
                  </a:txBody>
                  <a:tcPr marL="68578" marR="68578" marT="0" marB="0"/>
                </a:tc>
                <a:tc>
                  <a:txBody>
                    <a:bodyPr/>
                    <a:lstStyle/>
                    <a:p>
                      <a:pPr algn="ctr">
                        <a:lnSpc>
                          <a:spcPct val="115000"/>
                        </a:lnSpc>
                        <a:spcAft>
                          <a:spcPts val="0"/>
                        </a:spcAft>
                      </a:pPr>
                      <a:r>
                        <a:rPr lang="id-ID" sz="2000">
                          <a:effectLst/>
                        </a:rPr>
                        <a:t>99</a:t>
                      </a:r>
                      <a:endParaRPr lang="id-ID" sz="2000">
                        <a:effectLst/>
                        <a:latin typeface="Calibri"/>
                        <a:ea typeface="Calibri"/>
                        <a:cs typeface="Times New Roman"/>
                      </a:endParaRPr>
                    </a:p>
                  </a:txBody>
                  <a:tcPr marL="68578" marR="68578" marT="0" marB="0"/>
                </a:tc>
                <a:tc>
                  <a:txBody>
                    <a:bodyPr/>
                    <a:lstStyle/>
                    <a:p>
                      <a:pPr algn="ctr">
                        <a:lnSpc>
                          <a:spcPct val="115000"/>
                        </a:lnSpc>
                        <a:spcAft>
                          <a:spcPts val="0"/>
                        </a:spcAft>
                      </a:pPr>
                      <a:r>
                        <a:rPr lang="id-ID" sz="2000">
                          <a:effectLst/>
                        </a:rPr>
                        <a:t>77</a:t>
                      </a:r>
                      <a:endParaRPr lang="id-ID" sz="2000">
                        <a:effectLst/>
                        <a:latin typeface="Calibri"/>
                        <a:ea typeface="Calibri"/>
                        <a:cs typeface="Times New Roman"/>
                      </a:endParaRPr>
                    </a:p>
                  </a:txBody>
                  <a:tcPr marL="68578" marR="68578" marT="0" marB="0"/>
                </a:tc>
                <a:extLst>
                  <a:ext uri="{0D108BD9-81ED-4DB2-BD59-A6C34878D82A}">
                    <a16:rowId xmlns:a16="http://schemas.microsoft.com/office/drawing/2014/main" xmlns="" val="10002"/>
                  </a:ext>
                </a:extLst>
              </a:tr>
              <a:tr h="589456">
                <a:tc>
                  <a:txBody>
                    <a:bodyPr/>
                    <a:lstStyle/>
                    <a:p>
                      <a:pPr algn="just">
                        <a:lnSpc>
                          <a:spcPct val="115000"/>
                        </a:lnSpc>
                        <a:spcAft>
                          <a:spcPts val="0"/>
                        </a:spcAft>
                      </a:pPr>
                      <a:r>
                        <a:rPr lang="id-ID" sz="2000">
                          <a:effectLst/>
                        </a:rPr>
                        <a:t> </a:t>
                      </a:r>
                      <a:endParaRPr lang="id-ID" sz="2000">
                        <a:effectLst/>
                        <a:latin typeface="Calibri"/>
                        <a:ea typeface="Calibri"/>
                        <a:cs typeface="Times New Roman"/>
                      </a:endParaRPr>
                    </a:p>
                  </a:txBody>
                  <a:tcPr marL="68578" marR="68578" marT="0" marB="0"/>
                </a:tc>
                <a:tc>
                  <a:txBody>
                    <a:bodyPr/>
                    <a:lstStyle/>
                    <a:p>
                      <a:pPr algn="just">
                        <a:lnSpc>
                          <a:spcPct val="115000"/>
                        </a:lnSpc>
                        <a:spcAft>
                          <a:spcPts val="0"/>
                        </a:spcAft>
                      </a:pPr>
                      <a:r>
                        <a:rPr lang="id-ID" sz="2000" dirty="0">
                          <a:effectLst/>
                        </a:rPr>
                        <a:t> Amount</a:t>
                      </a:r>
                      <a:endParaRPr lang="id-ID" sz="2000" dirty="0">
                        <a:effectLst/>
                        <a:latin typeface="Calibri"/>
                        <a:ea typeface="Calibri"/>
                        <a:cs typeface="Times New Roman"/>
                      </a:endParaRPr>
                    </a:p>
                  </a:txBody>
                  <a:tcPr marL="68578" marR="68578" marT="0" marB="0"/>
                </a:tc>
                <a:tc>
                  <a:txBody>
                    <a:bodyPr/>
                    <a:lstStyle/>
                    <a:p>
                      <a:pPr algn="ctr">
                        <a:lnSpc>
                          <a:spcPct val="115000"/>
                        </a:lnSpc>
                        <a:spcAft>
                          <a:spcPts val="0"/>
                        </a:spcAft>
                      </a:pPr>
                      <a:r>
                        <a:rPr lang="id-ID" sz="2000">
                          <a:effectLst/>
                        </a:rPr>
                        <a:t>129</a:t>
                      </a:r>
                      <a:endParaRPr lang="id-ID" sz="2000">
                        <a:effectLst/>
                        <a:latin typeface="Calibri"/>
                        <a:ea typeface="Calibri"/>
                        <a:cs typeface="Times New Roman"/>
                      </a:endParaRPr>
                    </a:p>
                  </a:txBody>
                  <a:tcPr marL="68578" marR="68578" marT="0" marB="0"/>
                </a:tc>
                <a:tc>
                  <a:txBody>
                    <a:bodyPr/>
                    <a:lstStyle/>
                    <a:p>
                      <a:pPr algn="ctr">
                        <a:lnSpc>
                          <a:spcPct val="115000"/>
                        </a:lnSpc>
                        <a:spcAft>
                          <a:spcPts val="0"/>
                        </a:spcAft>
                      </a:pPr>
                      <a:r>
                        <a:rPr lang="id-ID" sz="2000" dirty="0">
                          <a:effectLst/>
                        </a:rPr>
                        <a:t>100</a:t>
                      </a:r>
                      <a:endParaRPr lang="id-ID" sz="2000" dirty="0">
                        <a:effectLst/>
                        <a:latin typeface="Calibri"/>
                        <a:ea typeface="Calibri"/>
                        <a:cs typeface="Times New Roman"/>
                      </a:endParaRPr>
                    </a:p>
                  </a:txBody>
                  <a:tcPr marL="68578" marR="68578" marT="0" marB="0"/>
                </a:tc>
                <a:extLst>
                  <a:ext uri="{0D108BD9-81ED-4DB2-BD59-A6C34878D82A}">
                    <a16:rowId xmlns:a16="http://schemas.microsoft.com/office/drawing/2014/main" xmlns="" val="10003"/>
                  </a:ext>
                </a:extLst>
              </a:tr>
            </a:tbl>
          </a:graphicData>
        </a:graphic>
      </p:graphicFrame>
      <p:sp>
        <p:nvSpPr>
          <p:cNvPr id="21534" name="Rectangle 1"/>
          <p:cNvSpPr>
            <a:spLocks noChangeArrowheads="1"/>
          </p:cNvSpPr>
          <p:nvPr/>
        </p:nvSpPr>
        <p:spPr bwMode="auto">
          <a:xfrm>
            <a:off x="1258888" y="2997200"/>
            <a:ext cx="6049962" cy="457200"/>
          </a:xfrm>
          <a:prstGeom prst="rect">
            <a:avLst/>
          </a:prstGeom>
          <a:noFill/>
          <a:ln w="9525">
            <a:noFill/>
            <a:miter lim="800000"/>
            <a:headEnd/>
            <a:tailEnd/>
          </a:ln>
        </p:spPr>
        <p:txBody>
          <a:bodyPr anchor="ctr">
            <a:spAutoFit/>
          </a:bodyPr>
          <a:lstStyle/>
          <a:p>
            <a:pPr eaLnBrk="1" hangingPunct="1"/>
            <a:endParaRPr lang="en-US" altLang="en-US">
              <a:latin typeface="Arial" charset="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822325" y="44450"/>
            <a:ext cx="7543800" cy="850900"/>
          </a:xfrm>
        </p:spPr>
        <p:txBody>
          <a:bodyPr anchor="b"/>
          <a:lstStyle/>
          <a:p>
            <a:pPr algn="ctr">
              <a:lnSpc>
                <a:spcPct val="100000"/>
              </a:lnSpc>
            </a:pPr>
            <a:r>
              <a:rPr lang="en-US" altLang="en-US" sz="3200" b="1" smtClean="0">
                <a:solidFill>
                  <a:srgbClr val="206252"/>
                </a:solidFill>
              </a:rPr>
              <a:t>F</a:t>
            </a:r>
            <a:r>
              <a:rPr lang="id-ID" altLang="en-US" sz="3200" b="1" smtClean="0">
                <a:solidFill>
                  <a:srgbClr val="206252"/>
                </a:solidFill>
              </a:rPr>
              <a:t>armers</a:t>
            </a:r>
            <a:r>
              <a:rPr lang="en-US" altLang="en-US" sz="3200" b="1" smtClean="0">
                <a:solidFill>
                  <a:srgbClr val="206252"/>
                </a:solidFill>
              </a:rPr>
              <a:t>’</a:t>
            </a:r>
            <a:r>
              <a:rPr lang="id-ID" altLang="en-US" sz="3200" b="1" smtClean="0">
                <a:solidFill>
                  <a:srgbClr val="206252"/>
                </a:solidFill>
              </a:rPr>
              <a:t> </a:t>
            </a:r>
            <a:r>
              <a:rPr lang="en-US" altLang="en-US" sz="3200" b="1" smtClean="0">
                <a:solidFill>
                  <a:srgbClr val="206252"/>
                </a:solidFill>
              </a:rPr>
              <a:t>Crying </a:t>
            </a:r>
            <a:r>
              <a:rPr lang="id-ID" altLang="en-US" sz="3200" b="1" smtClean="0">
                <a:solidFill>
                  <a:srgbClr val="206252"/>
                </a:solidFill>
              </a:rPr>
              <a:t>for </a:t>
            </a:r>
            <a:r>
              <a:rPr lang="en-US" altLang="en-US" sz="3200" b="1" smtClean="0">
                <a:solidFill>
                  <a:srgbClr val="206252"/>
                </a:solidFill>
              </a:rPr>
              <a:t>Help on:</a:t>
            </a:r>
          </a:p>
        </p:txBody>
      </p:sp>
      <p:graphicFrame>
        <p:nvGraphicFramePr>
          <p:cNvPr id="4" name="Table 3"/>
          <p:cNvGraphicFramePr>
            <a:graphicFrameLocks noGrp="1"/>
          </p:cNvGraphicFramePr>
          <p:nvPr/>
        </p:nvGraphicFramePr>
        <p:xfrm>
          <a:off x="822325" y="1052513"/>
          <a:ext cx="6624637" cy="5153236"/>
        </p:xfrm>
        <a:graphic>
          <a:graphicData uri="http://schemas.openxmlformats.org/drawingml/2006/table">
            <a:tbl>
              <a:tblPr firstRow="1" firstCol="1" bandRow="1">
                <a:tableStyleId>{5C22544A-7EE6-4342-B048-85BDC9FD1C3A}</a:tableStyleId>
              </a:tblPr>
              <a:tblGrid>
                <a:gridCol w="504056">
                  <a:extLst>
                    <a:ext uri="{9D8B030D-6E8A-4147-A177-3AD203B41FA5}">
                      <a16:colId xmlns:a16="http://schemas.microsoft.com/office/drawing/2014/main" xmlns="" val="20000"/>
                    </a:ext>
                  </a:extLst>
                </a:gridCol>
                <a:gridCol w="3096303">
                  <a:extLst>
                    <a:ext uri="{9D8B030D-6E8A-4147-A177-3AD203B41FA5}">
                      <a16:colId xmlns:a16="http://schemas.microsoft.com/office/drawing/2014/main" xmlns="" val="20001"/>
                    </a:ext>
                  </a:extLst>
                </a:gridCol>
                <a:gridCol w="1596100">
                  <a:extLst>
                    <a:ext uri="{9D8B030D-6E8A-4147-A177-3AD203B41FA5}">
                      <a16:colId xmlns:a16="http://schemas.microsoft.com/office/drawing/2014/main" xmlns="" val="20002"/>
                    </a:ext>
                  </a:extLst>
                </a:gridCol>
                <a:gridCol w="1428178">
                  <a:extLst>
                    <a:ext uri="{9D8B030D-6E8A-4147-A177-3AD203B41FA5}">
                      <a16:colId xmlns:a16="http://schemas.microsoft.com/office/drawing/2014/main" xmlns="" val="20003"/>
                    </a:ext>
                  </a:extLst>
                </a:gridCol>
              </a:tblGrid>
              <a:tr h="490791">
                <a:tc>
                  <a:txBody>
                    <a:bodyPr/>
                    <a:lstStyle/>
                    <a:p>
                      <a:pPr algn="ctr">
                        <a:lnSpc>
                          <a:spcPct val="115000"/>
                        </a:lnSpc>
                        <a:spcAft>
                          <a:spcPts val="0"/>
                        </a:spcAft>
                      </a:pPr>
                      <a:r>
                        <a:rPr lang="id-ID" sz="1400">
                          <a:effectLst/>
                        </a:rPr>
                        <a:t>No</a:t>
                      </a:r>
                      <a:endParaRPr lang="id-ID" sz="1400">
                        <a:effectLst/>
                        <a:latin typeface="Calibri"/>
                        <a:ea typeface="Calibri"/>
                        <a:cs typeface="Times New Roman"/>
                      </a:endParaRPr>
                    </a:p>
                  </a:txBody>
                  <a:tcPr marL="68583" marR="68583" marT="0" marB="0"/>
                </a:tc>
                <a:tc>
                  <a:txBody>
                    <a:bodyPr/>
                    <a:lstStyle/>
                    <a:p>
                      <a:pPr algn="ctr">
                        <a:lnSpc>
                          <a:spcPct val="115000"/>
                        </a:lnSpc>
                        <a:spcAft>
                          <a:spcPts val="0"/>
                        </a:spcAft>
                      </a:pPr>
                      <a:r>
                        <a:rPr lang="en-US" sz="1400" dirty="0" smtClean="0">
                          <a:effectLst/>
                        </a:rPr>
                        <a:t>F</a:t>
                      </a:r>
                      <a:r>
                        <a:rPr lang="id-ID" sz="1400" dirty="0" smtClean="0">
                          <a:effectLst/>
                        </a:rPr>
                        <a:t>armers </a:t>
                      </a:r>
                      <a:r>
                        <a:rPr lang="en-US" sz="1400" dirty="0" smtClean="0">
                          <a:effectLst/>
                        </a:rPr>
                        <a:t>Needs</a:t>
                      </a:r>
                      <a:endParaRPr lang="id-ID" sz="1400" dirty="0">
                        <a:effectLst/>
                        <a:latin typeface="Calibri"/>
                        <a:ea typeface="Calibri"/>
                        <a:cs typeface="Times New Roman"/>
                      </a:endParaRPr>
                    </a:p>
                  </a:txBody>
                  <a:tcPr marL="68583" marR="68583" marT="0" marB="0"/>
                </a:tc>
                <a:tc>
                  <a:txBody>
                    <a:bodyPr/>
                    <a:lstStyle/>
                    <a:p>
                      <a:pPr algn="ctr">
                        <a:lnSpc>
                          <a:spcPct val="115000"/>
                        </a:lnSpc>
                        <a:spcAft>
                          <a:spcPts val="0"/>
                        </a:spcAft>
                      </a:pPr>
                      <a:r>
                        <a:rPr lang="en-US" sz="1400" dirty="0" smtClean="0">
                          <a:effectLst/>
                        </a:rPr>
                        <a:t>Number of Respondents</a:t>
                      </a:r>
                      <a:endParaRPr lang="id-ID" sz="1400" dirty="0">
                        <a:effectLst/>
                        <a:latin typeface="Calibri"/>
                        <a:ea typeface="Calibri"/>
                        <a:cs typeface="Times New Roman"/>
                      </a:endParaRPr>
                    </a:p>
                  </a:txBody>
                  <a:tcPr marL="68583" marR="68583" marT="0" marB="0"/>
                </a:tc>
                <a:tc>
                  <a:txBody>
                    <a:bodyPr/>
                    <a:lstStyle/>
                    <a:p>
                      <a:pPr algn="ctr">
                        <a:lnSpc>
                          <a:spcPct val="115000"/>
                        </a:lnSpc>
                        <a:spcAft>
                          <a:spcPts val="0"/>
                        </a:spcAft>
                      </a:pPr>
                      <a:r>
                        <a:rPr lang="id-ID" sz="1400">
                          <a:effectLst/>
                        </a:rPr>
                        <a:t>Persentage**)</a:t>
                      </a:r>
                    </a:p>
                    <a:p>
                      <a:pPr algn="ctr">
                        <a:lnSpc>
                          <a:spcPct val="115000"/>
                        </a:lnSpc>
                        <a:spcAft>
                          <a:spcPts val="0"/>
                        </a:spcAft>
                      </a:pPr>
                      <a:r>
                        <a:rPr lang="id-ID" sz="1400">
                          <a:effectLst/>
                        </a:rPr>
                        <a:t>(%)</a:t>
                      </a:r>
                      <a:endParaRPr lang="id-ID" sz="1400">
                        <a:effectLst/>
                        <a:latin typeface="Calibri"/>
                        <a:ea typeface="Calibri"/>
                        <a:cs typeface="Times New Roman"/>
                      </a:endParaRPr>
                    </a:p>
                  </a:txBody>
                  <a:tcPr marL="68583" marR="68583" marT="0" marB="0"/>
                </a:tc>
                <a:extLst>
                  <a:ext uri="{0D108BD9-81ED-4DB2-BD59-A6C34878D82A}">
                    <a16:rowId xmlns:a16="http://schemas.microsoft.com/office/drawing/2014/main" xmlns="" val="10000"/>
                  </a:ext>
                </a:extLst>
              </a:tr>
              <a:tr h="490791">
                <a:tc>
                  <a:txBody>
                    <a:bodyPr/>
                    <a:lstStyle/>
                    <a:p>
                      <a:pPr algn="just">
                        <a:lnSpc>
                          <a:spcPct val="115000"/>
                        </a:lnSpc>
                        <a:spcAft>
                          <a:spcPts val="0"/>
                        </a:spcAft>
                      </a:pPr>
                      <a:r>
                        <a:rPr lang="id-ID" sz="1400">
                          <a:effectLst/>
                        </a:rPr>
                        <a:t>1</a:t>
                      </a:r>
                      <a:endParaRPr lang="id-ID" sz="1400">
                        <a:effectLst/>
                        <a:latin typeface="Calibri"/>
                        <a:ea typeface="Calibri"/>
                        <a:cs typeface="Times New Roman"/>
                      </a:endParaRPr>
                    </a:p>
                  </a:txBody>
                  <a:tcPr marL="68583" marR="68583" marT="0" marB="0"/>
                </a:tc>
                <a:tc>
                  <a:txBody>
                    <a:bodyPr/>
                    <a:lstStyle/>
                    <a:p>
                      <a:pPr algn="just">
                        <a:lnSpc>
                          <a:spcPct val="115000"/>
                        </a:lnSpc>
                        <a:spcAft>
                          <a:spcPts val="0"/>
                        </a:spcAft>
                      </a:pPr>
                      <a:r>
                        <a:rPr lang="id-ID" sz="1400">
                          <a:effectLst/>
                        </a:rPr>
                        <a:t>Fix irrigation / springs</a:t>
                      </a:r>
                    </a:p>
                    <a:p>
                      <a:pPr algn="just">
                        <a:lnSpc>
                          <a:spcPct val="115000"/>
                        </a:lnSpc>
                        <a:spcAft>
                          <a:spcPts val="0"/>
                        </a:spcAft>
                      </a:pPr>
                      <a:r>
                        <a:rPr lang="id-ID" sz="1400">
                          <a:effectLst/>
                        </a:rPr>
                        <a:t>(looking for water, managing water)</a:t>
                      </a:r>
                      <a:endParaRPr lang="id-ID" sz="1400">
                        <a:effectLst/>
                        <a:latin typeface="Calibri"/>
                        <a:ea typeface="Calibri"/>
                        <a:cs typeface="Times New Roman"/>
                      </a:endParaRPr>
                    </a:p>
                  </a:txBody>
                  <a:tcPr marL="68583" marR="68583" marT="0" marB="0"/>
                </a:tc>
                <a:tc>
                  <a:txBody>
                    <a:bodyPr/>
                    <a:lstStyle/>
                    <a:p>
                      <a:pPr algn="ctr">
                        <a:lnSpc>
                          <a:spcPct val="115000"/>
                        </a:lnSpc>
                        <a:spcAft>
                          <a:spcPts val="0"/>
                        </a:spcAft>
                      </a:pPr>
                      <a:r>
                        <a:rPr lang="id-ID" sz="1400">
                          <a:effectLst/>
                        </a:rPr>
                        <a:t>74</a:t>
                      </a:r>
                      <a:endParaRPr lang="id-ID" sz="1400">
                        <a:effectLst/>
                        <a:latin typeface="Calibri"/>
                        <a:ea typeface="Calibri"/>
                        <a:cs typeface="Times New Roman"/>
                      </a:endParaRPr>
                    </a:p>
                  </a:txBody>
                  <a:tcPr marL="68583" marR="68583" marT="0" marB="0"/>
                </a:tc>
                <a:tc>
                  <a:txBody>
                    <a:bodyPr/>
                    <a:lstStyle/>
                    <a:p>
                      <a:pPr algn="ctr">
                        <a:lnSpc>
                          <a:spcPct val="115000"/>
                        </a:lnSpc>
                        <a:spcAft>
                          <a:spcPts val="0"/>
                        </a:spcAft>
                      </a:pPr>
                      <a:r>
                        <a:rPr lang="id-ID" sz="1400" dirty="0">
                          <a:effectLst/>
                        </a:rPr>
                        <a:t>57</a:t>
                      </a:r>
                      <a:endParaRPr lang="id-ID" sz="1400" dirty="0">
                        <a:effectLst/>
                        <a:latin typeface="Calibri"/>
                        <a:ea typeface="Calibri"/>
                        <a:cs typeface="Times New Roman"/>
                      </a:endParaRPr>
                    </a:p>
                  </a:txBody>
                  <a:tcPr marL="68583" marR="68583" marT="0" marB="0"/>
                </a:tc>
                <a:extLst>
                  <a:ext uri="{0D108BD9-81ED-4DB2-BD59-A6C34878D82A}">
                    <a16:rowId xmlns:a16="http://schemas.microsoft.com/office/drawing/2014/main" xmlns="" val="10001"/>
                  </a:ext>
                </a:extLst>
              </a:tr>
              <a:tr h="245395">
                <a:tc>
                  <a:txBody>
                    <a:bodyPr/>
                    <a:lstStyle/>
                    <a:p>
                      <a:pPr algn="just">
                        <a:lnSpc>
                          <a:spcPct val="115000"/>
                        </a:lnSpc>
                        <a:spcAft>
                          <a:spcPts val="0"/>
                        </a:spcAft>
                      </a:pPr>
                      <a:r>
                        <a:rPr lang="id-ID" sz="1400">
                          <a:effectLst/>
                        </a:rPr>
                        <a:t>2</a:t>
                      </a:r>
                      <a:endParaRPr lang="id-ID" sz="1400">
                        <a:effectLst/>
                        <a:latin typeface="Calibri"/>
                        <a:ea typeface="Calibri"/>
                        <a:cs typeface="Times New Roman"/>
                      </a:endParaRPr>
                    </a:p>
                  </a:txBody>
                  <a:tcPr marL="68583" marR="68583" marT="0" marB="0"/>
                </a:tc>
                <a:tc>
                  <a:txBody>
                    <a:bodyPr/>
                    <a:lstStyle/>
                    <a:p>
                      <a:pPr algn="just">
                        <a:lnSpc>
                          <a:spcPct val="115000"/>
                        </a:lnSpc>
                        <a:spcAft>
                          <a:spcPts val="0"/>
                        </a:spcAft>
                      </a:pPr>
                      <a:r>
                        <a:rPr lang="id-ID" sz="1400">
                          <a:effectLst/>
                        </a:rPr>
                        <a:t>Procurement of  pumps</a:t>
                      </a:r>
                      <a:endParaRPr lang="id-ID" sz="1400">
                        <a:effectLst/>
                        <a:latin typeface="Calibri"/>
                        <a:ea typeface="Calibri"/>
                        <a:cs typeface="Times New Roman"/>
                      </a:endParaRPr>
                    </a:p>
                  </a:txBody>
                  <a:tcPr marL="68583" marR="68583" marT="0" marB="0"/>
                </a:tc>
                <a:tc>
                  <a:txBody>
                    <a:bodyPr/>
                    <a:lstStyle/>
                    <a:p>
                      <a:pPr algn="ctr">
                        <a:lnSpc>
                          <a:spcPct val="115000"/>
                        </a:lnSpc>
                        <a:spcAft>
                          <a:spcPts val="0"/>
                        </a:spcAft>
                      </a:pPr>
                      <a:r>
                        <a:rPr lang="id-ID" sz="1400">
                          <a:effectLst/>
                        </a:rPr>
                        <a:t>13</a:t>
                      </a:r>
                      <a:endParaRPr lang="id-ID" sz="1400">
                        <a:effectLst/>
                        <a:latin typeface="Calibri"/>
                        <a:ea typeface="Calibri"/>
                        <a:cs typeface="Times New Roman"/>
                      </a:endParaRPr>
                    </a:p>
                  </a:txBody>
                  <a:tcPr marL="68583" marR="68583" marT="0" marB="0"/>
                </a:tc>
                <a:tc>
                  <a:txBody>
                    <a:bodyPr/>
                    <a:lstStyle/>
                    <a:p>
                      <a:pPr algn="ctr">
                        <a:lnSpc>
                          <a:spcPct val="115000"/>
                        </a:lnSpc>
                        <a:spcAft>
                          <a:spcPts val="0"/>
                        </a:spcAft>
                      </a:pPr>
                      <a:r>
                        <a:rPr lang="id-ID" sz="1400">
                          <a:effectLst/>
                        </a:rPr>
                        <a:t>10</a:t>
                      </a:r>
                      <a:endParaRPr lang="id-ID" sz="1400">
                        <a:effectLst/>
                        <a:latin typeface="Calibri"/>
                        <a:ea typeface="Calibri"/>
                        <a:cs typeface="Times New Roman"/>
                      </a:endParaRPr>
                    </a:p>
                  </a:txBody>
                  <a:tcPr marL="68583" marR="68583" marT="0" marB="0"/>
                </a:tc>
                <a:extLst>
                  <a:ext uri="{0D108BD9-81ED-4DB2-BD59-A6C34878D82A}">
                    <a16:rowId xmlns:a16="http://schemas.microsoft.com/office/drawing/2014/main" xmlns="" val="10002"/>
                  </a:ext>
                </a:extLst>
              </a:tr>
              <a:tr h="245395">
                <a:tc>
                  <a:txBody>
                    <a:bodyPr/>
                    <a:lstStyle/>
                    <a:p>
                      <a:pPr algn="just">
                        <a:lnSpc>
                          <a:spcPct val="115000"/>
                        </a:lnSpc>
                        <a:spcAft>
                          <a:spcPts val="0"/>
                        </a:spcAft>
                      </a:pPr>
                      <a:r>
                        <a:rPr lang="id-ID" sz="1400">
                          <a:effectLst/>
                        </a:rPr>
                        <a:t>3</a:t>
                      </a:r>
                      <a:endParaRPr lang="id-ID" sz="1400">
                        <a:effectLst/>
                        <a:latin typeface="Calibri"/>
                        <a:ea typeface="Calibri"/>
                        <a:cs typeface="Times New Roman"/>
                      </a:endParaRPr>
                    </a:p>
                  </a:txBody>
                  <a:tcPr marL="68583" marR="68583" marT="0" marB="0"/>
                </a:tc>
                <a:tc>
                  <a:txBody>
                    <a:bodyPr/>
                    <a:lstStyle/>
                    <a:p>
                      <a:pPr algn="just">
                        <a:lnSpc>
                          <a:spcPct val="115000"/>
                        </a:lnSpc>
                        <a:spcAft>
                          <a:spcPts val="0"/>
                        </a:spcAft>
                      </a:pPr>
                      <a:r>
                        <a:rPr lang="id-ID" sz="1400">
                          <a:effectLst/>
                        </a:rPr>
                        <a:t>Make a reservoir</a:t>
                      </a:r>
                      <a:endParaRPr lang="id-ID" sz="1400">
                        <a:effectLst/>
                        <a:latin typeface="Calibri"/>
                        <a:ea typeface="Calibri"/>
                        <a:cs typeface="Times New Roman"/>
                      </a:endParaRPr>
                    </a:p>
                  </a:txBody>
                  <a:tcPr marL="68583" marR="68583" marT="0" marB="0"/>
                </a:tc>
                <a:tc>
                  <a:txBody>
                    <a:bodyPr/>
                    <a:lstStyle/>
                    <a:p>
                      <a:pPr algn="ctr">
                        <a:lnSpc>
                          <a:spcPct val="115000"/>
                        </a:lnSpc>
                        <a:spcAft>
                          <a:spcPts val="0"/>
                        </a:spcAft>
                      </a:pPr>
                      <a:r>
                        <a:rPr lang="id-ID" sz="1400">
                          <a:effectLst/>
                        </a:rPr>
                        <a:t>5</a:t>
                      </a:r>
                      <a:endParaRPr lang="id-ID" sz="1400">
                        <a:effectLst/>
                        <a:latin typeface="Calibri"/>
                        <a:ea typeface="Calibri"/>
                        <a:cs typeface="Times New Roman"/>
                      </a:endParaRPr>
                    </a:p>
                  </a:txBody>
                  <a:tcPr marL="68583" marR="68583" marT="0" marB="0"/>
                </a:tc>
                <a:tc>
                  <a:txBody>
                    <a:bodyPr/>
                    <a:lstStyle/>
                    <a:p>
                      <a:pPr algn="ctr">
                        <a:lnSpc>
                          <a:spcPct val="115000"/>
                        </a:lnSpc>
                        <a:spcAft>
                          <a:spcPts val="0"/>
                        </a:spcAft>
                      </a:pPr>
                      <a:r>
                        <a:rPr lang="id-ID" sz="1400">
                          <a:effectLst/>
                        </a:rPr>
                        <a:t>4</a:t>
                      </a:r>
                      <a:endParaRPr lang="id-ID" sz="1400">
                        <a:effectLst/>
                        <a:latin typeface="Calibri"/>
                        <a:ea typeface="Calibri"/>
                        <a:cs typeface="Times New Roman"/>
                      </a:endParaRPr>
                    </a:p>
                  </a:txBody>
                  <a:tcPr marL="68583" marR="68583" marT="0" marB="0"/>
                </a:tc>
                <a:extLst>
                  <a:ext uri="{0D108BD9-81ED-4DB2-BD59-A6C34878D82A}">
                    <a16:rowId xmlns:a16="http://schemas.microsoft.com/office/drawing/2014/main" xmlns="" val="10003"/>
                  </a:ext>
                </a:extLst>
              </a:tr>
              <a:tr h="245395">
                <a:tc>
                  <a:txBody>
                    <a:bodyPr/>
                    <a:lstStyle/>
                    <a:p>
                      <a:pPr algn="just">
                        <a:lnSpc>
                          <a:spcPct val="115000"/>
                        </a:lnSpc>
                        <a:spcAft>
                          <a:spcPts val="0"/>
                        </a:spcAft>
                      </a:pPr>
                      <a:r>
                        <a:rPr lang="id-ID" sz="1400">
                          <a:effectLst/>
                        </a:rPr>
                        <a:t>4</a:t>
                      </a:r>
                      <a:endParaRPr lang="id-ID" sz="1400">
                        <a:effectLst/>
                        <a:latin typeface="Calibri"/>
                        <a:ea typeface="Calibri"/>
                        <a:cs typeface="Times New Roman"/>
                      </a:endParaRPr>
                    </a:p>
                  </a:txBody>
                  <a:tcPr marL="68583" marR="68583" marT="0" marB="0"/>
                </a:tc>
                <a:tc>
                  <a:txBody>
                    <a:bodyPr/>
                    <a:lstStyle/>
                    <a:p>
                      <a:pPr algn="just">
                        <a:lnSpc>
                          <a:spcPct val="115000"/>
                        </a:lnSpc>
                        <a:spcAft>
                          <a:spcPts val="0"/>
                        </a:spcAft>
                      </a:pPr>
                      <a:r>
                        <a:rPr lang="id-ID" sz="1400">
                          <a:effectLst/>
                        </a:rPr>
                        <a:t>Information about plant maintenance</a:t>
                      </a:r>
                      <a:endParaRPr lang="id-ID" sz="1400">
                        <a:effectLst/>
                        <a:latin typeface="Calibri"/>
                        <a:ea typeface="Calibri"/>
                        <a:cs typeface="Times New Roman"/>
                      </a:endParaRPr>
                    </a:p>
                  </a:txBody>
                  <a:tcPr marL="68583" marR="68583" marT="0" marB="0"/>
                </a:tc>
                <a:tc>
                  <a:txBody>
                    <a:bodyPr/>
                    <a:lstStyle/>
                    <a:p>
                      <a:pPr algn="ctr">
                        <a:lnSpc>
                          <a:spcPct val="115000"/>
                        </a:lnSpc>
                        <a:spcAft>
                          <a:spcPts val="0"/>
                        </a:spcAft>
                      </a:pPr>
                      <a:r>
                        <a:rPr lang="id-ID" sz="1400">
                          <a:effectLst/>
                        </a:rPr>
                        <a:t>3</a:t>
                      </a:r>
                      <a:endParaRPr lang="id-ID" sz="1400">
                        <a:effectLst/>
                        <a:latin typeface="Calibri"/>
                        <a:ea typeface="Calibri"/>
                        <a:cs typeface="Times New Roman"/>
                      </a:endParaRPr>
                    </a:p>
                  </a:txBody>
                  <a:tcPr marL="68583" marR="68583" marT="0" marB="0"/>
                </a:tc>
                <a:tc>
                  <a:txBody>
                    <a:bodyPr/>
                    <a:lstStyle/>
                    <a:p>
                      <a:pPr algn="ctr">
                        <a:lnSpc>
                          <a:spcPct val="115000"/>
                        </a:lnSpc>
                        <a:spcAft>
                          <a:spcPts val="0"/>
                        </a:spcAft>
                      </a:pPr>
                      <a:r>
                        <a:rPr lang="id-ID" sz="1400">
                          <a:effectLst/>
                        </a:rPr>
                        <a:t>2</a:t>
                      </a:r>
                      <a:endParaRPr lang="id-ID" sz="1400">
                        <a:effectLst/>
                        <a:latin typeface="Calibri"/>
                        <a:ea typeface="Calibri"/>
                        <a:cs typeface="Times New Roman"/>
                      </a:endParaRPr>
                    </a:p>
                  </a:txBody>
                  <a:tcPr marL="68583" marR="68583" marT="0" marB="0"/>
                </a:tc>
                <a:extLst>
                  <a:ext uri="{0D108BD9-81ED-4DB2-BD59-A6C34878D82A}">
                    <a16:rowId xmlns:a16="http://schemas.microsoft.com/office/drawing/2014/main" xmlns="" val="10004"/>
                  </a:ext>
                </a:extLst>
              </a:tr>
              <a:tr h="245395">
                <a:tc>
                  <a:txBody>
                    <a:bodyPr/>
                    <a:lstStyle/>
                    <a:p>
                      <a:pPr algn="just">
                        <a:lnSpc>
                          <a:spcPct val="115000"/>
                        </a:lnSpc>
                        <a:spcAft>
                          <a:spcPts val="0"/>
                        </a:spcAft>
                      </a:pPr>
                      <a:r>
                        <a:rPr lang="id-ID" sz="1400">
                          <a:effectLst/>
                        </a:rPr>
                        <a:t>5</a:t>
                      </a:r>
                      <a:endParaRPr lang="id-ID" sz="1400">
                        <a:effectLst/>
                        <a:latin typeface="Calibri"/>
                        <a:ea typeface="Calibri"/>
                        <a:cs typeface="Times New Roman"/>
                      </a:endParaRPr>
                    </a:p>
                  </a:txBody>
                  <a:tcPr marL="68583" marR="68583" marT="0" marB="0"/>
                </a:tc>
                <a:tc>
                  <a:txBody>
                    <a:bodyPr/>
                    <a:lstStyle/>
                    <a:p>
                      <a:pPr algn="just">
                        <a:lnSpc>
                          <a:spcPct val="115000"/>
                        </a:lnSpc>
                        <a:spcAft>
                          <a:spcPts val="0"/>
                        </a:spcAft>
                      </a:pPr>
                      <a:r>
                        <a:rPr lang="id-ID" sz="1400">
                          <a:effectLst/>
                        </a:rPr>
                        <a:t>Pest and deases control</a:t>
                      </a:r>
                      <a:endParaRPr lang="id-ID" sz="1400">
                        <a:effectLst/>
                        <a:latin typeface="Calibri"/>
                        <a:ea typeface="Calibri"/>
                        <a:cs typeface="Times New Roman"/>
                      </a:endParaRPr>
                    </a:p>
                  </a:txBody>
                  <a:tcPr marL="68583" marR="68583" marT="0" marB="0"/>
                </a:tc>
                <a:tc>
                  <a:txBody>
                    <a:bodyPr/>
                    <a:lstStyle/>
                    <a:p>
                      <a:pPr algn="ctr">
                        <a:lnSpc>
                          <a:spcPct val="115000"/>
                        </a:lnSpc>
                        <a:spcAft>
                          <a:spcPts val="0"/>
                        </a:spcAft>
                      </a:pPr>
                      <a:r>
                        <a:rPr lang="id-ID" sz="1400">
                          <a:effectLst/>
                        </a:rPr>
                        <a:t>10</a:t>
                      </a:r>
                      <a:endParaRPr lang="id-ID" sz="1400">
                        <a:effectLst/>
                        <a:latin typeface="Calibri"/>
                        <a:ea typeface="Calibri"/>
                        <a:cs typeface="Times New Roman"/>
                      </a:endParaRPr>
                    </a:p>
                  </a:txBody>
                  <a:tcPr marL="68583" marR="68583" marT="0" marB="0"/>
                </a:tc>
                <a:tc>
                  <a:txBody>
                    <a:bodyPr/>
                    <a:lstStyle/>
                    <a:p>
                      <a:pPr algn="ctr">
                        <a:lnSpc>
                          <a:spcPct val="115000"/>
                        </a:lnSpc>
                        <a:spcAft>
                          <a:spcPts val="0"/>
                        </a:spcAft>
                      </a:pPr>
                      <a:r>
                        <a:rPr lang="id-ID" sz="1400">
                          <a:effectLst/>
                        </a:rPr>
                        <a:t>8</a:t>
                      </a:r>
                      <a:endParaRPr lang="id-ID" sz="1400">
                        <a:effectLst/>
                        <a:latin typeface="Calibri"/>
                        <a:ea typeface="Calibri"/>
                        <a:cs typeface="Times New Roman"/>
                      </a:endParaRPr>
                    </a:p>
                  </a:txBody>
                  <a:tcPr marL="68583" marR="68583" marT="0" marB="0"/>
                </a:tc>
                <a:extLst>
                  <a:ext uri="{0D108BD9-81ED-4DB2-BD59-A6C34878D82A}">
                    <a16:rowId xmlns:a16="http://schemas.microsoft.com/office/drawing/2014/main" xmlns="" val="10005"/>
                  </a:ext>
                </a:extLst>
              </a:tr>
              <a:tr h="245395">
                <a:tc>
                  <a:txBody>
                    <a:bodyPr/>
                    <a:lstStyle/>
                    <a:p>
                      <a:pPr algn="just">
                        <a:lnSpc>
                          <a:spcPct val="115000"/>
                        </a:lnSpc>
                        <a:spcAft>
                          <a:spcPts val="0"/>
                        </a:spcAft>
                      </a:pPr>
                      <a:r>
                        <a:rPr lang="id-ID" sz="1400">
                          <a:effectLst/>
                        </a:rPr>
                        <a:t>6</a:t>
                      </a:r>
                      <a:endParaRPr lang="id-ID" sz="1400">
                        <a:effectLst/>
                        <a:latin typeface="Calibri"/>
                        <a:ea typeface="Calibri"/>
                        <a:cs typeface="Times New Roman"/>
                      </a:endParaRPr>
                    </a:p>
                  </a:txBody>
                  <a:tcPr marL="68583" marR="68583" marT="0" marB="0"/>
                </a:tc>
                <a:tc>
                  <a:txBody>
                    <a:bodyPr/>
                    <a:lstStyle/>
                    <a:p>
                      <a:pPr algn="just">
                        <a:lnSpc>
                          <a:spcPct val="115000"/>
                        </a:lnSpc>
                        <a:spcAft>
                          <a:spcPts val="0"/>
                        </a:spcAft>
                      </a:pPr>
                      <a:r>
                        <a:rPr lang="id-ID" sz="1400">
                          <a:effectLst/>
                        </a:rPr>
                        <a:t>Community training</a:t>
                      </a:r>
                      <a:endParaRPr lang="id-ID" sz="1400">
                        <a:effectLst/>
                        <a:latin typeface="Calibri"/>
                        <a:ea typeface="Calibri"/>
                        <a:cs typeface="Times New Roman"/>
                      </a:endParaRPr>
                    </a:p>
                  </a:txBody>
                  <a:tcPr marL="68583" marR="68583" marT="0" marB="0"/>
                </a:tc>
                <a:tc>
                  <a:txBody>
                    <a:bodyPr/>
                    <a:lstStyle/>
                    <a:p>
                      <a:pPr algn="ctr">
                        <a:lnSpc>
                          <a:spcPct val="115000"/>
                        </a:lnSpc>
                        <a:spcAft>
                          <a:spcPts val="0"/>
                        </a:spcAft>
                      </a:pPr>
                      <a:r>
                        <a:rPr lang="id-ID" sz="1400">
                          <a:effectLst/>
                        </a:rPr>
                        <a:t>2</a:t>
                      </a:r>
                      <a:endParaRPr lang="id-ID" sz="1400">
                        <a:effectLst/>
                        <a:latin typeface="Calibri"/>
                        <a:ea typeface="Calibri"/>
                        <a:cs typeface="Times New Roman"/>
                      </a:endParaRPr>
                    </a:p>
                  </a:txBody>
                  <a:tcPr marL="68583" marR="68583" marT="0" marB="0"/>
                </a:tc>
                <a:tc>
                  <a:txBody>
                    <a:bodyPr/>
                    <a:lstStyle/>
                    <a:p>
                      <a:pPr algn="ctr">
                        <a:lnSpc>
                          <a:spcPct val="115000"/>
                        </a:lnSpc>
                        <a:spcAft>
                          <a:spcPts val="0"/>
                        </a:spcAft>
                      </a:pPr>
                      <a:r>
                        <a:rPr lang="id-ID" sz="1400">
                          <a:effectLst/>
                        </a:rPr>
                        <a:t>2</a:t>
                      </a:r>
                      <a:endParaRPr lang="id-ID" sz="1400">
                        <a:effectLst/>
                        <a:latin typeface="Calibri"/>
                        <a:ea typeface="Calibri"/>
                        <a:cs typeface="Times New Roman"/>
                      </a:endParaRPr>
                    </a:p>
                  </a:txBody>
                  <a:tcPr marL="68583" marR="68583" marT="0" marB="0"/>
                </a:tc>
                <a:extLst>
                  <a:ext uri="{0D108BD9-81ED-4DB2-BD59-A6C34878D82A}">
                    <a16:rowId xmlns:a16="http://schemas.microsoft.com/office/drawing/2014/main" xmlns="" val="10006"/>
                  </a:ext>
                </a:extLst>
              </a:tr>
              <a:tr h="245395">
                <a:tc>
                  <a:txBody>
                    <a:bodyPr/>
                    <a:lstStyle/>
                    <a:p>
                      <a:pPr algn="just">
                        <a:lnSpc>
                          <a:spcPct val="115000"/>
                        </a:lnSpc>
                        <a:spcAft>
                          <a:spcPts val="0"/>
                        </a:spcAft>
                      </a:pPr>
                      <a:r>
                        <a:rPr lang="id-ID" sz="1400">
                          <a:effectLst/>
                        </a:rPr>
                        <a:t>7</a:t>
                      </a:r>
                      <a:endParaRPr lang="id-ID" sz="1400">
                        <a:effectLst/>
                        <a:latin typeface="Calibri"/>
                        <a:ea typeface="Calibri"/>
                        <a:cs typeface="Times New Roman"/>
                      </a:endParaRPr>
                    </a:p>
                  </a:txBody>
                  <a:tcPr marL="68583" marR="68583" marT="0" marB="0"/>
                </a:tc>
                <a:tc>
                  <a:txBody>
                    <a:bodyPr/>
                    <a:lstStyle/>
                    <a:p>
                      <a:pPr algn="just">
                        <a:lnSpc>
                          <a:spcPct val="115000"/>
                        </a:lnSpc>
                        <a:spcAft>
                          <a:spcPts val="0"/>
                        </a:spcAft>
                      </a:pPr>
                      <a:r>
                        <a:rPr lang="id-ID" sz="1400">
                          <a:effectLst/>
                        </a:rPr>
                        <a:t>Accsess funding / aid</a:t>
                      </a:r>
                      <a:endParaRPr lang="id-ID" sz="1400">
                        <a:effectLst/>
                        <a:latin typeface="Calibri"/>
                        <a:ea typeface="Calibri"/>
                        <a:cs typeface="Times New Roman"/>
                      </a:endParaRPr>
                    </a:p>
                  </a:txBody>
                  <a:tcPr marL="68583" marR="68583" marT="0" marB="0"/>
                </a:tc>
                <a:tc>
                  <a:txBody>
                    <a:bodyPr/>
                    <a:lstStyle/>
                    <a:p>
                      <a:pPr algn="ctr">
                        <a:lnSpc>
                          <a:spcPct val="115000"/>
                        </a:lnSpc>
                        <a:spcAft>
                          <a:spcPts val="0"/>
                        </a:spcAft>
                      </a:pPr>
                      <a:r>
                        <a:rPr lang="id-ID" sz="1400">
                          <a:effectLst/>
                        </a:rPr>
                        <a:t>6</a:t>
                      </a:r>
                      <a:endParaRPr lang="id-ID" sz="1400">
                        <a:effectLst/>
                        <a:latin typeface="Calibri"/>
                        <a:ea typeface="Calibri"/>
                        <a:cs typeface="Times New Roman"/>
                      </a:endParaRPr>
                    </a:p>
                  </a:txBody>
                  <a:tcPr marL="68583" marR="68583" marT="0" marB="0"/>
                </a:tc>
                <a:tc>
                  <a:txBody>
                    <a:bodyPr/>
                    <a:lstStyle/>
                    <a:p>
                      <a:pPr algn="ctr">
                        <a:lnSpc>
                          <a:spcPct val="115000"/>
                        </a:lnSpc>
                        <a:spcAft>
                          <a:spcPts val="0"/>
                        </a:spcAft>
                      </a:pPr>
                      <a:r>
                        <a:rPr lang="id-ID" sz="1400">
                          <a:effectLst/>
                        </a:rPr>
                        <a:t>5</a:t>
                      </a:r>
                      <a:endParaRPr lang="id-ID" sz="1400">
                        <a:effectLst/>
                        <a:latin typeface="Calibri"/>
                        <a:ea typeface="Calibri"/>
                        <a:cs typeface="Times New Roman"/>
                      </a:endParaRPr>
                    </a:p>
                  </a:txBody>
                  <a:tcPr marL="68583" marR="68583" marT="0" marB="0"/>
                </a:tc>
                <a:extLst>
                  <a:ext uri="{0D108BD9-81ED-4DB2-BD59-A6C34878D82A}">
                    <a16:rowId xmlns:a16="http://schemas.microsoft.com/office/drawing/2014/main" xmlns="" val="10007"/>
                  </a:ext>
                </a:extLst>
              </a:tr>
              <a:tr h="245395">
                <a:tc>
                  <a:txBody>
                    <a:bodyPr/>
                    <a:lstStyle/>
                    <a:p>
                      <a:pPr algn="just">
                        <a:lnSpc>
                          <a:spcPct val="115000"/>
                        </a:lnSpc>
                        <a:spcAft>
                          <a:spcPts val="0"/>
                        </a:spcAft>
                      </a:pPr>
                      <a:r>
                        <a:rPr lang="id-ID" sz="1400">
                          <a:effectLst/>
                        </a:rPr>
                        <a:t>8</a:t>
                      </a:r>
                      <a:endParaRPr lang="id-ID" sz="1400">
                        <a:effectLst/>
                        <a:latin typeface="Calibri"/>
                        <a:ea typeface="Calibri"/>
                        <a:cs typeface="Times New Roman"/>
                      </a:endParaRPr>
                    </a:p>
                  </a:txBody>
                  <a:tcPr marL="68583" marR="68583" marT="0" marB="0"/>
                </a:tc>
                <a:tc>
                  <a:txBody>
                    <a:bodyPr/>
                    <a:lstStyle/>
                    <a:p>
                      <a:pPr algn="just">
                        <a:lnSpc>
                          <a:spcPct val="115000"/>
                        </a:lnSpc>
                        <a:spcAft>
                          <a:spcPts val="0"/>
                        </a:spcAft>
                      </a:pPr>
                      <a:r>
                        <a:rPr lang="id-ID" sz="1400">
                          <a:effectLst/>
                        </a:rPr>
                        <a:t>Intensify gropus</a:t>
                      </a:r>
                      <a:endParaRPr lang="id-ID" sz="1400">
                        <a:effectLst/>
                        <a:latin typeface="Calibri"/>
                        <a:ea typeface="Calibri"/>
                        <a:cs typeface="Times New Roman"/>
                      </a:endParaRPr>
                    </a:p>
                  </a:txBody>
                  <a:tcPr marL="68583" marR="68583" marT="0" marB="0"/>
                </a:tc>
                <a:tc>
                  <a:txBody>
                    <a:bodyPr/>
                    <a:lstStyle/>
                    <a:p>
                      <a:pPr algn="ctr">
                        <a:lnSpc>
                          <a:spcPct val="115000"/>
                        </a:lnSpc>
                        <a:spcAft>
                          <a:spcPts val="0"/>
                        </a:spcAft>
                      </a:pPr>
                      <a:r>
                        <a:rPr lang="id-ID" sz="1400">
                          <a:effectLst/>
                        </a:rPr>
                        <a:t>1</a:t>
                      </a:r>
                      <a:endParaRPr lang="id-ID" sz="1400">
                        <a:effectLst/>
                        <a:latin typeface="Calibri"/>
                        <a:ea typeface="Calibri"/>
                        <a:cs typeface="Times New Roman"/>
                      </a:endParaRPr>
                    </a:p>
                  </a:txBody>
                  <a:tcPr marL="68583" marR="68583" marT="0" marB="0"/>
                </a:tc>
                <a:tc>
                  <a:txBody>
                    <a:bodyPr/>
                    <a:lstStyle/>
                    <a:p>
                      <a:pPr algn="ctr">
                        <a:lnSpc>
                          <a:spcPct val="115000"/>
                        </a:lnSpc>
                        <a:spcAft>
                          <a:spcPts val="0"/>
                        </a:spcAft>
                      </a:pPr>
                      <a:r>
                        <a:rPr lang="id-ID" sz="1400">
                          <a:effectLst/>
                        </a:rPr>
                        <a:t>1</a:t>
                      </a:r>
                      <a:endParaRPr lang="id-ID" sz="1400">
                        <a:effectLst/>
                        <a:latin typeface="Calibri"/>
                        <a:ea typeface="Calibri"/>
                        <a:cs typeface="Times New Roman"/>
                      </a:endParaRPr>
                    </a:p>
                  </a:txBody>
                  <a:tcPr marL="68583" marR="68583" marT="0" marB="0"/>
                </a:tc>
                <a:extLst>
                  <a:ext uri="{0D108BD9-81ED-4DB2-BD59-A6C34878D82A}">
                    <a16:rowId xmlns:a16="http://schemas.microsoft.com/office/drawing/2014/main" xmlns="" val="10008"/>
                  </a:ext>
                </a:extLst>
              </a:tr>
              <a:tr h="245395">
                <a:tc>
                  <a:txBody>
                    <a:bodyPr/>
                    <a:lstStyle/>
                    <a:p>
                      <a:pPr algn="just">
                        <a:lnSpc>
                          <a:spcPct val="115000"/>
                        </a:lnSpc>
                        <a:spcAft>
                          <a:spcPts val="0"/>
                        </a:spcAft>
                      </a:pPr>
                      <a:r>
                        <a:rPr lang="id-ID" sz="1400">
                          <a:effectLst/>
                        </a:rPr>
                        <a:t>9</a:t>
                      </a:r>
                      <a:endParaRPr lang="id-ID" sz="1400">
                        <a:effectLst/>
                        <a:latin typeface="Calibri"/>
                        <a:ea typeface="Calibri"/>
                        <a:cs typeface="Times New Roman"/>
                      </a:endParaRPr>
                    </a:p>
                  </a:txBody>
                  <a:tcPr marL="68583" marR="68583" marT="0" marB="0"/>
                </a:tc>
                <a:tc>
                  <a:txBody>
                    <a:bodyPr/>
                    <a:lstStyle/>
                    <a:p>
                      <a:pPr algn="just">
                        <a:lnSpc>
                          <a:spcPct val="115000"/>
                        </a:lnSpc>
                        <a:spcAft>
                          <a:spcPts val="0"/>
                        </a:spcAft>
                      </a:pPr>
                      <a:r>
                        <a:rPr lang="id-ID" sz="1400">
                          <a:effectLst/>
                        </a:rPr>
                        <a:t>Assistance for the inputs</a:t>
                      </a:r>
                      <a:endParaRPr lang="id-ID" sz="1400">
                        <a:effectLst/>
                        <a:latin typeface="Calibri"/>
                        <a:ea typeface="Calibri"/>
                        <a:cs typeface="Times New Roman"/>
                      </a:endParaRPr>
                    </a:p>
                  </a:txBody>
                  <a:tcPr marL="68583" marR="68583" marT="0" marB="0"/>
                </a:tc>
                <a:tc>
                  <a:txBody>
                    <a:bodyPr/>
                    <a:lstStyle/>
                    <a:p>
                      <a:pPr algn="ctr">
                        <a:lnSpc>
                          <a:spcPct val="115000"/>
                        </a:lnSpc>
                        <a:spcAft>
                          <a:spcPts val="0"/>
                        </a:spcAft>
                      </a:pPr>
                      <a:r>
                        <a:rPr lang="id-ID" sz="1400">
                          <a:effectLst/>
                        </a:rPr>
                        <a:t>12</a:t>
                      </a:r>
                      <a:endParaRPr lang="id-ID" sz="1400">
                        <a:effectLst/>
                        <a:latin typeface="Calibri"/>
                        <a:ea typeface="Calibri"/>
                        <a:cs typeface="Times New Roman"/>
                      </a:endParaRPr>
                    </a:p>
                  </a:txBody>
                  <a:tcPr marL="68583" marR="68583" marT="0" marB="0"/>
                </a:tc>
                <a:tc>
                  <a:txBody>
                    <a:bodyPr/>
                    <a:lstStyle/>
                    <a:p>
                      <a:pPr algn="ctr">
                        <a:lnSpc>
                          <a:spcPct val="115000"/>
                        </a:lnSpc>
                        <a:spcAft>
                          <a:spcPts val="0"/>
                        </a:spcAft>
                      </a:pPr>
                      <a:r>
                        <a:rPr lang="id-ID" sz="1400">
                          <a:effectLst/>
                        </a:rPr>
                        <a:t>9</a:t>
                      </a:r>
                      <a:endParaRPr lang="id-ID" sz="1400">
                        <a:effectLst/>
                        <a:latin typeface="Calibri"/>
                        <a:ea typeface="Calibri"/>
                        <a:cs typeface="Times New Roman"/>
                      </a:endParaRPr>
                    </a:p>
                  </a:txBody>
                  <a:tcPr marL="68583" marR="68583" marT="0" marB="0"/>
                </a:tc>
                <a:extLst>
                  <a:ext uri="{0D108BD9-81ED-4DB2-BD59-A6C34878D82A}">
                    <a16:rowId xmlns:a16="http://schemas.microsoft.com/office/drawing/2014/main" xmlns="" val="10009"/>
                  </a:ext>
                </a:extLst>
              </a:tr>
              <a:tr h="385737">
                <a:tc>
                  <a:txBody>
                    <a:bodyPr/>
                    <a:lstStyle/>
                    <a:p>
                      <a:pPr algn="just">
                        <a:lnSpc>
                          <a:spcPct val="115000"/>
                        </a:lnSpc>
                        <a:spcAft>
                          <a:spcPts val="0"/>
                        </a:spcAft>
                      </a:pPr>
                      <a:r>
                        <a:rPr lang="id-ID" sz="1400">
                          <a:effectLst/>
                        </a:rPr>
                        <a:t>10</a:t>
                      </a:r>
                      <a:endParaRPr lang="id-ID" sz="1400">
                        <a:effectLst/>
                        <a:latin typeface="Calibri"/>
                        <a:ea typeface="Calibri"/>
                        <a:cs typeface="Times New Roman"/>
                      </a:endParaRPr>
                    </a:p>
                  </a:txBody>
                  <a:tcPr marL="68583" marR="68583" marT="0" marB="0"/>
                </a:tc>
                <a:tc>
                  <a:txBody>
                    <a:bodyPr/>
                    <a:lstStyle/>
                    <a:p>
                      <a:pPr algn="just">
                        <a:lnSpc>
                          <a:spcPct val="115000"/>
                        </a:lnSpc>
                        <a:spcAft>
                          <a:spcPts val="0"/>
                        </a:spcAft>
                      </a:pPr>
                      <a:r>
                        <a:rPr lang="id-ID" sz="1400">
                          <a:effectLst/>
                        </a:rPr>
                        <a:t>Look for climate change resistant varities</a:t>
                      </a:r>
                      <a:endParaRPr lang="id-ID" sz="1400">
                        <a:effectLst/>
                        <a:latin typeface="Calibri"/>
                        <a:ea typeface="Calibri"/>
                        <a:cs typeface="Times New Roman"/>
                      </a:endParaRPr>
                    </a:p>
                  </a:txBody>
                  <a:tcPr marL="68583" marR="68583" marT="0" marB="0"/>
                </a:tc>
                <a:tc>
                  <a:txBody>
                    <a:bodyPr/>
                    <a:lstStyle/>
                    <a:p>
                      <a:pPr algn="ctr">
                        <a:lnSpc>
                          <a:spcPct val="115000"/>
                        </a:lnSpc>
                        <a:spcAft>
                          <a:spcPts val="0"/>
                        </a:spcAft>
                      </a:pPr>
                      <a:r>
                        <a:rPr lang="id-ID" sz="1400">
                          <a:effectLst/>
                        </a:rPr>
                        <a:t>4</a:t>
                      </a:r>
                      <a:endParaRPr lang="id-ID" sz="1400">
                        <a:effectLst/>
                        <a:latin typeface="Calibri"/>
                        <a:ea typeface="Calibri"/>
                        <a:cs typeface="Times New Roman"/>
                      </a:endParaRPr>
                    </a:p>
                  </a:txBody>
                  <a:tcPr marL="68583" marR="68583" marT="0" marB="0"/>
                </a:tc>
                <a:tc>
                  <a:txBody>
                    <a:bodyPr/>
                    <a:lstStyle/>
                    <a:p>
                      <a:pPr algn="ctr">
                        <a:lnSpc>
                          <a:spcPct val="115000"/>
                        </a:lnSpc>
                        <a:spcAft>
                          <a:spcPts val="0"/>
                        </a:spcAft>
                      </a:pPr>
                      <a:r>
                        <a:rPr lang="id-ID" sz="1400">
                          <a:effectLst/>
                        </a:rPr>
                        <a:t>3</a:t>
                      </a:r>
                      <a:endParaRPr lang="id-ID" sz="1400">
                        <a:effectLst/>
                        <a:latin typeface="Calibri"/>
                        <a:ea typeface="Calibri"/>
                        <a:cs typeface="Times New Roman"/>
                      </a:endParaRPr>
                    </a:p>
                  </a:txBody>
                  <a:tcPr marL="68583" marR="68583" marT="0" marB="0"/>
                </a:tc>
                <a:extLst>
                  <a:ext uri="{0D108BD9-81ED-4DB2-BD59-A6C34878D82A}">
                    <a16:rowId xmlns:a16="http://schemas.microsoft.com/office/drawing/2014/main" xmlns="" val="10010"/>
                  </a:ext>
                </a:extLst>
              </a:tr>
              <a:tr h="245395">
                <a:tc>
                  <a:txBody>
                    <a:bodyPr/>
                    <a:lstStyle/>
                    <a:p>
                      <a:pPr algn="just">
                        <a:lnSpc>
                          <a:spcPct val="115000"/>
                        </a:lnSpc>
                        <a:spcAft>
                          <a:spcPts val="0"/>
                        </a:spcAft>
                      </a:pPr>
                      <a:r>
                        <a:rPr lang="id-ID" sz="1400">
                          <a:effectLst/>
                        </a:rPr>
                        <a:t>11</a:t>
                      </a:r>
                      <a:endParaRPr lang="id-ID" sz="1400">
                        <a:effectLst/>
                        <a:latin typeface="Calibri"/>
                        <a:ea typeface="Calibri"/>
                        <a:cs typeface="Times New Roman"/>
                      </a:endParaRPr>
                    </a:p>
                  </a:txBody>
                  <a:tcPr marL="68583" marR="68583" marT="0" marB="0"/>
                </a:tc>
                <a:tc>
                  <a:txBody>
                    <a:bodyPr/>
                    <a:lstStyle/>
                    <a:p>
                      <a:pPr algn="just">
                        <a:lnSpc>
                          <a:spcPct val="115000"/>
                        </a:lnSpc>
                        <a:spcAft>
                          <a:spcPts val="0"/>
                        </a:spcAft>
                      </a:pPr>
                      <a:r>
                        <a:rPr lang="id-ID" sz="1400">
                          <a:effectLst/>
                        </a:rPr>
                        <a:t>Climate information for farmers</a:t>
                      </a:r>
                      <a:endParaRPr lang="id-ID" sz="1400">
                        <a:effectLst/>
                        <a:latin typeface="Calibri"/>
                        <a:ea typeface="Calibri"/>
                        <a:cs typeface="Times New Roman"/>
                      </a:endParaRPr>
                    </a:p>
                  </a:txBody>
                  <a:tcPr marL="68583" marR="68583" marT="0" marB="0"/>
                </a:tc>
                <a:tc>
                  <a:txBody>
                    <a:bodyPr/>
                    <a:lstStyle/>
                    <a:p>
                      <a:pPr algn="ctr">
                        <a:lnSpc>
                          <a:spcPct val="115000"/>
                        </a:lnSpc>
                        <a:spcAft>
                          <a:spcPts val="0"/>
                        </a:spcAft>
                      </a:pPr>
                      <a:r>
                        <a:rPr lang="id-ID" sz="1400">
                          <a:effectLst/>
                        </a:rPr>
                        <a:t>4</a:t>
                      </a:r>
                      <a:endParaRPr lang="id-ID" sz="1400">
                        <a:effectLst/>
                        <a:latin typeface="Calibri"/>
                        <a:ea typeface="Calibri"/>
                        <a:cs typeface="Times New Roman"/>
                      </a:endParaRPr>
                    </a:p>
                  </a:txBody>
                  <a:tcPr marL="68583" marR="68583" marT="0" marB="0"/>
                </a:tc>
                <a:tc>
                  <a:txBody>
                    <a:bodyPr/>
                    <a:lstStyle/>
                    <a:p>
                      <a:pPr algn="ctr">
                        <a:lnSpc>
                          <a:spcPct val="115000"/>
                        </a:lnSpc>
                        <a:spcAft>
                          <a:spcPts val="0"/>
                        </a:spcAft>
                      </a:pPr>
                      <a:r>
                        <a:rPr lang="id-ID" sz="1400">
                          <a:effectLst/>
                        </a:rPr>
                        <a:t>3</a:t>
                      </a:r>
                      <a:endParaRPr lang="id-ID" sz="1400">
                        <a:effectLst/>
                        <a:latin typeface="Calibri"/>
                        <a:ea typeface="Calibri"/>
                        <a:cs typeface="Times New Roman"/>
                      </a:endParaRPr>
                    </a:p>
                  </a:txBody>
                  <a:tcPr marL="68583" marR="68583" marT="0" marB="0"/>
                </a:tc>
                <a:extLst>
                  <a:ext uri="{0D108BD9-81ED-4DB2-BD59-A6C34878D82A}">
                    <a16:rowId xmlns:a16="http://schemas.microsoft.com/office/drawing/2014/main" xmlns="" val="10011"/>
                  </a:ext>
                </a:extLst>
              </a:tr>
              <a:tr h="245395">
                <a:tc>
                  <a:txBody>
                    <a:bodyPr/>
                    <a:lstStyle/>
                    <a:p>
                      <a:pPr algn="just">
                        <a:lnSpc>
                          <a:spcPct val="115000"/>
                        </a:lnSpc>
                        <a:spcAft>
                          <a:spcPts val="0"/>
                        </a:spcAft>
                      </a:pPr>
                      <a:r>
                        <a:rPr lang="id-ID" sz="1400">
                          <a:effectLst/>
                        </a:rPr>
                        <a:t>12</a:t>
                      </a:r>
                      <a:endParaRPr lang="id-ID" sz="1400">
                        <a:effectLst/>
                        <a:latin typeface="Calibri"/>
                        <a:ea typeface="Calibri"/>
                        <a:cs typeface="Times New Roman"/>
                      </a:endParaRPr>
                    </a:p>
                  </a:txBody>
                  <a:tcPr marL="68583" marR="68583" marT="0" marB="0"/>
                </a:tc>
                <a:tc>
                  <a:txBody>
                    <a:bodyPr/>
                    <a:lstStyle/>
                    <a:p>
                      <a:pPr algn="just">
                        <a:lnSpc>
                          <a:spcPct val="115000"/>
                        </a:lnSpc>
                        <a:spcAft>
                          <a:spcPts val="0"/>
                        </a:spcAft>
                      </a:pPr>
                      <a:r>
                        <a:rPr lang="id-ID" sz="1400">
                          <a:effectLst/>
                        </a:rPr>
                        <a:t>Adaptive cultivation information</a:t>
                      </a:r>
                      <a:endParaRPr lang="id-ID" sz="1400">
                        <a:effectLst/>
                        <a:latin typeface="Calibri"/>
                        <a:ea typeface="Calibri"/>
                        <a:cs typeface="Times New Roman"/>
                      </a:endParaRPr>
                    </a:p>
                  </a:txBody>
                  <a:tcPr marL="68583" marR="68583" marT="0" marB="0"/>
                </a:tc>
                <a:tc>
                  <a:txBody>
                    <a:bodyPr/>
                    <a:lstStyle/>
                    <a:p>
                      <a:pPr algn="ctr">
                        <a:lnSpc>
                          <a:spcPct val="115000"/>
                        </a:lnSpc>
                        <a:spcAft>
                          <a:spcPts val="0"/>
                        </a:spcAft>
                      </a:pPr>
                      <a:r>
                        <a:rPr lang="id-ID" sz="1400">
                          <a:effectLst/>
                        </a:rPr>
                        <a:t>1</a:t>
                      </a:r>
                      <a:endParaRPr lang="id-ID" sz="1400">
                        <a:effectLst/>
                        <a:latin typeface="Calibri"/>
                        <a:ea typeface="Calibri"/>
                        <a:cs typeface="Times New Roman"/>
                      </a:endParaRPr>
                    </a:p>
                  </a:txBody>
                  <a:tcPr marL="68583" marR="68583" marT="0" marB="0"/>
                </a:tc>
                <a:tc>
                  <a:txBody>
                    <a:bodyPr/>
                    <a:lstStyle/>
                    <a:p>
                      <a:pPr algn="ctr">
                        <a:lnSpc>
                          <a:spcPct val="115000"/>
                        </a:lnSpc>
                        <a:spcAft>
                          <a:spcPts val="0"/>
                        </a:spcAft>
                      </a:pPr>
                      <a:r>
                        <a:rPr lang="id-ID" sz="1400">
                          <a:effectLst/>
                        </a:rPr>
                        <a:t>1</a:t>
                      </a:r>
                      <a:endParaRPr lang="id-ID" sz="1400">
                        <a:effectLst/>
                        <a:latin typeface="Calibri"/>
                        <a:ea typeface="Calibri"/>
                        <a:cs typeface="Times New Roman"/>
                      </a:endParaRPr>
                    </a:p>
                  </a:txBody>
                  <a:tcPr marL="68583" marR="68583" marT="0" marB="0"/>
                </a:tc>
                <a:extLst>
                  <a:ext uri="{0D108BD9-81ED-4DB2-BD59-A6C34878D82A}">
                    <a16:rowId xmlns:a16="http://schemas.microsoft.com/office/drawing/2014/main" xmlns="" val="10012"/>
                  </a:ext>
                </a:extLst>
              </a:tr>
              <a:tr h="490791">
                <a:tc>
                  <a:txBody>
                    <a:bodyPr/>
                    <a:lstStyle/>
                    <a:p>
                      <a:pPr algn="just">
                        <a:lnSpc>
                          <a:spcPct val="115000"/>
                        </a:lnSpc>
                        <a:spcAft>
                          <a:spcPts val="0"/>
                        </a:spcAft>
                      </a:pPr>
                      <a:r>
                        <a:rPr lang="id-ID" sz="1400">
                          <a:effectLst/>
                        </a:rPr>
                        <a:t>13</a:t>
                      </a:r>
                      <a:endParaRPr lang="id-ID" sz="1400">
                        <a:effectLst/>
                        <a:latin typeface="Calibri"/>
                        <a:ea typeface="Calibri"/>
                        <a:cs typeface="Times New Roman"/>
                      </a:endParaRPr>
                    </a:p>
                  </a:txBody>
                  <a:tcPr marL="68583" marR="68583" marT="0" marB="0"/>
                </a:tc>
                <a:tc>
                  <a:txBody>
                    <a:bodyPr/>
                    <a:lstStyle/>
                    <a:p>
                      <a:pPr algn="just">
                        <a:lnSpc>
                          <a:spcPct val="115000"/>
                        </a:lnSpc>
                        <a:spcAft>
                          <a:spcPts val="0"/>
                        </a:spcAft>
                      </a:pPr>
                      <a:r>
                        <a:rPr lang="id-ID" sz="1400">
                          <a:effectLst/>
                        </a:rPr>
                        <a:t>Government policieas related to the economy (new business)</a:t>
                      </a:r>
                      <a:endParaRPr lang="id-ID" sz="1400">
                        <a:effectLst/>
                        <a:latin typeface="Calibri"/>
                        <a:ea typeface="Calibri"/>
                        <a:cs typeface="Times New Roman"/>
                      </a:endParaRPr>
                    </a:p>
                  </a:txBody>
                  <a:tcPr marL="68583" marR="68583" marT="0" marB="0"/>
                </a:tc>
                <a:tc>
                  <a:txBody>
                    <a:bodyPr/>
                    <a:lstStyle/>
                    <a:p>
                      <a:pPr algn="ctr">
                        <a:lnSpc>
                          <a:spcPct val="115000"/>
                        </a:lnSpc>
                        <a:spcAft>
                          <a:spcPts val="0"/>
                        </a:spcAft>
                      </a:pPr>
                      <a:r>
                        <a:rPr lang="id-ID" sz="1400">
                          <a:effectLst/>
                        </a:rPr>
                        <a:t>5</a:t>
                      </a:r>
                      <a:endParaRPr lang="id-ID" sz="1400">
                        <a:effectLst/>
                        <a:latin typeface="Calibri"/>
                        <a:ea typeface="Calibri"/>
                        <a:cs typeface="Times New Roman"/>
                      </a:endParaRPr>
                    </a:p>
                  </a:txBody>
                  <a:tcPr marL="68583" marR="68583" marT="0" marB="0"/>
                </a:tc>
                <a:tc>
                  <a:txBody>
                    <a:bodyPr/>
                    <a:lstStyle/>
                    <a:p>
                      <a:pPr algn="ctr">
                        <a:lnSpc>
                          <a:spcPct val="115000"/>
                        </a:lnSpc>
                        <a:spcAft>
                          <a:spcPts val="0"/>
                        </a:spcAft>
                      </a:pPr>
                      <a:r>
                        <a:rPr lang="id-ID" sz="1400">
                          <a:effectLst/>
                        </a:rPr>
                        <a:t>4</a:t>
                      </a:r>
                      <a:endParaRPr lang="id-ID" sz="1400">
                        <a:effectLst/>
                        <a:latin typeface="Calibri"/>
                        <a:ea typeface="Calibri"/>
                        <a:cs typeface="Times New Roman"/>
                      </a:endParaRPr>
                    </a:p>
                  </a:txBody>
                  <a:tcPr marL="68583" marR="68583" marT="0" marB="0"/>
                </a:tc>
                <a:extLst>
                  <a:ext uri="{0D108BD9-81ED-4DB2-BD59-A6C34878D82A}">
                    <a16:rowId xmlns:a16="http://schemas.microsoft.com/office/drawing/2014/main" xmlns="" val="10013"/>
                  </a:ext>
                </a:extLst>
              </a:tr>
              <a:tr h="245395">
                <a:tc>
                  <a:txBody>
                    <a:bodyPr/>
                    <a:lstStyle/>
                    <a:p>
                      <a:pPr algn="just">
                        <a:lnSpc>
                          <a:spcPct val="115000"/>
                        </a:lnSpc>
                        <a:spcAft>
                          <a:spcPts val="0"/>
                        </a:spcAft>
                      </a:pPr>
                      <a:r>
                        <a:rPr lang="id-ID" sz="1400">
                          <a:effectLst/>
                        </a:rPr>
                        <a:t>14</a:t>
                      </a:r>
                      <a:endParaRPr lang="id-ID" sz="1400">
                        <a:effectLst/>
                        <a:latin typeface="Calibri"/>
                        <a:ea typeface="Calibri"/>
                        <a:cs typeface="Times New Roman"/>
                      </a:endParaRPr>
                    </a:p>
                  </a:txBody>
                  <a:tcPr marL="68583" marR="68583" marT="0" marB="0"/>
                </a:tc>
                <a:tc>
                  <a:txBody>
                    <a:bodyPr/>
                    <a:lstStyle/>
                    <a:p>
                      <a:pPr algn="just">
                        <a:lnSpc>
                          <a:spcPct val="115000"/>
                        </a:lnSpc>
                        <a:spcAft>
                          <a:spcPts val="0"/>
                        </a:spcAft>
                      </a:pPr>
                      <a:r>
                        <a:rPr lang="id-ID" sz="1400">
                          <a:effectLst/>
                        </a:rPr>
                        <a:t>cement assitance</a:t>
                      </a:r>
                      <a:endParaRPr lang="id-ID" sz="1400">
                        <a:effectLst/>
                        <a:latin typeface="Calibri"/>
                        <a:ea typeface="Calibri"/>
                        <a:cs typeface="Times New Roman"/>
                      </a:endParaRPr>
                    </a:p>
                  </a:txBody>
                  <a:tcPr marL="68583" marR="68583" marT="0" marB="0"/>
                </a:tc>
                <a:tc>
                  <a:txBody>
                    <a:bodyPr/>
                    <a:lstStyle/>
                    <a:p>
                      <a:pPr algn="ctr">
                        <a:lnSpc>
                          <a:spcPct val="115000"/>
                        </a:lnSpc>
                        <a:spcAft>
                          <a:spcPts val="0"/>
                        </a:spcAft>
                      </a:pPr>
                      <a:r>
                        <a:rPr lang="id-ID" sz="1400">
                          <a:effectLst/>
                        </a:rPr>
                        <a:t>2</a:t>
                      </a:r>
                      <a:endParaRPr lang="id-ID" sz="1400">
                        <a:effectLst/>
                        <a:latin typeface="Calibri"/>
                        <a:ea typeface="Calibri"/>
                        <a:cs typeface="Times New Roman"/>
                      </a:endParaRPr>
                    </a:p>
                  </a:txBody>
                  <a:tcPr marL="68583" marR="68583" marT="0" marB="0"/>
                </a:tc>
                <a:tc>
                  <a:txBody>
                    <a:bodyPr/>
                    <a:lstStyle/>
                    <a:p>
                      <a:pPr algn="ctr">
                        <a:lnSpc>
                          <a:spcPct val="115000"/>
                        </a:lnSpc>
                        <a:spcAft>
                          <a:spcPts val="0"/>
                        </a:spcAft>
                      </a:pPr>
                      <a:r>
                        <a:rPr lang="id-ID" sz="1400">
                          <a:effectLst/>
                        </a:rPr>
                        <a:t>2</a:t>
                      </a:r>
                      <a:endParaRPr lang="id-ID" sz="1400">
                        <a:effectLst/>
                        <a:latin typeface="Calibri"/>
                        <a:ea typeface="Calibri"/>
                        <a:cs typeface="Times New Roman"/>
                      </a:endParaRPr>
                    </a:p>
                  </a:txBody>
                  <a:tcPr marL="68583" marR="68583" marT="0" marB="0"/>
                </a:tc>
                <a:extLst>
                  <a:ext uri="{0D108BD9-81ED-4DB2-BD59-A6C34878D82A}">
                    <a16:rowId xmlns:a16="http://schemas.microsoft.com/office/drawing/2014/main" xmlns="" val="10014"/>
                  </a:ext>
                </a:extLst>
              </a:tr>
              <a:tr h="245395">
                <a:tc>
                  <a:txBody>
                    <a:bodyPr/>
                    <a:lstStyle/>
                    <a:p>
                      <a:pPr algn="just">
                        <a:lnSpc>
                          <a:spcPct val="115000"/>
                        </a:lnSpc>
                        <a:spcAft>
                          <a:spcPts val="0"/>
                        </a:spcAft>
                      </a:pPr>
                      <a:r>
                        <a:rPr lang="id-ID" sz="1400">
                          <a:effectLst/>
                        </a:rPr>
                        <a:t> </a:t>
                      </a:r>
                      <a:endParaRPr lang="id-ID" sz="1400">
                        <a:effectLst/>
                        <a:latin typeface="Calibri"/>
                        <a:ea typeface="Calibri"/>
                        <a:cs typeface="Times New Roman"/>
                      </a:endParaRPr>
                    </a:p>
                  </a:txBody>
                  <a:tcPr marL="68583" marR="68583" marT="0" marB="0"/>
                </a:tc>
                <a:tc>
                  <a:txBody>
                    <a:bodyPr/>
                    <a:lstStyle/>
                    <a:p>
                      <a:pPr algn="just">
                        <a:lnSpc>
                          <a:spcPct val="115000"/>
                        </a:lnSpc>
                        <a:spcAft>
                          <a:spcPts val="0"/>
                        </a:spcAft>
                      </a:pPr>
                      <a:r>
                        <a:rPr lang="id-ID" sz="1400">
                          <a:effectLst/>
                        </a:rPr>
                        <a:t> Number of answers</a:t>
                      </a:r>
                      <a:endParaRPr lang="id-ID" sz="1400">
                        <a:effectLst/>
                        <a:latin typeface="Calibri"/>
                        <a:ea typeface="Calibri"/>
                        <a:cs typeface="Times New Roman"/>
                      </a:endParaRPr>
                    </a:p>
                  </a:txBody>
                  <a:tcPr marL="68583" marR="68583" marT="0" marB="0"/>
                </a:tc>
                <a:tc>
                  <a:txBody>
                    <a:bodyPr/>
                    <a:lstStyle/>
                    <a:p>
                      <a:pPr algn="ctr">
                        <a:lnSpc>
                          <a:spcPct val="115000"/>
                        </a:lnSpc>
                        <a:spcAft>
                          <a:spcPts val="0"/>
                        </a:spcAft>
                      </a:pPr>
                      <a:r>
                        <a:rPr lang="id-ID" sz="1400">
                          <a:effectLst/>
                        </a:rPr>
                        <a:t>142*)</a:t>
                      </a:r>
                      <a:endParaRPr lang="id-ID" sz="1400">
                        <a:effectLst/>
                        <a:latin typeface="Calibri"/>
                        <a:ea typeface="Calibri"/>
                        <a:cs typeface="Times New Roman"/>
                      </a:endParaRPr>
                    </a:p>
                  </a:txBody>
                  <a:tcPr marL="68583" marR="68583" marT="0" marB="0"/>
                </a:tc>
                <a:tc>
                  <a:txBody>
                    <a:bodyPr/>
                    <a:lstStyle/>
                    <a:p>
                      <a:pPr algn="ctr">
                        <a:lnSpc>
                          <a:spcPct val="115000"/>
                        </a:lnSpc>
                        <a:spcAft>
                          <a:spcPts val="0"/>
                        </a:spcAft>
                      </a:pPr>
                      <a:r>
                        <a:rPr lang="id-ID" sz="1400">
                          <a:effectLst/>
                        </a:rPr>
                        <a:t> </a:t>
                      </a:r>
                      <a:endParaRPr lang="id-ID" sz="1400">
                        <a:effectLst/>
                        <a:latin typeface="Calibri"/>
                        <a:ea typeface="Calibri"/>
                        <a:cs typeface="Times New Roman"/>
                      </a:endParaRPr>
                    </a:p>
                  </a:txBody>
                  <a:tcPr marL="68583" marR="68583" marT="0" marB="0"/>
                </a:tc>
                <a:extLst>
                  <a:ext uri="{0D108BD9-81ED-4DB2-BD59-A6C34878D82A}">
                    <a16:rowId xmlns:a16="http://schemas.microsoft.com/office/drawing/2014/main" xmlns="" val="10015"/>
                  </a:ext>
                </a:extLst>
              </a:tr>
              <a:tr h="245395">
                <a:tc>
                  <a:txBody>
                    <a:bodyPr/>
                    <a:lstStyle/>
                    <a:p>
                      <a:pPr algn="just">
                        <a:lnSpc>
                          <a:spcPct val="115000"/>
                        </a:lnSpc>
                        <a:spcAft>
                          <a:spcPts val="0"/>
                        </a:spcAft>
                      </a:pPr>
                      <a:r>
                        <a:rPr lang="id-ID" sz="1400">
                          <a:effectLst/>
                        </a:rPr>
                        <a:t> </a:t>
                      </a:r>
                      <a:endParaRPr lang="id-ID" sz="1400">
                        <a:effectLst/>
                        <a:latin typeface="Calibri"/>
                        <a:ea typeface="Calibri"/>
                        <a:cs typeface="Times New Roman"/>
                      </a:endParaRPr>
                    </a:p>
                  </a:txBody>
                  <a:tcPr marL="68583" marR="68583" marT="0" marB="0"/>
                </a:tc>
                <a:tc>
                  <a:txBody>
                    <a:bodyPr/>
                    <a:lstStyle/>
                    <a:p>
                      <a:pPr algn="just">
                        <a:lnSpc>
                          <a:spcPct val="115000"/>
                        </a:lnSpc>
                        <a:spcAft>
                          <a:spcPts val="0"/>
                        </a:spcAft>
                      </a:pPr>
                      <a:r>
                        <a:rPr lang="id-ID" sz="1400">
                          <a:effectLst/>
                        </a:rPr>
                        <a:t> Number of farmers</a:t>
                      </a:r>
                      <a:endParaRPr lang="id-ID" sz="1400">
                        <a:effectLst/>
                        <a:latin typeface="Calibri"/>
                        <a:ea typeface="Calibri"/>
                        <a:cs typeface="Times New Roman"/>
                      </a:endParaRPr>
                    </a:p>
                  </a:txBody>
                  <a:tcPr marL="68583" marR="68583" marT="0" marB="0"/>
                </a:tc>
                <a:tc>
                  <a:txBody>
                    <a:bodyPr/>
                    <a:lstStyle/>
                    <a:p>
                      <a:pPr algn="ctr">
                        <a:lnSpc>
                          <a:spcPct val="115000"/>
                        </a:lnSpc>
                        <a:spcAft>
                          <a:spcPts val="0"/>
                        </a:spcAft>
                      </a:pPr>
                      <a:r>
                        <a:rPr lang="id-ID" sz="1400">
                          <a:effectLst/>
                        </a:rPr>
                        <a:t>129</a:t>
                      </a:r>
                      <a:endParaRPr lang="id-ID" sz="1400">
                        <a:effectLst/>
                        <a:latin typeface="Calibri"/>
                        <a:ea typeface="Calibri"/>
                        <a:cs typeface="Times New Roman"/>
                      </a:endParaRPr>
                    </a:p>
                  </a:txBody>
                  <a:tcPr marL="68583" marR="68583" marT="0" marB="0"/>
                </a:tc>
                <a:tc>
                  <a:txBody>
                    <a:bodyPr/>
                    <a:lstStyle/>
                    <a:p>
                      <a:pPr algn="ctr">
                        <a:lnSpc>
                          <a:spcPct val="115000"/>
                        </a:lnSpc>
                        <a:spcAft>
                          <a:spcPts val="0"/>
                        </a:spcAft>
                      </a:pPr>
                      <a:r>
                        <a:rPr lang="id-ID" sz="1400" dirty="0">
                          <a:effectLst/>
                        </a:rPr>
                        <a:t> </a:t>
                      </a:r>
                      <a:endParaRPr lang="id-ID" sz="1400" dirty="0">
                        <a:effectLst/>
                        <a:latin typeface="Calibri"/>
                        <a:ea typeface="Calibri"/>
                        <a:cs typeface="Times New Roman"/>
                      </a:endParaRPr>
                    </a:p>
                  </a:txBody>
                  <a:tcPr marL="68583" marR="68583" marT="0" marB="0"/>
                </a:tc>
                <a:extLst>
                  <a:ext uri="{0D108BD9-81ED-4DB2-BD59-A6C34878D82A}">
                    <a16:rowId xmlns:a16="http://schemas.microsoft.com/office/drawing/2014/main" xmlns="" val="10016"/>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325" y="758825"/>
            <a:ext cx="7543800" cy="3565525"/>
          </a:xfrm>
        </p:spPr>
        <p:txBody>
          <a:bodyPr/>
          <a:lstStyle/>
          <a:p>
            <a:pPr eaLnBrk="1" fontAlgn="auto" hangingPunct="1">
              <a:spcAft>
                <a:spcPts val="0"/>
              </a:spcAft>
              <a:defRPr/>
            </a:pPr>
            <a:r>
              <a:rPr lang="en-US" sz="5400" b="1" dirty="0" smtClean="0"/>
              <a:t>CONCLUSION AND POLICY IMPLICATION</a:t>
            </a:r>
            <a:endParaRPr lang="en-US" sz="5400" b="1" dirty="0"/>
          </a:p>
        </p:txBody>
      </p:sp>
      <p:sp>
        <p:nvSpPr>
          <p:cNvPr id="3" name="Subtitle 2"/>
          <p:cNvSpPr>
            <a:spLocks noGrp="1"/>
          </p:cNvSpPr>
          <p:nvPr>
            <p:ph type="subTitle" idx="1"/>
          </p:nvPr>
        </p:nvSpPr>
        <p:spPr>
          <a:xfrm>
            <a:off x="825500" y="4456113"/>
            <a:ext cx="7543800" cy="1143000"/>
          </a:xfrm>
        </p:spPr>
        <p:txBody>
          <a:bodyPr rtlCol="0"/>
          <a:lstStyle/>
          <a:p>
            <a:pPr eaLnBrk="1" fontAlgn="auto" hangingPunct="1">
              <a:defRPr/>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822325" y="404813"/>
            <a:ext cx="7543800" cy="850900"/>
          </a:xfrm>
        </p:spPr>
        <p:txBody>
          <a:bodyPr anchor="b"/>
          <a:lstStyle/>
          <a:p>
            <a:pPr algn="ctr">
              <a:lnSpc>
                <a:spcPct val="100000"/>
              </a:lnSpc>
            </a:pPr>
            <a:r>
              <a:rPr lang="id-ID" altLang="en-US" b="1" smtClean="0">
                <a:solidFill>
                  <a:srgbClr val="206252"/>
                </a:solidFill>
              </a:rPr>
              <a:t>Conclusion</a:t>
            </a:r>
            <a:endParaRPr lang="en-US" altLang="en-US" b="1" smtClean="0">
              <a:solidFill>
                <a:srgbClr val="206252"/>
              </a:solidFill>
            </a:endParaRPr>
          </a:p>
        </p:txBody>
      </p:sp>
      <p:sp>
        <p:nvSpPr>
          <p:cNvPr id="24579" name="Content Placeholder 2"/>
          <p:cNvSpPr>
            <a:spLocks noGrp="1"/>
          </p:cNvSpPr>
          <p:nvPr>
            <p:ph idx="4294967295"/>
          </p:nvPr>
        </p:nvSpPr>
        <p:spPr>
          <a:xfrm>
            <a:off x="812800" y="1700213"/>
            <a:ext cx="7543800" cy="4024312"/>
          </a:xfrm>
        </p:spPr>
        <p:txBody>
          <a:bodyPr lIns="0" rIns="0"/>
          <a:lstStyle/>
          <a:p>
            <a:pPr marL="342900" indent="-342900">
              <a:lnSpc>
                <a:spcPct val="120000"/>
              </a:lnSpc>
              <a:spcBef>
                <a:spcPct val="20000"/>
              </a:spcBef>
              <a:buFont typeface="Arial" charset="0"/>
              <a:buAutoNum type="arabicPeriod"/>
            </a:pPr>
            <a:r>
              <a:rPr lang="en-US" altLang="en-US" sz="1600" smtClean="0"/>
              <a:t>F</a:t>
            </a:r>
            <a:r>
              <a:rPr lang="id-ID" altLang="en-US" sz="1600" smtClean="0"/>
              <a:t>armers </a:t>
            </a:r>
            <a:r>
              <a:rPr lang="en-US" altLang="en-US" sz="1600" smtClean="0"/>
              <a:t>felt that the climate has being changes:</a:t>
            </a:r>
          </a:p>
          <a:p>
            <a:pPr marL="611188" lvl="2">
              <a:lnSpc>
                <a:spcPct val="100000"/>
              </a:lnSpc>
              <a:spcBef>
                <a:spcPct val="0"/>
              </a:spcBef>
              <a:spcAft>
                <a:spcPts val="200"/>
              </a:spcAft>
              <a:buFont typeface="Calibri Light" pitchFamily="34" charset="0"/>
              <a:buAutoNum type="alphaLcParenR"/>
            </a:pPr>
            <a:r>
              <a:rPr lang="en-US" altLang="en-US" sz="2400" smtClean="0"/>
              <a:t>U</a:t>
            </a:r>
            <a:r>
              <a:rPr lang="id-ID" altLang="en-US" sz="2400" smtClean="0"/>
              <a:t>ncertainty of rainy and the dry season</a:t>
            </a:r>
            <a:r>
              <a:rPr lang="en-US" altLang="en-US" sz="2400" smtClean="0"/>
              <a:t> time</a:t>
            </a:r>
            <a:r>
              <a:rPr lang="id-ID" altLang="en-US" sz="2400" smtClean="0"/>
              <a:t> </a:t>
            </a:r>
            <a:endParaRPr lang="en-US" altLang="en-US" sz="2400" smtClean="0"/>
          </a:p>
          <a:p>
            <a:pPr marL="611188" lvl="2" fontAlgn="t">
              <a:lnSpc>
                <a:spcPct val="100000"/>
              </a:lnSpc>
              <a:spcBef>
                <a:spcPct val="0"/>
              </a:spcBef>
              <a:spcAft>
                <a:spcPts val="200"/>
              </a:spcAft>
              <a:buFont typeface="Calibri Light" pitchFamily="34" charset="0"/>
              <a:buAutoNum type="alphaLcParenR"/>
            </a:pPr>
            <a:r>
              <a:rPr lang="id-ID" altLang="en-US" sz="2400" smtClean="0"/>
              <a:t>Longer dry </a:t>
            </a:r>
            <a:r>
              <a:rPr lang="en-US" altLang="en-US" sz="2400" smtClean="0"/>
              <a:t>and </a:t>
            </a:r>
            <a:r>
              <a:rPr lang="id-ID" altLang="en-US" sz="2400" smtClean="0"/>
              <a:t>shorter rainy season</a:t>
            </a:r>
            <a:endParaRPr lang="en-US" altLang="en-US" sz="2400" smtClean="0"/>
          </a:p>
          <a:p>
            <a:pPr marL="611188" lvl="2" fontAlgn="t">
              <a:lnSpc>
                <a:spcPct val="100000"/>
              </a:lnSpc>
              <a:spcBef>
                <a:spcPct val="0"/>
              </a:spcBef>
              <a:spcAft>
                <a:spcPts val="200"/>
              </a:spcAft>
              <a:buFont typeface="Calibri Light" pitchFamily="34" charset="0"/>
              <a:buAutoNum type="alphaLcParenR"/>
            </a:pPr>
            <a:r>
              <a:rPr lang="en-US" altLang="en-US" sz="2400" smtClean="0"/>
              <a:t>Higher </a:t>
            </a:r>
            <a:r>
              <a:rPr lang="id-ID" altLang="en-US" sz="2400" smtClean="0"/>
              <a:t>temperature</a:t>
            </a:r>
            <a:endParaRPr lang="en-US" altLang="en-US" sz="2400" smtClean="0"/>
          </a:p>
          <a:p>
            <a:pPr marL="611188" lvl="2" fontAlgn="t">
              <a:lnSpc>
                <a:spcPct val="100000"/>
              </a:lnSpc>
              <a:spcBef>
                <a:spcPct val="0"/>
              </a:spcBef>
              <a:spcAft>
                <a:spcPts val="200"/>
              </a:spcAft>
              <a:buFont typeface="Calibri Light" pitchFamily="34" charset="0"/>
              <a:buAutoNum type="alphaLcParenR"/>
            </a:pPr>
            <a:r>
              <a:rPr lang="en-US" altLang="en-US" sz="2400" smtClean="0"/>
              <a:t>S</a:t>
            </a:r>
            <a:r>
              <a:rPr lang="id-ID" altLang="en-US" sz="2400" smtClean="0"/>
              <a:t>trong</a:t>
            </a:r>
            <a:r>
              <a:rPr lang="en-US" altLang="en-US" sz="2400" smtClean="0"/>
              <a:t>er </a:t>
            </a:r>
            <a:r>
              <a:rPr lang="id-ID" altLang="en-US" sz="2400" smtClean="0"/>
              <a:t>wind, fog</a:t>
            </a:r>
            <a:endParaRPr lang="en-US" altLang="en-US" sz="2400" smtClean="0"/>
          </a:p>
          <a:p>
            <a:pPr marL="342900" indent="-342900">
              <a:lnSpc>
                <a:spcPct val="100000"/>
              </a:lnSpc>
              <a:spcBef>
                <a:spcPct val="20000"/>
              </a:spcBef>
              <a:buFont typeface="Arial" charset="0"/>
              <a:buAutoNum type="arabicPeriod"/>
            </a:pPr>
            <a:r>
              <a:rPr lang="id-ID" altLang="en-US" sz="1600" smtClean="0"/>
              <a:t>Those climate change has resulted in disruption of water availability, disruption of the production process and then finally the decreased in rice production, the majority of which is 25-50% </a:t>
            </a:r>
            <a:r>
              <a:rPr lang="en-US" altLang="en-US" sz="1600" smtClean="0"/>
              <a:t>d</a:t>
            </a:r>
            <a:r>
              <a:rPr lang="id-ID" altLang="en-US" sz="1600" smtClean="0"/>
              <a:t>ecreased and some have failed completely.</a:t>
            </a:r>
            <a:endParaRPr lang="en-US" altLang="en-US" sz="1600" smtClean="0"/>
          </a:p>
          <a:p>
            <a:pPr marL="342900" indent="-342900">
              <a:lnSpc>
                <a:spcPct val="100000"/>
              </a:lnSpc>
              <a:spcBef>
                <a:spcPct val="20000"/>
              </a:spcBef>
              <a:buFont typeface="Arial" charset="0"/>
              <a:buAutoNum type="arabicPeriod"/>
            </a:pPr>
            <a:r>
              <a:rPr lang="id-ID" altLang="en-US" sz="1600" smtClean="0"/>
              <a:t>Farmers have made various adaptation efforts, are: (1) letting the land uncultivated until sufficient water is available, (2) applying rice farming with limited water availabity, (3) improving their irrigation management, (4) intensifying group activities, (5) arranging planting schedules, (6) doing business outside of farming, and (7 ) intensify the dry land they have. However, farmers are still thinking that their efforts are not maximized yet.</a:t>
            </a:r>
          </a:p>
          <a:p>
            <a:pPr marL="342900" indent="-342900">
              <a:lnSpc>
                <a:spcPct val="120000"/>
              </a:lnSpc>
              <a:spcBef>
                <a:spcPct val="20000"/>
              </a:spcBef>
              <a:buFont typeface="Arial" charset="0"/>
              <a:buNone/>
            </a:pPr>
            <a:endParaRPr lang="id-ID" altLang="en-US" sz="1600" smtClean="0"/>
          </a:p>
          <a:p>
            <a:pPr marL="342900" indent="-342900">
              <a:lnSpc>
                <a:spcPct val="120000"/>
              </a:lnSpc>
              <a:spcBef>
                <a:spcPct val="20000"/>
              </a:spcBef>
              <a:buFont typeface="Arial" charset="0"/>
              <a:buNone/>
            </a:pPr>
            <a:endParaRPr lang="id-ID" altLang="en-US" sz="1600" smtClean="0"/>
          </a:p>
          <a:p>
            <a:pPr marL="342900" indent="-342900">
              <a:lnSpc>
                <a:spcPct val="120000"/>
              </a:lnSpc>
              <a:spcBef>
                <a:spcPct val="20000"/>
              </a:spcBef>
              <a:buFont typeface="Arial" charset="0"/>
              <a:buNone/>
            </a:pPr>
            <a:endParaRPr lang="id-ID" altLang="en-US" sz="24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822325" y="404813"/>
            <a:ext cx="7543800" cy="850900"/>
          </a:xfrm>
        </p:spPr>
        <p:txBody>
          <a:bodyPr anchor="b"/>
          <a:lstStyle/>
          <a:p>
            <a:pPr algn="ctr">
              <a:lnSpc>
                <a:spcPct val="100000"/>
              </a:lnSpc>
            </a:pPr>
            <a:r>
              <a:rPr lang="en-US" altLang="en-US" b="1" smtClean="0">
                <a:solidFill>
                  <a:srgbClr val="206252"/>
                </a:solidFill>
              </a:rPr>
              <a:t>Policy Implication</a:t>
            </a:r>
          </a:p>
        </p:txBody>
      </p:sp>
      <p:sp>
        <p:nvSpPr>
          <p:cNvPr id="26627" name="Content Placeholder 2"/>
          <p:cNvSpPr>
            <a:spLocks noGrp="1"/>
          </p:cNvSpPr>
          <p:nvPr>
            <p:ph idx="4294967295"/>
          </p:nvPr>
        </p:nvSpPr>
        <p:spPr>
          <a:xfrm>
            <a:off x="822325" y="1600200"/>
            <a:ext cx="7864475" cy="4205288"/>
          </a:xfrm>
          <a:solidFill>
            <a:srgbClr val="FFFFFF"/>
          </a:solidFill>
          <a:ln>
            <a:solidFill>
              <a:srgbClr val="000000"/>
            </a:solidFill>
          </a:ln>
        </p:spPr>
        <p:txBody>
          <a:bodyPr lIns="0" rIns="0"/>
          <a:lstStyle/>
          <a:p>
            <a:pPr marL="514350" indent="-514350">
              <a:lnSpc>
                <a:spcPct val="100000"/>
              </a:lnSpc>
              <a:spcBef>
                <a:spcPct val="20000"/>
              </a:spcBef>
              <a:buFont typeface="Calibri Light" pitchFamily="34" charset="0"/>
              <a:buAutoNum type="arabicPeriod"/>
            </a:pPr>
            <a:r>
              <a:rPr lang="id-ID" altLang="en-US" dirty="0" smtClean="0"/>
              <a:t>Related parties such as the agricultural service, extension institutions, irrigation an public work agencies, BMKG, and universities needs to pay attention and maximize the adaptation efforts that have been made by farmers</a:t>
            </a:r>
          </a:p>
          <a:p>
            <a:pPr marL="514350" indent="-514350">
              <a:lnSpc>
                <a:spcPct val="100000"/>
              </a:lnSpc>
              <a:spcBef>
                <a:spcPct val="20000"/>
              </a:spcBef>
              <a:buFont typeface="Calibri Light" pitchFamily="34" charset="0"/>
              <a:buAutoNum type="arabicPeriod"/>
            </a:pPr>
            <a:r>
              <a:rPr lang="id-ID" altLang="en-US" dirty="0" smtClean="0"/>
              <a:t>Need to conductt further research to find empirical findings academically, so that the policies are more appropriate.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822325" y="404813"/>
            <a:ext cx="7543800" cy="850900"/>
          </a:xfrm>
        </p:spPr>
        <p:txBody>
          <a:bodyPr anchor="b"/>
          <a:lstStyle/>
          <a:p>
            <a:pPr algn="ctr">
              <a:lnSpc>
                <a:spcPct val="100000"/>
              </a:lnSpc>
            </a:pPr>
            <a:r>
              <a:rPr lang="en-US" altLang="en-US" sz="3600" b="1" smtClean="0">
                <a:solidFill>
                  <a:srgbClr val="206252"/>
                </a:solidFill>
              </a:rPr>
              <a:t>SOME PICTURES FROM THE FIELDS</a:t>
            </a:r>
          </a:p>
        </p:txBody>
      </p:sp>
      <p:sp>
        <p:nvSpPr>
          <p:cNvPr id="20483" name="Content Placeholder 2"/>
          <p:cNvSpPr>
            <a:spLocks noGrp="1"/>
          </p:cNvSpPr>
          <p:nvPr>
            <p:ph idx="4294967295"/>
          </p:nvPr>
        </p:nvSpPr>
        <p:spPr>
          <a:xfrm>
            <a:off x="822325" y="1846263"/>
            <a:ext cx="7543800" cy="3814762"/>
          </a:xfrm>
          <a:solidFill>
            <a:srgbClr val="FFFFFF"/>
          </a:solidFill>
          <a:ln>
            <a:solidFill>
              <a:srgbClr val="000000"/>
            </a:solidFill>
          </a:ln>
        </p:spPr>
        <p:txBody>
          <a:bodyPr lIns="0" rIns="0"/>
          <a:lstStyle/>
          <a:p>
            <a:pPr marL="342900" indent="-342900">
              <a:lnSpc>
                <a:spcPct val="100000"/>
              </a:lnSpc>
              <a:spcBef>
                <a:spcPct val="20000"/>
              </a:spcBef>
              <a:buFontTx/>
              <a:buChar char="•"/>
            </a:pPr>
            <a:endParaRPr lang="id-ID" altLang="en-US" sz="3200" smtClean="0"/>
          </a:p>
        </p:txBody>
      </p:sp>
      <p:pic>
        <p:nvPicPr>
          <p:cNvPr id="20484" name="Picture 3" descr="simawang1.jpg"/>
          <p:cNvPicPr>
            <a:picLocks noChangeAspect="1"/>
          </p:cNvPicPr>
          <p:nvPr/>
        </p:nvPicPr>
        <p:blipFill>
          <a:blip r:embed="rId2"/>
          <a:srcRect/>
          <a:stretch>
            <a:fillRect/>
          </a:stretch>
        </p:blipFill>
        <p:spPr bwMode="auto">
          <a:xfrm>
            <a:off x="1111004" y="2071678"/>
            <a:ext cx="3730625" cy="2952750"/>
          </a:xfrm>
          <a:prstGeom prst="rect">
            <a:avLst/>
          </a:prstGeom>
          <a:noFill/>
          <a:ln w="9525">
            <a:noFill/>
            <a:miter lim="800000"/>
            <a:headEnd/>
            <a:tailEnd/>
          </a:ln>
        </p:spPr>
      </p:pic>
      <p:pic>
        <p:nvPicPr>
          <p:cNvPr id="20485" name="Picture 3" descr="simawang6.jpg"/>
          <p:cNvPicPr>
            <a:picLocks noChangeAspect="1"/>
          </p:cNvPicPr>
          <p:nvPr/>
        </p:nvPicPr>
        <p:blipFill>
          <a:blip r:embed="rId3"/>
          <a:srcRect/>
          <a:stretch>
            <a:fillRect/>
          </a:stretch>
        </p:blipFill>
        <p:spPr bwMode="auto">
          <a:xfrm>
            <a:off x="4857752" y="2071678"/>
            <a:ext cx="3403600" cy="2952750"/>
          </a:xfrm>
          <a:prstGeom prst="rect">
            <a:avLst/>
          </a:prstGeom>
          <a:noFill/>
          <a:ln w="9525">
            <a:noFill/>
            <a:miter lim="800000"/>
            <a:headEnd/>
            <a:tailEnd/>
          </a:ln>
        </p:spPr>
      </p:pic>
    </p:spTree>
    <p:extLst>
      <p:ext uri="{BB962C8B-B14F-4D97-AF65-F5344CB8AC3E}">
        <p14:creationId xmlns:p14="http://schemas.microsoft.com/office/powerpoint/2010/main" val="3010539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93725"/>
            <a:ext cx="2400300" cy="2286000"/>
          </a:xfrm>
        </p:spPr>
        <p:txBody>
          <a:bodyPr/>
          <a:lstStyle/>
          <a:p>
            <a:pPr eaLnBrk="1" fontAlgn="auto" hangingPunct="1">
              <a:spcAft>
                <a:spcPts val="0"/>
              </a:spcAft>
              <a:defRPr/>
            </a:pPr>
            <a:endParaRPr lang="en-US"/>
          </a:p>
        </p:txBody>
      </p:sp>
      <p:sp>
        <p:nvSpPr>
          <p:cNvPr id="27651" name="Content Placeholder 2"/>
          <p:cNvSpPr>
            <a:spLocks noGrp="1"/>
          </p:cNvSpPr>
          <p:nvPr>
            <p:ph idx="1"/>
          </p:nvPr>
        </p:nvSpPr>
        <p:spPr>
          <a:xfrm>
            <a:off x="3492500" y="3933825"/>
            <a:ext cx="4868863" cy="2519363"/>
          </a:xfrm>
        </p:spPr>
        <p:txBody>
          <a:bodyPr/>
          <a:lstStyle/>
          <a:p>
            <a:pPr algn="ctr" eaLnBrk="1" hangingPunct="1"/>
            <a:r>
              <a:rPr lang="en-US" altLang="en-US" sz="9600" b="1" smtClean="0">
                <a:solidFill>
                  <a:srgbClr val="92D050"/>
                </a:solidFill>
              </a:rPr>
              <a:t>THANK YOU</a:t>
            </a:r>
          </a:p>
        </p:txBody>
      </p:sp>
      <p:sp>
        <p:nvSpPr>
          <p:cNvPr id="27652" name="Text Placeholder 3"/>
          <p:cNvSpPr>
            <a:spLocks noGrp="1"/>
          </p:cNvSpPr>
          <p:nvPr>
            <p:ph type="body" sz="half" idx="2"/>
          </p:nvPr>
        </p:nvSpPr>
        <p:spPr>
          <a:xfrm>
            <a:off x="342900" y="2925763"/>
            <a:ext cx="2400300" cy="3379787"/>
          </a:xfrm>
        </p:spPr>
        <p:txBody>
          <a:bodyPr/>
          <a:lstStyle/>
          <a:p>
            <a:pPr eaLnBrk="1" hangingPunct="1"/>
            <a:endParaRPr lang="id-ID" altLang="en-US" smtClean="0"/>
          </a:p>
        </p:txBody>
      </p:sp>
      <p:sp>
        <p:nvSpPr>
          <p:cNvPr id="27653" name="Picture 4"/>
          <p:cNvSpPr>
            <a:spLocks noChangeAspect="1"/>
          </p:cNvSpPr>
          <p:nvPr/>
        </p:nvSpPr>
        <p:spPr bwMode="auto">
          <a:xfrm>
            <a:off x="3059113" y="909638"/>
            <a:ext cx="6084887" cy="2016125"/>
          </a:xfrm>
          <a:prstGeom prst="rect">
            <a:avLst/>
          </a:prstGeom>
          <a:noFill/>
          <a:ln w="9525">
            <a:noFill/>
            <a:miter lim="800000"/>
            <a:headEnd/>
            <a:tailEnd/>
          </a:ln>
        </p:spPr>
        <p:txBody>
          <a:bodyPr/>
          <a:lstStyle/>
          <a:p>
            <a:endParaRPr lang="id-ID"/>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ltLang="en-US" b="1" dirty="0" smtClean="0">
                <a:solidFill>
                  <a:srgbClr val="206252"/>
                </a:solidFill>
              </a:rPr>
              <a:t>Introduction</a:t>
            </a:r>
            <a:endParaRPr lang="id-ID" dirty="0"/>
          </a:p>
        </p:txBody>
      </p:sp>
      <p:sp>
        <p:nvSpPr>
          <p:cNvPr id="3" name="Content Placeholder 2"/>
          <p:cNvSpPr>
            <a:spLocks noGrp="1"/>
          </p:cNvSpPr>
          <p:nvPr>
            <p:ph idx="1"/>
          </p:nvPr>
        </p:nvSpPr>
        <p:spPr/>
        <p:txBody>
          <a:bodyPr/>
          <a:lstStyle/>
          <a:p>
            <a:pPr marL="342900" indent="-342900">
              <a:lnSpc>
                <a:spcPct val="100000"/>
              </a:lnSpc>
              <a:spcBef>
                <a:spcPct val="20000"/>
              </a:spcBef>
              <a:buFontTx/>
              <a:buChar char="•"/>
            </a:pPr>
            <a:r>
              <a:rPr lang="en-US" altLang="en-US" sz="2000" dirty="0" smtClean="0"/>
              <a:t>Climate change is currently becoming big global issue.</a:t>
            </a:r>
            <a:endParaRPr lang="id-ID" altLang="en-US" sz="2000" dirty="0" smtClean="0"/>
          </a:p>
          <a:p>
            <a:pPr marL="342900" indent="-342900">
              <a:lnSpc>
                <a:spcPct val="100000"/>
              </a:lnSpc>
              <a:spcBef>
                <a:spcPct val="20000"/>
              </a:spcBef>
              <a:buFontTx/>
              <a:buChar char="•"/>
            </a:pPr>
            <a:r>
              <a:rPr lang="en-US" altLang="en-US" sz="2000" dirty="0" smtClean="0"/>
              <a:t>The change impacts hugely to local people livelihood. </a:t>
            </a:r>
            <a:endParaRPr lang="id-ID" altLang="en-US" sz="2000" dirty="0" smtClean="0"/>
          </a:p>
          <a:p>
            <a:pPr marL="342900" indent="-342900">
              <a:lnSpc>
                <a:spcPct val="100000"/>
              </a:lnSpc>
              <a:spcBef>
                <a:spcPct val="20000"/>
              </a:spcBef>
              <a:buFontTx/>
              <a:buChar char="•"/>
            </a:pPr>
            <a:r>
              <a:rPr lang="en-US" altLang="en-US" sz="2000" dirty="0" smtClean="0"/>
              <a:t>The most terrible impact is to agriculture, especially to on-farm activities.</a:t>
            </a:r>
            <a:endParaRPr lang="id-ID" altLang="en-US" sz="2000" dirty="0" smtClean="0"/>
          </a:p>
          <a:p>
            <a:pPr marL="342900" indent="-342900">
              <a:lnSpc>
                <a:spcPct val="100000"/>
              </a:lnSpc>
              <a:spcBef>
                <a:spcPct val="20000"/>
              </a:spcBef>
              <a:buFontTx/>
              <a:buChar char="•"/>
            </a:pPr>
            <a:r>
              <a:rPr lang="en-US" altLang="en-US" sz="2000" dirty="0" smtClean="0"/>
              <a:t>As located in tropical region, I</a:t>
            </a:r>
            <a:r>
              <a:rPr lang="id-ID" altLang="en-US" sz="2000" dirty="0" smtClean="0"/>
              <a:t>ndonesia </a:t>
            </a:r>
            <a:r>
              <a:rPr lang="en-US" altLang="en-US" sz="2000" dirty="0" smtClean="0"/>
              <a:t>is the most vulnerable country in facing the climate changes.</a:t>
            </a:r>
            <a:endParaRPr lang="id-ID" altLang="en-US" sz="2000" dirty="0" smtClean="0"/>
          </a:p>
          <a:p>
            <a:pPr marL="342900" indent="-342900">
              <a:lnSpc>
                <a:spcPct val="100000"/>
              </a:lnSpc>
              <a:spcBef>
                <a:spcPct val="20000"/>
              </a:spcBef>
              <a:buFontTx/>
              <a:buChar char="•"/>
            </a:pPr>
            <a:r>
              <a:rPr lang="en-US" altLang="en-US" sz="2000" dirty="0" smtClean="0"/>
              <a:t>We observed the climate changes at local level, trough meteorological data, on </a:t>
            </a:r>
            <a:r>
              <a:rPr lang="id-ID" altLang="en-US" sz="2000" dirty="0" smtClean="0"/>
              <a:t>Singkarak</a:t>
            </a:r>
            <a:r>
              <a:rPr lang="en-US" altLang="en-US" sz="2000" dirty="0" smtClean="0"/>
              <a:t> catchment area.</a:t>
            </a:r>
          </a:p>
          <a:p>
            <a:pPr marL="342900" indent="-342900">
              <a:lnSpc>
                <a:spcPct val="100000"/>
              </a:lnSpc>
              <a:spcBef>
                <a:spcPct val="20000"/>
              </a:spcBef>
              <a:buFontTx/>
              <a:buChar char="•"/>
            </a:pPr>
            <a:r>
              <a:rPr lang="en-US" altLang="en-US" sz="2000" dirty="0" smtClean="0"/>
              <a:t>Then, we study the paddy farmers perception on the changes and the impacts to their farming and how do the farmers adapt to the changes. </a:t>
            </a:r>
            <a:endParaRPr lang="id-ID" altLang="en-US" sz="20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822325" y="404813"/>
            <a:ext cx="7543800" cy="850900"/>
          </a:xfrm>
        </p:spPr>
        <p:txBody>
          <a:bodyPr anchor="b"/>
          <a:lstStyle/>
          <a:p>
            <a:pPr algn="ctr">
              <a:lnSpc>
                <a:spcPct val="100000"/>
              </a:lnSpc>
            </a:pPr>
            <a:r>
              <a:rPr lang="en-US" altLang="en-US" b="1" smtClean="0">
                <a:solidFill>
                  <a:srgbClr val="206252"/>
                </a:solidFill>
              </a:rPr>
              <a:t>Research </a:t>
            </a:r>
            <a:r>
              <a:rPr lang="id-ID" altLang="en-US" b="1" smtClean="0">
                <a:solidFill>
                  <a:srgbClr val="206252"/>
                </a:solidFill>
              </a:rPr>
              <a:t>Met</a:t>
            </a:r>
            <a:r>
              <a:rPr lang="en-US" altLang="en-US" b="1" smtClean="0">
                <a:solidFill>
                  <a:srgbClr val="206252"/>
                </a:solidFill>
              </a:rPr>
              <a:t>hod</a:t>
            </a:r>
            <a:endParaRPr lang="id-ID" altLang="en-US" b="1" smtClean="0">
              <a:solidFill>
                <a:srgbClr val="206252"/>
              </a:solidFill>
            </a:endParaRPr>
          </a:p>
        </p:txBody>
      </p:sp>
      <p:sp>
        <p:nvSpPr>
          <p:cNvPr id="11267" name="Content Placeholder 2"/>
          <p:cNvSpPr>
            <a:spLocks noGrp="1"/>
          </p:cNvSpPr>
          <p:nvPr>
            <p:ph idx="4294967295"/>
          </p:nvPr>
        </p:nvSpPr>
        <p:spPr>
          <a:xfrm>
            <a:off x="822325" y="1846263"/>
            <a:ext cx="7543800" cy="3814762"/>
          </a:xfrm>
        </p:spPr>
        <p:txBody>
          <a:bodyPr lIns="0" rIns="0"/>
          <a:lstStyle/>
          <a:p>
            <a:pPr marL="342900" indent="-342900">
              <a:lnSpc>
                <a:spcPct val="80000"/>
              </a:lnSpc>
              <a:spcBef>
                <a:spcPct val="20000"/>
              </a:spcBef>
              <a:buFontTx/>
              <a:buChar char="•"/>
            </a:pPr>
            <a:r>
              <a:rPr lang="id-ID" altLang="en-US" sz="2400" smtClean="0"/>
              <a:t>Location : </a:t>
            </a:r>
            <a:r>
              <a:rPr lang="en-US" altLang="en-US" sz="2400" smtClean="0"/>
              <a:t>Singkarak cathment area which cover </a:t>
            </a:r>
            <a:r>
              <a:rPr lang="id-ID" altLang="en-US" sz="2400" smtClean="0"/>
              <a:t>13 nagari</a:t>
            </a:r>
            <a:r>
              <a:rPr lang="en-US" altLang="en-US" sz="2400" smtClean="0"/>
              <a:t>s</a:t>
            </a:r>
            <a:r>
              <a:rPr lang="id-ID" altLang="en-US" sz="2400" smtClean="0"/>
              <a:t> (Village</a:t>
            </a:r>
            <a:r>
              <a:rPr lang="en-US" altLang="en-US" sz="2400" smtClean="0"/>
              <a:t>s</a:t>
            </a:r>
            <a:r>
              <a:rPr lang="id-ID" altLang="en-US" sz="2400" smtClean="0"/>
              <a:t>).</a:t>
            </a:r>
          </a:p>
          <a:p>
            <a:pPr marL="342900" indent="-342900">
              <a:lnSpc>
                <a:spcPct val="80000"/>
              </a:lnSpc>
              <a:spcBef>
                <a:spcPct val="20000"/>
              </a:spcBef>
              <a:buFontTx/>
              <a:buChar char="•"/>
            </a:pPr>
            <a:r>
              <a:rPr lang="en-US" altLang="en-US" sz="2400" smtClean="0"/>
              <a:t>We carried out paddy farming’s household to interview </a:t>
            </a:r>
            <a:r>
              <a:rPr lang="id-ID" altLang="en-US" sz="2400" smtClean="0"/>
              <a:t>130 </a:t>
            </a:r>
            <a:r>
              <a:rPr lang="en-US" altLang="en-US" sz="2400" smtClean="0"/>
              <a:t>farmers, who randomly sampled</a:t>
            </a:r>
            <a:r>
              <a:rPr lang="id-ID" altLang="en-US" sz="2400" smtClean="0"/>
              <a:t>, 10 </a:t>
            </a:r>
            <a:r>
              <a:rPr lang="en-US" altLang="en-US" sz="2400" smtClean="0"/>
              <a:t>sampled farmers for each nagari.</a:t>
            </a:r>
            <a:endParaRPr lang="id-ID" altLang="en-US" sz="2400" smtClean="0"/>
          </a:p>
          <a:p>
            <a:pPr marL="342900" indent="-342900">
              <a:lnSpc>
                <a:spcPct val="80000"/>
              </a:lnSpc>
              <a:spcBef>
                <a:spcPct val="20000"/>
              </a:spcBef>
              <a:buFontTx/>
              <a:buChar char="•"/>
            </a:pPr>
            <a:r>
              <a:rPr lang="id-ID" altLang="en-US" sz="2400" smtClean="0"/>
              <a:t>Data : </a:t>
            </a:r>
            <a:endParaRPr lang="en-US" altLang="en-US" sz="2400" smtClean="0"/>
          </a:p>
          <a:p>
            <a:pPr marL="742950" lvl="1" indent="-285750">
              <a:lnSpc>
                <a:spcPct val="80000"/>
              </a:lnSpc>
              <a:spcBef>
                <a:spcPct val="20000"/>
              </a:spcBef>
              <a:buFontTx/>
              <a:buChar char="–"/>
            </a:pPr>
            <a:r>
              <a:rPr lang="en-US" altLang="en-US" sz="2000" smtClean="0"/>
              <a:t>Farmers perception</a:t>
            </a:r>
          </a:p>
          <a:p>
            <a:pPr marL="742950" lvl="1" indent="-285750">
              <a:lnSpc>
                <a:spcPct val="80000"/>
              </a:lnSpc>
              <a:spcBef>
                <a:spcPct val="20000"/>
              </a:spcBef>
              <a:buFontTx/>
              <a:buChar char="–"/>
            </a:pPr>
            <a:r>
              <a:rPr lang="en-US" altLang="en-US" sz="2000" smtClean="0"/>
              <a:t>Impact climate changes to paddy farming</a:t>
            </a:r>
            <a:endParaRPr lang="id-ID" altLang="en-US" sz="2000" smtClean="0"/>
          </a:p>
          <a:p>
            <a:pPr marL="742950" lvl="1" indent="-285750">
              <a:lnSpc>
                <a:spcPct val="80000"/>
              </a:lnSpc>
              <a:spcBef>
                <a:spcPct val="20000"/>
              </a:spcBef>
              <a:buFontTx/>
              <a:buChar char="–"/>
            </a:pPr>
            <a:r>
              <a:rPr lang="en-US" altLang="en-US" sz="2000" smtClean="0"/>
              <a:t>Farmers adaptation to the changes</a:t>
            </a:r>
            <a:endParaRPr lang="id-ID" altLang="en-US" sz="2000" smtClean="0"/>
          </a:p>
          <a:p>
            <a:pPr marL="342900" indent="-342900">
              <a:lnSpc>
                <a:spcPct val="80000"/>
              </a:lnSpc>
              <a:spcBef>
                <a:spcPct val="20000"/>
              </a:spcBef>
              <a:buFontTx/>
              <a:buChar char="•"/>
            </a:pPr>
            <a:r>
              <a:rPr lang="en-US" altLang="en-US" sz="2400" smtClean="0"/>
              <a:t>Data analysis </a:t>
            </a:r>
            <a:r>
              <a:rPr lang="id-ID" altLang="en-US" sz="2400" smtClean="0"/>
              <a:t>: </a:t>
            </a:r>
            <a:r>
              <a:rPr lang="en-US" altLang="en-US" sz="2400" smtClean="0"/>
              <a:t>qualitative</a:t>
            </a:r>
            <a:r>
              <a:rPr lang="id-ID" altLang="en-US" sz="2400" smtClean="0"/>
              <a:t>.</a:t>
            </a:r>
          </a:p>
          <a:p>
            <a:pPr marL="342900" indent="-342900">
              <a:lnSpc>
                <a:spcPct val="80000"/>
              </a:lnSpc>
              <a:spcBef>
                <a:spcPct val="20000"/>
              </a:spcBef>
              <a:buFont typeface="Arial" charset="0"/>
              <a:buNone/>
            </a:pPr>
            <a:endParaRPr lang="id-ID" alt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287338"/>
            <a:ext cx="7543800" cy="1058862"/>
          </a:xfrm>
        </p:spPr>
        <p:txBody>
          <a:bodyPr/>
          <a:lstStyle/>
          <a:p>
            <a:pPr eaLnBrk="1" fontAlgn="auto" hangingPunct="1">
              <a:spcAft>
                <a:spcPts val="0"/>
              </a:spcAft>
              <a:defRPr/>
            </a:pPr>
            <a:r>
              <a:rPr lang="id-ID" altLang="en-US" dirty="0">
                <a:solidFill>
                  <a:schemeClr val="tx1">
                    <a:lumMod val="75000"/>
                    <a:lumOff val="25000"/>
                  </a:schemeClr>
                </a:solidFill>
              </a:rPr>
              <a:t>The Study Site :</a:t>
            </a:r>
            <a:endParaRPr lang="en-US" dirty="0">
              <a:solidFill>
                <a:schemeClr val="tx1">
                  <a:lumMod val="75000"/>
                  <a:lumOff val="25000"/>
                </a:schemeClr>
              </a:solidFill>
            </a:endParaRPr>
          </a:p>
        </p:txBody>
      </p:sp>
      <p:sp>
        <p:nvSpPr>
          <p:cNvPr id="3" name="Text Placeholder 2"/>
          <p:cNvSpPr>
            <a:spLocks noGrp="1"/>
          </p:cNvSpPr>
          <p:nvPr>
            <p:ph type="body" idx="1"/>
          </p:nvPr>
        </p:nvSpPr>
        <p:spPr>
          <a:xfrm>
            <a:off x="822325" y="1846263"/>
            <a:ext cx="3703638" cy="736600"/>
          </a:xfrm>
        </p:spPr>
        <p:txBody>
          <a:bodyPr rtlCol="0"/>
          <a:lstStyle/>
          <a:p>
            <a:pPr eaLnBrk="1" fontAlgn="auto" hangingPunct="1">
              <a:defRPr/>
            </a:pPr>
            <a:endParaRPr lang="en-US"/>
          </a:p>
        </p:txBody>
      </p:sp>
      <p:sp>
        <p:nvSpPr>
          <p:cNvPr id="12292" name="Content Placeholder 3"/>
          <p:cNvSpPr>
            <a:spLocks noGrp="1"/>
          </p:cNvSpPr>
          <p:nvPr>
            <p:ph sz="half" idx="2"/>
          </p:nvPr>
        </p:nvSpPr>
        <p:spPr>
          <a:xfrm>
            <a:off x="822325" y="2582863"/>
            <a:ext cx="3703638" cy="3378200"/>
          </a:xfrm>
        </p:spPr>
        <p:txBody>
          <a:bodyPr/>
          <a:lstStyle/>
          <a:p>
            <a:pPr eaLnBrk="1" hangingPunct="1"/>
            <a:endParaRPr lang="id-ID" altLang="en-US" smtClean="0"/>
          </a:p>
        </p:txBody>
      </p:sp>
      <p:sp>
        <p:nvSpPr>
          <p:cNvPr id="5" name="Text Placeholder 4"/>
          <p:cNvSpPr>
            <a:spLocks noGrp="1"/>
          </p:cNvSpPr>
          <p:nvPr>
            <p:ph type="body" sz="quarter" idx="3"/>
          </p:nvPr>
        </p:nvSpPr>
        <p:spPr>
          <a:xfrm>
            <a:off x="4664075" y="1846263"/>
            <a:ext cx="3702050" cy="736600"/>
          </a:xfrm>
        </p:spPr>
        <p:txBody>
          <a:bodyPr rtlCol="0"/>
          <a:lstStyle/>
          <a:p>
            <a:pPr eaLnBrk="1" fontAlgn="auto" hangingPunct="1">
              <a:defRPr/>
            </a:pPr>
            <a:endParaRPr lang="en-US"/>
          </a:p>
        </p:txBody>
      </p:sp>
      <p:sp>
        <p:nvSpPr>
          <p:cNvPr id="12294" name="Content Placeholder 5"/>
          <p:cNvSpPr>
            <a:spLocks noGrp="1"/>
          </p:cNvSpPr>
          <p:nvPr>
            <p:ph sz="quarter" idx="4"/>
          </p:nvPr>
        </p:nvSpPr>
        <p:spPr>
          <a:xfrm>
            <a:off x="4664075" y="2582863"/>
            <a:ext cx="3702050" cy="3378200"/>
          </a:xfrm>
        </p:spPr>
        <p:txBody>
          <a:bodyPr/>
          <a:lstStyle/>
          <a:p>
            <a:pPr eaLnBrk="1" hangingPunct="1"/>
            <a:endParaRPr lang="id-ID" altLang="en-US" smtClean="0"/>
          </a:p>
        </p:txBody>
      </p:sp>
      <p:pic>
        <p:nvPicPr>
          <p:cNvPr id="12295" name="Picture 6"/>
          <p:cNvPicPr>
            <a:picLocks noChangeAspect="1"/>
          </p:cNvPicPr>
          <p:nvPr/>
        </p:nvPicPr>
        <p:blipFill>
          <a:blip r:embed="rId2"/>
          <a:srcRect/>
          <a:stretch>
            <a:fillRect/>
          </a:stretch>
        </p:blipFill>
        <p:spPr bwMode="auto">
          <a:xfrm>
            <a:off x="4664075" y="1584325"/>
            <a:ext cx="4229100" cy="4292600"/>
          </a:xfrm>
          <a:prstGeom prst="rect">
            <a:avLst/>
          </a:prstGeom>
          <a:noFill/>
          <a:ln w="9525">
            <a:noFill/>
            <a:miter lim="800000"/>
            <a:headEnd/>
            <a:tailEnd/>
          </a:ln>
        </p:spPr>
      </p:pic>
      <p:pic>
        <p:nvPicPr>
          <p:cNvPr id="12296" name="Picture 7"/>
          <p:cNvPicPr>
            <a:picLocks noChangeAspect="1"/>
          </p:cNvPicPr>
          <p:nvPr/>
        </p:nvPicPr>
        <p:blipFill>
          <a:blip r:embed="rId3"/>
          <a:srcRect/>
          <a:stretch>
            <a:fillRect/>
          </a:stretch>
        </p:blipFill>
        <p:spPr bwMode="auto">
          <a:xfrm>
            <a:off x="323850" y="1628775"/>
            <a:ext cx="4202113" cy="4248150"/>
          </a:xfrm>
          <a:prstGeom prst="rect">
            <a:avLst/>
          </a:prstGeom>
          <a:noFill/>
          <a:ln w="9525">
            <a:noFill/>
            <a:miter lim="800000"/>
            <a:headEnd/>
            <a:tailEnd/>
          </a:ln>
        </p:spPr>
      </p:pic>
      <p:grpSp>
        <p:nvGrpSpPr>
          <p:cNvPr id="28" name="Group 27"/>
          <p:cNvGrpSpPr/>
          <p:nvPr/>
        </p:nvGrpSpPr>
        <p:grpSpPr>
          <a:xfrm>
            <a:off x="2071670" y="1428736"/>
            <a:ext cx="6567488" cy="5181600"/>
            <a:chOff x="285720" y="714356"/>
            <a:chExt cx="6567488" cy="5181600"/>
          </a:xfrm>
        </p:grpSpPr>
        <p:grpSp>
          <p:nvGrpSpPr>
            <p:cNvPr id="27" name="Group 26"/>
            <p:cNvGrpSpPr/>
            <p:nvPr/>
          </p:nvGrpSpPr>
          <p:grpSpPr>
            <a:xfrm>
              <a:off x="285720" y="714356"/>
              <a:ext cx="6567488" cy="5181600"/>
              <a:chOff x="2438400" y="871538"/>
              <a:chExt cx="6567488" cy="5181600"/>
            </a:xfrm>
          </p:grpSpPr>
          <p:pic>
            <p:nvPicPr>
              <p:cNvPr id="12" name="Picture 5" descr="D:\a-PEER-USAID Indonesia\DAS SINGKARAK 2.jpg"/>
              <p:cNvPicPr>
                <a:picLocks noChangeAspect="1" noChangeArrowheads="1"/>
              </p:cNvPicPr>
              <p:nvPr/>
            </p:nvPicPr>
            <p:blipFill>
              <a:blip r:embed="rId4"/>
              <a:srcRect l="9639" t="4887" r="29189" b="28107"/>
              <a:stretch>
                <a:fillRect/>
              </a:stretch>
            </p:blipFill>
            <p:spPr bwMode="auto">
              <a:xfrm>
                <a:off x="2438400" y="871538"/>
                <a:ext cx="5943600" cy="5181600"/>
              </a:xfrm>
              <a:prstGeom prst="rect">
                <a:avLst/>
              </a:prstGeom>
              <a:noFill/>
              <a:ln w="9525">
                <a:noFill/>
                <a:miter lim="800000"/>
                <a:headEnd/>
                <a:tailEnd/>
              </a:ln>
            </p:spPr>
          </p:pic>
          <p:sp>
            <p:nvSpPr>
              <p:cNvPr id="13" name="TextBox 6"/>
              <p:cNvSpPr txBox="1">
                <a:spLocks noChangeArrowheads="1"/>
              </p:cNvSpPr>
              <p:nvPr/>
            </p:nvSpPr>
            <p:spPr bwMode="auto">
              <a:xfrm>
                <a:off x="6519863" y="2068513"/>
                <a:ext cx="1403350" cy="306387"/>
              </a:xfrm>
              <a:prstGeom prst="rect">
                <a:avLst/>
              </a:prstGeom>
              <a:noFill/>
              <a:ln w="9525">
                <a:solidFill>
                  <a:srgbClr val="FF0000"/>
                </a:solidFill>
                <a:miter lim="800000"/>
                <a:headEnd/>
                <a:tailEnd/>
              </a:ln>
            </p:spPr>
            <p:txBody>
              <a:bodyPr>
                <a:spAutoFit/>
              </a:bodyPr>
              <a:lstStyle/>
              <a:p>
                <a:r>
                  <a:rPr lang="id-ID" sz="1400">
                    <a:solidFill>
                      <a:schemeClr val="bg1"/>
                    </a:solidFill>
                  </a:rPr>
                  <a:t>N. Simawang</a:t>
                </a:r>
              </a:p>
            </p:txBody>
          </p:sp>
          <p:sp>
            <p:nvSpPr>
              <p:cNvPr id="14" name="TextBox 10"/>
              <p:cNvSpPr txBox="1">
                <a:spLocks noChangeArrowheads="1"/>
              </p:cNvSpPr>
              <p:nvPr/>
            </p:nvSpPr>
            <p:spPr bwMode="auto">
              <a:xfrm>
                <a:off x="7772400" y="4572000"/>
                <a:ext cx="1233488" cy="307975"/>
              </a:xfrm>
              <a:prstGeom prst="rect">
                <a:avLst/>
              </a:prstGeom>
              <a:noFill/>
              <a:ln w="9525">
                <a:solidFill>
                  <a:srgbClr val="FF0000"/>
                </a:solidFill>
                <a:miter lim="800000"/>
                <a:headEnd/>
                <a:tailEnd/>
              </a:ln>
            </p:spPr>
            <p:txBody>
              <a:bodyPr>
                <a:spAutoFit/>
              </a:bodyPr>
              <a:lstStyle/>
              <a:p>
                <a:r>
                  <a:rPr lang="id-ID" sz="1400">
                    <a:solidFill>
                      <a:schemeClr val="bg1"/>
                    </a:solidFill>
                  </a:rPr>
                  <a:t>N. Sumani</a:t>
                </a:r>
              </a:p>
            </p:txBody>
          </p:sp>
          <p:sp>
            <p:nvSpPr>
              <p:cNvPr id="15" name="TextBox 11"/>
              <p:cNvSpPr txBox="1">
                <a:spLocks noChangeArrowheads="1"/>
              </p:cNvSpPr>
              <p:nvPr/>
            </p:nvSpPr>
            <p:spPr bwMode="auto">
              <a:xfrm>
                <a:off x="7310438" y="3306763"/>
                <a:ext cx="1223962" cy="307975"/>
              </a:xfrm>
              <a:prstGeom prst="rect">
                <a:avLst/>
              </a:prstGeom>
              <a:noFill/>
              <a:ln w="9525">
                <a:solidFill>
                  <a:srgbClr val="FF0000"/>
                </a:solidFill>
                <a:miter lim="800000"/>
                <a:headEnd/>
                <a:tailEnd/>
              </a:ln>
            </p:spPr>
            <p:txBody>
              <a:bodyPr>
                <a:spAutoFit/>
              </a:bodyPr>
              <a:lstStyle/>
              <a:p>
                <a:r>
                  <a:rPr lang="id-ID" sz="1400">
                    <a:solidFill>
                      <a:schemeClr val="bg1"/>
                    </a:solidFill>
                  </a:rPr>
                  <a:t>N. Singkarak</a:t>
                </a:r>
              </a:p>
            </p:txBody>
          </p:sp>
          <p:sp>
            <p:nvSpPr>
              <p:cNvPr id="16" name="TextBox 12"/>
              <p:cNvSpPr txBox="1">
                <a:spLocks noChangeArrowheads="1"/>
              </p:cNvSpPr>
              <p:nvPr/>
            </p:nvSpPr>
            <p:spPr bwMode="auto">
              <a:xfrm>
                <a:off x="3733800" y="3152775"/>
                <a:ext cx="1676400" cy="307975"/>
              </a:xfrm>
              <a:prstGeom prst="rect">
                <a:avLst/>
              </a:prstGeom>
              <a:noFill/>
              <a:ln w="9525">
                <a:solidFill>
                  <a:srgbClr val="FF0000"/>
                </a:solidFill>
                <a:miter lim="800000"/>
                <a:headEnd/>
                <a:tailEnd/>
              </a:ln>
            </p:spPr>
            <p:txBody>
              <a:bodyPr>
                <a:spAutoFit/>
              </a:bodyPr>
              <a:lstStyle/>
              <a:p>
                <a:r>
                  <a:rPr lang="id-ID" sz="1400">
                    <a:solidFill>
                      <a:schemeClr val="bg1"/>
                    </a:solidFill>
                  </a:rPr>
                  <a:t>N. Paninggahan</a:t>
                </a:r>
              </a:p>
            </p:txBody>
          </p:sp>
          <p:sp>
            <p:nvSpPr>
              <p:cNvPr id="17" name="TextBox 13"/>
              <p:cNvSpPr txBox="1">
                <a:spLocks noChangeArrowheads="1"/>
              </p:cNvSpPr>
              <p:nvPr/>
            </p:nvSpPr>
            <p:spPr bwMode="auto">
              <a:xfrm>
                <a:off x="4343400" y="4721225"/>
                <a:ext cx="1676400" cy="307975"/>
              </a:xfrm>
              <a:prstGeom prst="rect">
                <a:avLst/>
              </a:prstGeom>
              <a:noFill/>
              <a:ln w="9525">
                <a:solidFill>
                  <a:srgbClr val="FF0000"/>
                </a:solidFill>
                <a:miter lim="800000"/>
                <a:headEnd/>
                <a:tailEnd/>
              </a:ln>
            </p:spPr>
            <p:txBody>
              <a:bodyPr>
                <a:spAutoFit/>
              </a:bodyPr>
              <a:lstStyle/>
              <a:p>
                <a:r>
                  <a:rPr lang="id-ID" sz="1400">
                    <a:solidFill>
                      <a:schemeClr val="bg1"/>
                    </a:solidFill>
                  </a:rPr>
                  <a:t>N. Saningbaka</a:t>
                </a:r>
              </a:p>
            </p:txBody>
          </p:sp>
          <p:cxnSp>
            <p:nvCxnSpPr>
              <p:cNvPr id="18" name="Straight Arrow Connector 17"/>
              <p:cNvCxnSpPr>
                <a:endCxn id="26" idx="0"/>
              </p:cNvCxnSpPr>
              <p:nvPr/>
            </p:nvCxnSpPr>
            <p:spPr>
              <a:xfrm>
                <a:off x="6629400" y="2374900"/>
                <a:ext cx="407988" cy="66357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1"/>
              </p:cNvCxnSpPr>
              <p:nvPr/>
            </p:nvCxnSpPr>
            <p:spPr>
              <a:xfrm flipH="1">
                <a:off x="6853238" y="3460750"/>
                <a:ext cx="457200" cy="7778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24" idx="5"/>
              </p:cNvCxnSpPr>
              <p:nvPr/>
            </p:nvCxnSpPr>
            <p:spPr>
              <a:xfrm flipH="1">
                <a:off x="7261225" y="4738688"/>
                <a:ext cx="511175" cy="10477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22" idx="1"/>
              </p:cNvCxnSpPr>
              <p:nvPr/>
            </p:nvCxnSpPr>
            <p:spPr>
              <a:xfrm>
                <a:off x="5356225" y="3489325"/>
                <a:ext cx="222250" cy="28575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524500" y="3741738"/>
                <a:ext cx="369888"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3" name="Oval 22"/>
              <p:cNvSpPr/>
              <p:nvPr/>
            </p:nvSpPr>
            <p:spPr>
              <a:xfrm>
                <a:off x="6183313" y="4495800"/>
                <a:ext cx="369887"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4" name="Oval 23"/>
              <p:cNvSpPr/>
              <p:nvPr/>
            </p:nvSpPr>
            <p:spPr>
              <a:xfrm>
                <a:off x="6945313" y="4648200"/>
                <a:ext cx="369887"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5" name="Oval 24"/>
              <p:cNvSpPr/>
              <p:nvPr/>
            </p:nvSpPr>
            <p:spPr>
              <a:xfrm>
                <a:off x="6716713" y="3565525"/>
                <a:ext cx="369887"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6" name="Oval 25"/>
              <p:cNvSpPr/>
              <p:nvPr/>
            </p:nvSpPr>
            <p:spPr>
              <a:xfrm>
                <a:off x="6851650" y="3038475"/>
                <a:ext cx="369888"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pSp>
        <p:pic>
          <p:nvPicPr>
            <p:cNvPr id="12297" name="Content Placeholder 4" descr="sumatera.jpg"/>
            <p:cNvPicPr>
              <a:picLocks noChangeAspect="1"/>
            </p:cNvPicPr>
            <p:nvPr/>
          </p:nvPicPr>
          <p:blipFill>
            <a:blip r:embed="rId5"/>
            <a:srcRect/>
            <a:stretch>
              <a:fillRect/>
            </a:stretch>
          </p:blipFill>
          <p:spPr bwMode="auto">
            <a:xfrm>
              <a:off x="292100" y="4168775"/>
              <a:ext cx="942975" cy="1203325"/>
            </a:xfrm>
            <a:prstGeom prst="rect">
              <a:avLst/>
            </a:prstGeom>
            <a:noFill/>
            <a:ln w="9525">
              <a:noFill/>
              <a:miter lim="800000"/>
              <a:headEnd/>
              <a:tailEnd/>
            </a:ln>
          </p:spPr>
        </p:pic>
        <p:cxnSp>
          <p:nvCxnSpPr>
            <p:cNvPr id="11" name="Straight Arrow Connector 10"/>
            <p:cNvCxnSpPr/>
            <p:nvPr/>
          </p:nvCxnSpPr>
          <p:spPr>
            <a:xfrm flipV="1">
              <a:off x="822325" y="3644900"/>
              <a:ext cx="1301750" cy="11525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325" y="974725"/>
            <a:ext cx="7543800" cy="3101975"/>
          </a:xfrm>
        </p:spPr>
        <p:txBody>
          <a:bodyPr>
            <a:noAutofit/>
          </a:bodyPr>
          <a:lstStyle/>
          <a:p>
            <a:pPr eaLnBrk="1" fontAlgn="auto" hangingPunct="1">
              <a:spcAft>
                <a:spcPts val="0"/>
              </a:spcAft>
              <a:defRPr/>
            </a:pPr>
            <a:r>
              <a:rPr lang="en-US" sz="7200" b="1" dirty="0" smtClean="0"/>
              <a:t>RESULTS</a:t>
            </a:r>
            <a:endParaRPr lang="en-US" sz="4400" dirty="0"/>
          </a:p>
        </p:txBody>
      </p:sp>
      <p:sp>
        <p:nvSpPr>
          <p:cNvPr id="6" name="Subtitle 5"/>
          <p:cNvSpPr>
            <a:spLocks noGrp="1"/>
          </p:cNvSpPr>
          <p:nvPr>
            <p:ph type="subTitle" idx="1"/>
          </p:nvPr>
        </p:nvSpPr>
        <p:spPr>
          <a:xfrm>
            <a:off x="825500" y="4456113"/>
            <a:ext cx="7543800" cy="1143000"/>
          </a:xfrm>
        </p:spPr>
        <p:txBody>
          <a:bodyPr rtlCol="0"/>
          <a:lstStyle/>
          <a:p>
            <a:pPr eaLnBrk="1" fontAlgn="auto" hangingPunct="1">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684213" y="260350"/>
            <a:ext cx="7920037" cy="1052513"/>
          </a:xfrm>
        </p:spPr>
        <p:txBody>
          <a:bodyPr anchor="b"/>
          <a:lstStyle/>
          <a:p>
            <a:pPr algn="ctr">
              <a:lnSpc>
                <a:spcPct val="100000"/>
              </a:lnSpc>
            </a:pPr>
            <a:r>
              <a:rPr lang="id-ID" altLang="en-US" sz="3600" b="1" smtClean="0">
                <a:solidFill>
                  <a:srgbClr val="206252"/>
                </a:solidFill>
              </a:rPr>
              <a:t>Farmers’ Perception o</a:t>
            </a:r>
            <a:r>
              <a:rPr lang="en-US" altLang="en-US" sz="3600" b="1" smtClean="0">
                <a:solidFill>
                  <a:srgbClr val="206252"/>
                </a:solidFill>
              </a:rPr>
              <a:t>n Climate Changes</a:t>
            </a:r>
            <a:endParaRPr lang="id-ID" altLang="en-US" sz="3600" b="1" smtClean="0">
              <a:solidFill>
                <a:srgbClr val="206252"/>
              </a:solidFill>
            </a:endParaRPr>
          </a:p>
        </p:txBody>
      </p:sp>
      <p:graphicFrame>
        <p:nvGraphicFramePr>
          <p:cNvPr id="4" name="Table 3"/>
          <p:cNvGraphicFramePr>
            <a:graphicFrameLocks noGrp="1"/>
          </p:cNvGraphicFramePr>
          <p:nvPr/>
        </p:nvGraphicFramePr>
        <p:xfrm>
          <a:off x="755650" y="1989138"/>
          <a:ext cx="7777163" cy="4018800"/>
        </p:xfrm>
        <a:graphic>
          <a:graphicData uri="http://schemas.openxmlformats.org/drawingml/2006/table">
            <a:tbl>
              <a:tblPr firstRow="1" bandRow="1">
                <a:tableStyleId>{5C22544A-7EE6-4342-B048-85BDC9FD1C3A}</a:tableStyleId>
              </a:tblPr>
              <a:tblGrid>
                <a:gridCol w="918665">
                  <a:extLst>
                    <a:ext uri="{9D8B030D-6E8A-4147-A177-3AD203B41FA5}">
                      <a16:colId xmlns:a16="http://schemas.microsoft.com/office/drawing/2014/main" xmlns="" val="20000"/>
                    </a:ext>
                  </a:extLst>
                </a:gridCol>
                <a:gridCol w="2969918">
                  <a:extLst>
                    <a:ext uri="{9D8B030D-6E8A-4147-A177-3AD203B41FA5}">
                      <a16:colId xmlns:a16="http://schemas.microsoft.com/office/drawing/2014/main" xmlns="" val="20001"/>
                    </a:ext>
                  </a:extLst>
                </a:gridCol>
                <a:gridCol w="1944290">
                  <a:extLst>
                    <a:ext uri="{9D8B030D-6E8A-4147-A177-3AD203B41FA5}">
                      <a16:colId xmlns:a16="http://schemas.microsoft.com/office/drawing/2014/main" xmlns="" val="20002"/>
                    </a:ext>
                  </a:extLst>
                </a:gridCol>
                <a:gridCol w="1944290">
                  <a:extLst>
                    <a:ext uri="{9D8B030D-6E8A-4147-A177-3AD203B41FA5}">
                      <a16:colId xmlns:a16="http://schemas.microsoft.com/office/drawing/2014/main" xmlns="" val="20003"/>
                    </a:ext>
                  </a:extLst>
                </a:gridCol>
              </a:tblGrid>
              <a:tr h="859226">
                <a:tc>
                  <a:txBody>
                    <a:bodyPr/>
                    <a:lstStyle/>
                    <a:p>
                      <a:pPr algn="ctr"/>
                      <a:r>
                        <a:rPr lang="id-ID" sz="2400" dirty="0" smtClean="0"/>
                        <a:t>No</a:t>
                      </a:r>
                      <a:endParaRPr lang="id-ID" sz="2400" dirty="0"/>
                    </a:p>
                  </a:txBody>
                  <a:tcPr marL="91444" marR="91444" marT="45698" marB="45698"/>
                </a:tc>
                <a:tc>
                  <a:txBody>
                    <a:bodyPr/>
                    <a:lstStyle/>
                    <a:p>
                      <a:pPr algn="ctr"/>
                      <a:r>
                        <a:rPr lang="id-ID" sz="2400" dirty="0" smtClean="0"/>
                        <a:t>Farmer’s Perception</a:t>
                      </a:r>
                    </a:p>
                    <a:p>
                      <a:pPr algn="ctr"/>
                      <a:r>
                        <a:rPr lang="en-US" sz="2400" dirty="0" smtClean="0"/>
                        <a:t>on </a:t>
                      </a:r>
                      <a:r>
                        <a:rPr lang="id-ID" sz="2400" dirty="0" smtClean="0"/>
                        <a:t>climate change</a:t>
                      </a:r>
                      <a:endParaRPr lang="id-ID" sz="2400" dirty="0"/>
                    </a:p>
                  </a:txBody>
                  <a:tcPr marL="91444" marR="91444" marT="45698" marB="45698"/>
                </a:tc>
                <a:tc>
                  <a:txBody>
                    <a:bodyPr/>
                    <a:lstStyle/>
                    <a:p>
                      <a:pPr algn="ctr"/>
                      <a:r>
                        <a:rPr lang="id-ID" sz="2400" dirty="0" smtClean="0"/>
                        <a:t>Number</a:t>
                      </a:r>
                      <a:r>
                        <a:rPr lang="id-ID" sz="2400" baseline="0" dirty="0" smtClean="0"/>
                        <a:t> </a:t>
                      </a:r>
                      <a:r>
                        <a:rPr lang="en-US" sz="2400" baseline="0" dirty="0" smtClean="0"/>
                        <a:t>Respondents </a:t>
                      </a:r>
                      <a:endParaRPr lang="id-ID" sz="2400" dirty="0"/>
                    </a:p>
                  </a:txBody>
                  <a:tcPr marL="91444" marR="91444" marT="45698" marB="45698"/>
                </a:tc>
                <a:tc>
                  <a:txBody>
                    <a:bodyPr/>
                    <a:lstStyle/>
                    <a:p>
                      <a:pPr algn="ctr"/>
                      <a:r>
                        <a:rPr lang="id-ID" sz="2400" dirty="0" smtClean="0"/>
                        <a:t>Percenatege</a:t>
                      </a:r>
                    </a:p>
                    <a:p>
                      <a:pPr algn="ctr"/>
                      <a:r>
                        <a:rPr lang="id-ID" sz="2400" dirty="0" smtClean="0"/>
                        <a:t>(%)</a:t>
                      </a:r>
                      <a:endParaRPr lang="id-ID" sz="2400" dirty="0"/>
                    </a:p>
                  </a:txBody>
                  <a:tcPr marL="91444" marR="91444" marT="45698" marB="45698"/>
                </a:tc>
                <a:extLst>
                  <a:ext uri="{0D108BD9-81ED-4DB2-BD59-A6C34878D82A}">
                    <a16:rowId xmlns:a16="http://schemas.microsoft.com/office/drawing/2014/main" xmlns="" val="10000"/>
                  </a:ext>
                </a:extLst>
              </a:tr>
              <a:tr h="940672">
                <a:tc>
                  <a:txBody>
                    <a:bodyPr/>
                    <a:lstStyle/>
                    <a:p>
                      <a:r>
                        <a:rPr lang="id-ID" sz="3200" dirty="0" smtClean="0"/>
                        <a:t>1</a:t>
                      </a:r>
                      <a:endParaRPr lang="id-ID" sz="3200" dirty="0"/>
                    </a:p>
                  </a:txBody>
                  <a:tcPr marL="91444" marR="91444" marT="45698" marB="45698"/>
                </a:tc>
                <a:tc>
                  <a:txBody>
                    <a:bodyPr/>
                    <a:lstStyle/>
                    <a:p>
                      <a:r>
                        <a:rPr lang="id-ID" sz="3200" dirty="0" smtClean="0"/>
                        <a:t>Yes</a:t>
                      </a:r>
                      <a:endParaRPr lang="id-ID" sz="3200" dirty="0"/>
                    </a:p>
                  </a:txBody>
                  <a:tcPr marL="91444" marR="91444" marT="45698" marB="45698"/>
                </a:tc>
                <a:tc>
                  <a:txBody>
                    <a:bodyPr/>
                    <a:lstStyle/>
                    <a:p>
                      <a:pPr algn="r"/>
                      <a:r>
                        <a:rPr lang="id-ID" sz="3200" dirty="0" smtClean="0"/>
                        <a:t>129</a:t>
                      </a:r>
                      <a:endParaRPr lang="id-ID" sz="3200" dirty="0"/>
                    </a:p>
                  </a:txBody>
                  <a:tcPr marL="91444" marR="91444" marT="45698" marB="45698"/>
                </a:tc>
                <a:tc>
                  <a:txBody>
                    <a:bodyPr/>
                    <a:lstStyle/>
                    <a:p>
                      <a:pPr algn="r"/>
                      <a:r>
                        <a:rPr lang="id-ID" sz="3200" dirty="0" smtClean="0"/>
                        <a:t>99</a:t>
                      </a:r>
                      <a:endParaRPr lang="id-ID" sz="3200" dirty="0"/>
                    </a:p>
                  </a:txBody>
                  <a:tcPr marL="91444" marR="91444" marT="45698" marB="45698"/>
                </a:tc>
                <a:extLst>
                  <a:ext uri="{0D108BD9-81ED-4DB2-BD59-A6C34878D82A}">
                    <a16:rowId xmlns:a16="http://schemas.microsoft.com/office/drawing/2014/main" xmlns="" val="10001"/>
                  </a:ext>
                </a:extLst>
              </a:tr>
              <a:tr h="865648">
                <a:tc>
                  <a:txBody>
                    <a:bodyPr/>
                    <a:lstStyle/>
                    <a:p>
                      <a:r>
                        <a:rPr lang="id-ID" sz="3200" dirty="0" smtClean="0"/>
                        <a:t>2</a:t>
                      </a:r>
                      <a:endParaRPr lang="id-ID" sz="3200" dirty="0"/>
                    </a:p>
                  </a:txBody>
                  <a:tcPr marL="91444" marR="91444" marT="45698" marB="45698"/>
                </a:tc>
                <a:tc>
                  <a:txBody>
                    <a:bodyPr/>
                    <a:lstStyle/>
                    <a:p>
                      <a:r>
                        <a:rPr lang="id-ID" sz="3200" dirty="0" smtClean="0"/>
                        <a:t>No</a:t>
                      </a:r>
                      <a:endParaRPr lang="id-ID" sz="3200" dirty="0"/>
                    </a:p>
                  </a:txBody>
                  <a:tcPr marL="91444" marR="91444" marT="45698" marB="45698"/>
                </a:tc>
                <a:tc>
                  <a:txBody>
                    <a:bodyPr/>
                    <a:lstStyle/>
                    <a:p>
                      <a:pPr algn="r"/>
                      <a:r>
                        <a:rPr lang="id-ID" sz="3200" dirty="0" smtClean="0"/>
                        <a:t>1</a:t>
                      </a:r>
                      <a:endParaRPr lang="id-ID" sz="3200" dirty="0"/>
                    </a:p>
                  </a:txBody>
                  <a:tcPr marL="91444" marR="91444" marT="45698" marB="45698"/>
                </a:tc>
                <a:tc>
                  <a:txBody>
                    <a:bodyPr/>
                    <a:lstStyle/>
                    <a:p>
                      <a:pPr algn="r"/>
                      <a:r>
                        <a:rPr lang="id-ID" sz="3200" dirty="0" smtClean="0"/>
                        <a:t>1</a:t>
                      </a:r>
                      <a:endParaRPr lang="id-ID" sz="3200" dirty="0"/>
                    </a:p>
                  </a:txBody>
                  <a:tcPr marL="91444" marR="91444" marT="45698" marB="45698"/>
                </a:tc>
                <a:extLst>
                  <a:ext uri="{0D108BD9-81ED-4DB2-BD59-A6C34878D82A}">
                    <a16:rowId xmlns:a16="http://schemas.microsoft.com/office/drawing/2014/main" xmlns="" val="10002"/>
                  </a:ext>
                </a:extLst>
              </a:tr>
              <a:tr h="1023804">
                <a:tc>
                  <a:txBody>
                    <a:bodyPr/>
                    <a:lstStyle/>
                    <a:p>
                      <a:endParaRPr lang="id-ID" sz="3200" dirty="0"/>
                    </a:p>
                  </a:txBody>
                  <a:tcPr marL="91444" marR="91444" marT="45698" marB="45698"/>
                </a:tc>
                <a:tc>
                  <a:txBody>
                    <a:bodyPr/>
                    <a:lstStyle/>
                    <a:p>
                      <a:r>
                        <a:rPr lang="en-US" sz="3200" dirty="0" smtClean="0"/>
                        <a:t>Total</a:t>
                      </a:r>
                      <a:endParaRPr lang="id-ID" sz="3200" dirty="0"/>
                    </a:p>
                  </a:txBody>
                  <a:tcPr marL="91444" marR="91444" marT="45698" marB="45698"/>
                </a:tc>
                <a:tc>
                  <a:txBody>
                    <a:bodyPr/>
                    <a:lstStyle/>
                    <a:p>
                      <a:pPr algn="r"/>
                      <a:r>
                        <a:rPr lang="id-ID" sz="3200" dirty="0" smtClean="0"/>
                        <a:t>130</a:t>
                      </a:r>
                      <a:endParaRPr lang="id-ID" sz="3200" dirty="0"/>
                    </a:p>
                  </a:txBody>
                  <a:tcPr marL="91444" marR="91444" marT="45698" marB="45698"/>
                </a:tc>
                <a:tc>
                  <a:txBody>
                    <a:bodyPr/>
                    <a:lstStyle/>
                    <a:p>
                      <a:pPr algn="r"/>
                      <a:r>
                        <a:rPr lang="id-ID" sz="3200" dirty="0" smtClean="0"/>
                        <a:t>100</a:t>
                      </a:r>
                      <a:endParaRPr lang="id-ID" sz="3200" dirty="0"/>
                    </a:p>
                  </a:txBody>
                  <a:tcPr marL="91444" marR="91444" marT="45698" marB="45698"/>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822325" y="404813"/>
            <a:ext cx="7543800" cy="850900"/>
          </a:xfrm>
        </p:spPr>
        <p:txBody>
          <a:bodyPr anchor="b"/>
          <a:lstStyle/>
          <a:p>
            <a:pPr algn="ctr">
              <a:lnSpc>
                <a:spcPct val="100000"/>
              </a:lnSpc>
            </a:pPr>
            <a:r>
              <a:rPr lang="id-ID" altLang="en-US" sz="3200" smtClean="0">
                <a:solidFill>
                  <a:srgbClr val="000000"/>
                </a:solidFill>
                <a:ea typeface="Calibri" pitchFamily="34" charset="0"/>
                <a:cs typeface="Times New Roman" pitchFamily="18" charset="0"/>
              </a:rPr>
              <a:t>Farmers’ perception of the beginning of climate change</a:t>
            </a:r>
            <a:endParaRPr lang="en-US" altLang="en-US" sz="3200" smtClean="0">
              <a:solidFill>
                <a:srgbClr val="206252"/>
              </a:solidFill>
              <a:ea typeface="Calibri" pitchFamily="34" charset="0"/>
              <a:cs typeface="Times New Roman" pitchFamily="18" charset="0"/>
            </a:endParaRPr>
          </a:p>
        </p:txBody>
      </p:sp>
      <p:graphicFrame>
        <p:nvGraphicFramePr>
          <p:cNvPr id="4" name="Content Placeholder 3"/>
          <p:cNvGraphicFramePr>
            <a:graphicFrameLocks noGrp="1"/>
          </p:cNvGraphicFramePr>
          <p:nvPr>
            <p:ph idx="4294967295"/>
          </p:nvPr>
        </p:nvGraphicFramePr>
        <p:xfrm>
          <a:off x="822325" y="1989138"/>
          <a:ext cx="7543800" cy="3240089"/>
        </p:xfrm>
        <a:graphic>
          <a:graphicData uri="http://schemas.openxmlformats.org/drawingml/2006/table">
            <a:tbl>
              <a:tblPr firstRow="1" firstCol="1" bandRow="1">
                <a:tableStyleId>{5C22544A-7EE6-4342-B048-85BDC9FD1C3A}</a:tableStyleId>
              </a:tblPr>
              <a:tblGrid>
                <a:gridCol w="868720">
                  <a:extLst>
                    <a:ext uri="{9D8B030D-6E8A-4147-A177-3AD203B41FA5}">
                      <a16:colId xmlns:a16="http://schemas.microsoft.com/office/drawing/2014/main" xmlns="" val="20000"/>
                    </a:ext>
                  </a:extLst>
                </a:gridCol>
                <a:gridCol w="2431698">
                  <a:extLst>
                    <a:ext uri="{9D8B030D-6E8A-4147-A177-3AD203B41FA5}">
                      <a16:colId xmlns:a16="http://schemas.microsoft.com/office/drawing/2014/main" xmlns="" val="20001"/>
                    </a:ext>
                  </a:extLst>
                </a:gridCol>
                <a:gridCol w="2373231">
                  <a:extLst>
                    <a:ext uri="{9D8B030D-6E8A-4147-A177-3AD203B41FA5}">
                      <a16:colId xmlns:a16="http://schemas.microsoft.com/office/drawing/2014/main" xmlns="" val="20002"/>
                    </a:ext>
                  </a:extLst>
                </a:gridCol>
                <a:gridCol w="1870151">
                  <a:extLst>
                    <a:ext uri="{9D8B030D-6E8A-4147-A177-3AD203B41FA5}">
                      <a16:colId xmlns:a16="http://schemas.microsoft.com/office/drawing/2014/main" xmlns="" val="20003"/>
                    </a:ext>
                  </a:extLst>
                </a:gridCol>
              </a:tblGrid>
              <a:tr h="1080029">
                <a:tc>
                  <a:txBody>
                    <a:bodyPr/>
                    <a:lstStyle/>
                    <a:p>
                      <a:pPr algn="ctr">
                        <a:lnSpc>
                          <a:spcPct val="115000"/>
                        </a:lnSpc>
                        <a:spcAft>
                          <a:spcPts val="0"/>
                        </a:spcAft>
                      </a:pPr>
                      <a:r>
                        <a:rPr lang="id-ID" sz="2800" dirty="0">
                          <a:effectLst/>
                        </a:rPr>
                        <a:t> </a:t>
                      </a:r>
                    </a:p>
                    <a:p>
                      <a:pPr algn="ctr">
                        <a:lnSpc>
                          <a:spcPct val="115000"/>
                        </a:lnSpc>
                        <a:spcAft>
                          <a:spcPts val="0"/>
                        </a:spcAft>
                      </a:pPr>
                      <a:r>
                        <a:rPr lang="id-ID" sz="2800" dirty="0">
                          <a:effectLst/>
                        </a:rPr>
                        <a:t>No</a:t>
                      </a:r>
                      <a:endParaRPr lang="id-ID" sz="2800" dirty="0">
                        <a:effectLst/>
                        <a:latin typeface="Calibri"/>
                        <a:ea typeface="Calibri"/>
                        <a:cs typeface="Times New Roman"/>
                      </a:endParaRPr>
                    </a:p>
                  </a:txBody>
                  <a:tcPr marL="68586" marR="68586" marT="0" marB="0"/>
                </a:tc>
                <a:tc>
                  <a:txBody>
                    <a:bodyPr/>
                    <a:lstStyle/>
                    <a:p>
                      <a:pPr>
                        <a:lnSpc>
                          <a:spcPct val="115000"/>
                        </a:lnSpc>
                        <a:spcAft>
                          <a:spcPts val="0"/>
                        </a:spcAft>
                      </a:pPr>
                      <a:r>
                        <a:rPr lang="id-ID" sz="2800" dirty="0" smtClean="0">
                          <a:effectLst/>
                        </a:rPr>
                        <a:t>Climate </a:t>
                      </a:r>
                      <a:r>
                        <a:rPr lang="id-ID" sz="2800" dirty="0">
                          <a:effectLst/>
                        </a:rPr>
                        <a:t>change </a:t>
                      </a:r>
                      <a:r>
                        <a:rPr lang="id-ID" sz="2800" dirty="0" smtClean="0">
                          <a:effectLst/>
                        </a:rPr>
                        <a:t>star</a:t>
                      </a:r>
                      <a:r>
                        <a:rPr lang="en-US" sz="2800" dirty="0" smtClean="0">
                          <a:effectLst/>
                        </a:rPr>
                        <a:t>t</a:t>
                      </a:r>
                      <a:endParaRPr lang="id-ID" sz="2800" dirty="0">
                        <a:effectLst/>
                        <a:latin typeface="Calibri"/>
                        <a:ea typeface="Calibri"/>
                        <a:cs typeface="Times New Roman"/>
                      </a:endParaRPr>
                    </a:p>
                  </a:txBody>
                  <a:tcPr marL="68586" marR="68586" marT="0" marB="0"/>
                </a:tc>
                <a:tc>
                  <a:txBody>
                    <a:bodyPr/>
                    <a:lstStyle/>
                    <a:p>
                      <a:pPr algn="ctr">
                        <a:lnSpc>
                          <a:spcPct val="115000"/>
                        </a:lnSpc>
                        <a:spcAft>
                          <a:spcPts val="0"/>
                        </a:spcAft>
                      </a:pPr>
                      <a:r>
                        <a:rPr lang="id-ID" sz="2800" dirty="0">
                          <a:effectLst/>
                        </a:rPr>
                        <a:t>Numbers of </a:t>
                      </a:r>
                      <a:r>
                        <a:rPr lang="id-ID" sz="2800" dirty="0" smtClean="0">
                          <a:effectLst/>
                        </a:rPr>
                        <a:t>farmers</a:t>
                      </a:r>
                      <a:endParaRPr lang="id-ID" sz="2800" dirty="0">
                        <a:effectLst/>
                      </a:endParaRPr>
                    </a:p>
                  </a:txBody>
                  <a:tcPr marL="68586" marR="68586" marT="0" marB="0"/>
                </a:tc>
                <a:tc>
                  <a:txBody>
                    <a:bodyPr/>
                    <a:lstStyle/>
                    <a:p>
                      <a:pPr algn="ctr">
                        <a:lnSpc>
                          <a:spcPct val="115000"/>
                        </a:lnSpc>
                        <a:spcAft>
                          <a:spcPts val="0"/>
                        </a:spcAft>
                      </a:pPr>
                      <a:r>
                        <a:rPr lang="id-ID" sz="2800" dirty="0" smtClean="0">
                          <a:effectLst/>
                        </a:rPr>
                        <a:t>%</a:t>
                      </a:r>
                      <a:endParaRPr lang="id-ID" sz="2800" dirty="0">
                        <a:effectLst/>
                        <a:latin typeface="Calibri"/>
                        <a:ea typeface="Calibri"/>
                        <a:cs typeface="Times New Roman"/>
                      </a:endParaRPr>
                    </a:p>
                  </a:txBody>
                  <a:tcPr marL="68586" marR="68586" marT="0" marB="0"/>
                </a:tc>
                <a:extLst>
                  <a:ext uri="{0D108BD9-81ED-4DB2-BD59-A6C34878D82A}">
                    <a16:rowId xmlns:a16="http://schemas.microsoft.com/office/drawing/2014/main" xmlns="" val="10000"/>
                  </a:ext>
                </a:extLst>
              </a:tr>
              <a:tr h="540015">
                <a:tc>
                  <a:txBody>
                    <a:bodyPr/>
                    <a:lstStyle/>
                    <a:p>
                      <a:pPr algn="ctr">
                        <a:lnSpc>
                          <a:spcPct val="115000"/>
                        </a:lnSpc>
                        <a:spcAft>
                          <a:spcPts val="0"/>
                        </a:spcAft>
                      </a:pPr>
                      <a:r>
                        <a:rPr lang="id-ID" sz="2800" dirty="0">
                          <a:effectLst/>
                        </a:rPr>
                        <a:t>1</a:t>
                      </a:r>
                      <a:endParaRPr lang="id-ID" sz="2800" dirty="0">
                        <a:effectLst/>
                        <a:latin typeface="Calibri"/>
                        <a:ea typeface="Calibri"/>
                        <a:cs typeface="Times New Roman"/>
                      </a:endParaRPr>
                    </a:p>
                  </a:txBody>
                  <a:tcPr marL="68586" marR="68586" marT="0" marB="0"/>
                </a:tc>
                <a:tc>
                  <a:txBody>
                    <a:bodyPr/>
                    <a:lstStyle/>
                    <a:p>
                      <a:pPr algn="just">
                        <a:lnSpc>
                          <a:spcPct val="115000"/>
                        </a:lnSpc>
                        <a:spcAft>
                          <a:spcPts val="0"/>
                        </a:spcAft>
                      </a:pPr>
                      <a:r>
                        <a:rPr lang="id-ID" sz="2800" dirty="0">
                          <a:effectLst/>
                        </a:rPr>
                        <a:t>&lt; 10 years</a:t>
                      </a:r>
                      <a:endParaRPr lang="id-ID" sz="2800" dirty="0">
                        <a:effectLst/>
                        <a:latin typeface="Calibri"/>
                        <a:ea typeface="Calibri"/>
                        <a:cs typeface="Times New Roman"/>
                      </a:endParaRPr>
                    </a:p>
                  </a:txBody>
                  <a:tcPr marL="68586" marR="68586" marT="0" marB="0"/>
                </a:tc>
                <a:tc>
                  <a:txBody>
                    <a:bodyPr/>
                    <a:lstStyle/>
                    <a:p>
                      <a:pPr algn="r">
                        <a:lnSpc>
                          <a:spcPct val="115000"/>
                        </a:lnSpc>
                        <a:spcAft>
                          <a:spcPts val="0"/>
                        </a:spcAft>
                      </a:pPr>
                      <a:r>
                        <a:rPr lang="id-ID" sz="2800" dirty="0">
                          <a:effectLst/>
                        </a:rPr>
                        <a:t>109</a:t>
                      </a:r>
                      <a:endParaRPr lang="id-ID" sz="2800" dirty="0">
                        <a:effectLst/>
                        <a:latin typeface="Calibri"/>
                        <a:ea typeface="Calibri"/>
                        <a:cs typeface="Times New Roman"/>
                      </a:endParaRPr>
                    </a:p>
                  </a:txBody>
                  <a:tcPr marL="68586" marR="68586" marT="0" marB="0"/>
                </a:tc>
                <a:tc>
                  <a:txBody>
                    <a:bodyPr/>
                    <a:lstStyle/>
                    <a:p>
                      <a:pPr algn="r">
                        <a:lnSpc>
                          <a:spcPct val="115000"/>
                        </a:lnSpc>
                        <a:spcAft>
                          <a:spcPts val="0"/>
                        </a:spcAft>
                      </a:pPr>
                      <a:r>
                        <a:rPr lang="id-ID" sz="2800">
                          <a:effectLst/>
                        </a:rPr>
                        <a:t>84</a:t>
                      </a:r>
                      <a:endParaRPr lang="id-ID" sz="2800">
                        <a:effectLst/>
                        <a:latin typeface="Calibri"/>
                        <a:ea typeface="Calibri"/>
                        <a:cs typeface="Times New Roman"/>
                      </a:endParaRPr>
                    </a:p>
                  </a:txBody>
                  <a:tcPr marL="68586" marR="68586" marT="0" marB="0"/>
                </a:tc>
                <a:extLst>
                  <a:ext uri="{0D108BD9-81ED-4DB2-BD59-A6C34878D82A}">
                    <a16:rowId xmlns:a16="http://schemas.microsoft.com/office/drawing/2014/main" xmlns="" val="10001"/>
                  </a:ext>
                </a:extLst>
              </a:tr>
              <a:tr h="540015">
                <a:tc>
                  <a:txBody>
                    <a:bodyPr/>
                    <a:lstStyle/>
                    <a:p>
                      <a:pPr algn="ctr">
                        <a:lnSpc>
                          <a:spcPct val="115000"/>
                        </a:lnSpc>
                        <a:spcAft>
                          <a:spcPts val="0"/>
                        </a:spcAft>
                      </a:pPr>
                      <a:r>
                        <a:rPr lang="id-ID" sz="2800" dirty="0">
                          <a:effectLst/>
                        </a:rPr>
                        <a:t>2</a:t>
                      </a:r>
                      <a:endParaRPr lang="id-ID" sz="2800" dirty="0">
                        <a:effectLst/>
                        <a:latin typeface="Calibri"/>
                        <a:ea typeface="Calibri"/>
                        <a:cs typeface="Times New Roman"/>
                      </a:endParaRPr>
                    </a:p>
                  </a:txBody>
                  <a:tcPr marL="68586" marR="68586" marT="0" marB="0"/>
                </a:tc>
                <a:tc>
                  <a:txBody>
                    <a:bodyPr/>
                    <a:lstStyle/>
                    <a:p>
                      <a:pPr algn="just">
                        <a:lnSpc>
                          <a:spcPct val="115000"/>
                        </a:lnSpc>
                        <a:spcAft>
                          <a:spcPts val="0"/>
                        </a:spcAft>
                      </a:pPr>
                      <a:r>
                        <a:rPr lang="id-ID" sz="2800" dirty="0">
                          <a:effectLst/>
                        </a:rPr>
                        <a:t>10 – 20 years</a:t>
                      </a:r>
                      <a:endParaRPr lang="id-ID" sz="2800" dirty="0">
                        <a:effectLst/>
                        <a:latin typeface="Calibri"/>
                        <a:ea typeface="Calibri"/>
                        <a:cs typeface="Times New Roman"/>
                      </a:endParaRPr>
                    </a:p>
                  </a:txBody>
                  <a:tcPr marL="68586" marR="68586" marT="0" marB="0"/>
                </a:tc>
                <a:tc>
                  <a:txBody>
                    <a:bodyPr/>
                    <a:lstStyle/>
                    <a:p>
                      <a:pPr algn="r">
                        <a:lnSpc>
                          <a:spcPct val="115000"/>
                        </a:lnSpc>
                        <a:spcAft>
                          <a:spcPts val="0"/>
                        </a:spcAft>
                      </a:pPr>
                      <a:r>
                        <a:rPr lang="id-ID" sz="2800">
                          <a:effectLst/>
                        </a:rPr>
                        <a:t>16</a:t>
                      </a:r>
                      <a:endParaRPr lang="id-ID" sz="2800">
                        <a:effectLst/>
                        <a:latin typeface="Calibri"/>
                        <a:ea typeface="Calibri"/>
                        <a:cs typeface="Times New Roman"/>
                      </a:endParaRPr>
                    </a:p>
                  </a:txBody>
                  <a:tcPr marL="68586" marR="68586" marT="0" marB="0"/>
                </a:tc>
                <a:tc>
                  <a:txBody>
                    <a:bodyPr/>
                    <a:lstStyle/>
                    <a:p>
                      <a:pPr algn="r">
                        <a:lnSpc>
                          <a:spcPct val="115000"/>
                        </a:lnSpc>
                        <a:spcAft>
                          <a:spcPts val="0"/>
                        </a:spcAft>
                      </a:pPr>
                      <a:r>
                        <a:rPr lang="id-ID" sz="2800" dirty="0">
                          <a:effectLst/>
                        </a:rPr>
                        <a:t>12</a:t>
                      </a:r>
                      <a:endParaRPr lang="id-ID" sz="2800" dirty="0">
                        <a:effectLst/>
                        <a:latin typeface="Calibri"/>
                        <a:ea typeface="Calibri"/>
                        <a:cs typeface="Times New Roman"/>
                      </a:endParaRPr>
                    </a:p>
                  </a:txBody>
                  <a:tcPr marL="68586" marR="68586" marT="0" marB="0"/>
                </a:tc>
                <a:extLst>
                  <a:ext uri="{0D108BD9-81ED-4DB2-BD59-A6C34878D82A}">
                    <a16:rowId xmlns:a16="http://schemas.microsoft.com/office/drawing/2014/main" xmlns="" val="10002"/>
                  </a:ext>
                </a:extLst>
              </a:tr>
              <a:tr h="540015">
                <a:tc>
                  <a:txBody>
                    <a:bodyPr/>
                    <a:lstStyle/>
                    <a:p>
                      <a:pPr algn="ctr">
                        <a:lnSpc>
                          <a:spcPct val="115000"/>
                        </a:lnSpc>
                        <a:spcAft>
                          <a:spcPts val="0"/>
                        </a:spcAft>
                      </a:pPr>
                      <a:r>
                        <a:rPr lang="id-ID" sz="2800" dirty="0">
                          <a:effectLst/>
                        </a:rPr>
                        <a:t>3</a:t>
                      </a:r>
                      <a:endParaRPr lang="id-ID" sz="2800" dirty="0">
                        <a:effectLst/>
                        <a:latin typeface="Calibri"/>
                        <a:ea typeface="Calibri"/>
                        <a:cs typeface="Times New Roman"/>
                      </a:endParaRPr>
                    </a:p>
                  </a:txBody>
                  <a:tcPr marL="68586" marR="68586" marT="0" marB="0"/>
                </a:tc>
                <a:tc>
                  <a:txBody>
                    <a:bodyPr/>
                    <a:lstStyle/>
                    <a:p>
                      <a:pPr algn="just">
                        <a:lnSpc>
                          <a:spcPct val="115000"/>
                        </a:lnSpc>
                        <a:spcAft>
                          <a:spcPts val="0"/>
                        </a:spcAft>
                      </a:pPr>
                      <a:r>
                        <a:rPr lang="id-ID" sz="2800">
                          <a:effectLst/>
                        </a:rPr>
                        <a:t>&gt;20 years</a:t>
                      </a:r>
                      <a:endParaRPr lang="id-ID" sz="2800">
                        <a:effectLst/>
                        <a:latin typeface="Calibri"/>
                        <a:ea typeface="Calibri"/>
                        <a:cs typeface="Times New Roman"/>
                      </a:endParaRPr>
                    </a:p>
                  </a:txBody>
                  <a:tcPr marL="68586" marR="68586" marT="0" marB="0"/>
                </a:tc>
                <a:tc>
                  <a:txBody>
                    <a:bodyPr/>
                    <a:lstStyle/>
                    <a:p>
                      <a:pPr algn="r">
                        <a:lnSpc>
                          <a:spcPct val="115000"/>
                        </a:lnSpc>
                        <a:spcAft>
                          <a:spcPts val="0"/>
                        </a:spcAft>
                      </a:pPr>
                      <a:r>
                        <a:rPr lang="id-ID" sz="2800">
                          <a:effectLst/>
                        </a:rPr>
                        <a:t>4</a:t>
                      </a:r>
                      <a:endParaRPr lang="id-ID" sz="2800">
                        <a:effectLst/>
                        <a:latin typeface="Calibri"/>
                        <a:ea typeface="Calibri"/>
                        <a:cs typeface="Times New Roman"/>
                      </a:endParaRPr>
                    </a:p>
                  </a:txBody>
                  <a:tcPr marL="68586" marR="68586" marT="0" marB="0"/>
                </a:tc>
                <a:tc>
                  <a:txBody>
                    <a:bodyPr/>
                    <a:lstStyle/>
                    <a:p>
                      <a:pPr algn="r">
                        <a:lnSpc>
                          <a:spcPct val="115000"/>
                        </a:lnSpc>
                        <a:spcAft>
                          <a:spcPts val="0"/>
                        </a:spcAft>
                      </a:pPr>
                      <a:r>
                        <a:rPr lang="id-ID" sz="2800" dirty="0">
                          <a:effectLst/>
                        </a:rPr>
                        <a:t>3</a:t>
                      </a:r>
                      <a:endParaRPr lang="id-ID" sz="2800" dirty="0">
                        <a:effectLst/>
                        <a:latin typeface="Calibri"/>
                        <a:ea typeface="Calibri"/>
                        <a:cs typeface="Times New Roman"/>
                      </a:endParaRPr>
                    </a:p>
                  </a:txBody>
                  <a:tcPr marL="68586" marR="68586" marT="0" marB="0"/>
                </a:tc>
                <a:extLst>
                  <a:ext uri="{0D108BD9-81ED-4DB2-BD59-A6C34878D82A}">
                    <a16:rowId xmlns:a16="http://schemas.microsoft.com/office/drawing/2014/main" xmlns="" val="10003"/>
                  </a:ext>
                </a:extLst>
              </a:tr>
              <a:tr h="540015">
                <a:tc>
                  <a:txBody>
                    <a:bodyPr/>
                    <a:lstStyle/>
                    <a:p>
                      <a:pPr algn="just">
                        <a:lnSpc>
                          <a:spcPct val="115000"/>
                        </a:lnSpc>
                        <a:spcAft>
                          <a:spcPts val="0"/>
                        </a:spcAft>
                      </a:pPr>
                      <a:r>
                        <a:rPr lang="id-ID" sz="2800">
                          <a:effectLst/>
                        </a:rPr>
                        <a:t> </a:t>
                      </a:r>
                      <a:endParaRPr lang="id-ID" sz="2800">
                        <a:effectLst/>
                        <a:latin typeface="Calibri"/>
                        <a:ea typeface="Calibri"/>
                        <a:cs typeface="Times New Roman"/>
                      </a:endParaRPr>
                    </a:p>
                  </a:txBody>
                  <a:tcPr marL="68586" marR="68586" marT="0" marB="0"/>
                </a:tc>
                <a:tc>
                  <a:txBody>
                    <a:bodyPr/>
                    <a:lstStyle/>
                    <a:p>
                      <a:pPr algn="just">
                        <a:lnSpc>
                          <a:spcPct val="115000"/>
                        </a:lnSpc>
                        <a:spcAft>
                          <a:spcPts val="0"/>
                        </a:spcAft>
                      </a:pPr>
                      <a:r>
                        <a:rPr lang="id-ID" sz="2800" dirty="0">
                          <a:effectLst/>
                        </a:rPr>
                        <a:t> </a:t>
                      </a:r>
                      <a:r>
                        <a:rPr lang="en-US" sz="2800" dirty="0" smtClean="0">
                          <a:effectLst/>
                        </a:rPr>
                        <a:t>Total (n)</a:t>
                      </a:r>
                      <a:endParaRPr lang="id-ID" sz="2800" dirty="0">
                        <a:effectLst/>
                        <a:latin typeface="Calibri"/>
                        <a:ea typeface="Calibri"/>
                        <a:cs typeface="Times New Roman"/>
                      </a:endParaRPr>
                    </a:p>
                  </a:txBody>
                  <a:tcPr marL="68586" marR="68586" marT="0" marB="0"/>
                </a:tc>
                <a:tc>
                  <a:txBody>
                    <a:bodyPr/>
                    <a:lstStyle/>
                    <a:p>
                      <a:pPr algn="r">
                        <a:lnSpc>
                          <a:spcPct val="115000"/>
                        </a:lnSpc>
                        <a:spcAft>
                          <a:spcPts val="0"/>
                        </a:spcAft>
                      </a:pPr>
                      <a:r>
                        <a:rPr lang="id-ID" sz="2800" dirty="0">
                          <a:effectLst/>
                        </a:rPr>
                        <a:t>129</a:t>
                      </a:r>
                      <a:endParaRPr lang="id-ID" sz="2800" dirty="0">
                        <a:effectLst/>
                        <a:latin typeface="Calibri"/>
                        <a:ea typeface="Calibri"/>
                        <a:cs typeface="Times New Roman"/>
                      </a:endParaRPr>
                    </a:p>
                  </a:txBody>
                  <a:tcPr marL="68586" marR="68586" marT="0" marB="0"/>
                </a:tc>
                <a:tc>
                  <a:txBody>
                    <a:bodyPr/>
                    <a:lstStyle/>
                    <a:p>
                      <a:pPr algn="r">
                        <a:lnSpc>
                          <a:spcPct val="115000"/>
                        </a:lnSpc>
                        <a:spcAft>
                          <a:spcPts val="0"/>
                        </a:spcAft>
                      </a:pPr>
                      <a:r>
                        <a:rPr lang="id-ID" sz="2800" dirty="0">
                          <a:effectLst/>
                        </a:rPr>
                        <a:t>100</a:t>
                      </a:r>
                      <a:endParaRPr lang="id-ID" sz="2800" dirty="0">
                        <a:effectLst/>
                        <a:latin typeface="Calibri"/>
                        <a:ea typeface="Calibri"/>
                        <a:cs typeface="Times New Roman"/>
                      </a:endParaRPr>
                    </a:p>
                  </a:txBody>
                  <a:tcPr marL="68586" marR="68586" marT="0" marB="0"/>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822325" y="404813"/>
            <a:ext cx="7543800" cy="850900"/>
          </a:xfrm>
        </p:spPr>
        <p:txBody>
          <a:bodyPr anchor="b"/>
          <a:lstStyle/>
          <a:p>
            <a:pPr algn="ctr">
              <a:lnSpc>
                <a:spcPct val="100000"/>
              </a:lnSpc>
            </a:pPr>
            <a:r>
              <a:rPr lang="id-ID" altLang="en-US" sz="3600" b="1" smtClean="0">
                <a:solidFill>
                  <a:srgbClr val="206252"/>
                </a:solidFill>
              </a:rPr>
              <a:t>Farmer’s Perceptions o</a:t>
            </a:r>
            <a:r>
              <a:rPr lang="en-US" altLang="en-US" sz="3600" b="1" smtClean="0">
                <a:solidFill>
                  <a:srgbClr val="206252"/>
                </a:solidFill>
              </a:rPr>
              <a:t>n</a:t>
            </a:r>
            <a:r>
              <a:rPr lang="id-ID" altLang="en-US" sz="3600" b="1" smtClean="0">
                <a:solidFill>
                  <a:srgbClr val="206252"/>
                </a:solidFill>
              </a:rPr>
              <a:t> indicators </a:t>
            </a:r>
            <a:r>
              <a:rPr lang="en-US" altLang="en-US" sz="3600" b="1" smtClean="0">
                <a:solidFill>
                  <a:srgbClr val="206252"/>
                </a:solidFill>
              </a:rPr>
              <a:t>CC</a:t>
            </a:r>
          </a:p>
        </p:txBody>
      </p:sp>
      <p:graphicFrame>
        <p:nvGraphicFramePr>
          <p:cNvPr id="4" name="Table 3"/>
          <p:cNvGraphicFramePr>
            <a:graphicFrameLocks noGrp="1"/>
          </p:cNvGraphicFramePr>
          <p:nvPr/>
        </p:nvGraphicFramePr>
        <p:xfrm>
          <a:off x="539750" y="1627188"/>
          <a:ext cx="8137525" cy="4241376"/>
        </p:xfrm>
        <a:graphic>
          <a:graphicData uri="http://schemas.openxmlformats.org/drawingml/2006/table">
            <a:tbl>
              <a:tblPr firstRow="1" firstCol="1" bandRow="1">
                <a:tableStyleId>{5C22544A-7EE6-4342-B048-85BDC9FD1C3A}</a:tableStyleId>
              </a:tblPr>
              <a:tblGrid>
                <a:gridCol w="694830">
                  <a:extLst>
                    <a:ext uri="{9D8B030D-6E8A-4147-A177-3AD203B41FA5}">
                      <a16:colId xmlns:a16="http://schemas.microsoft.com/office/drawing/2014/main" xmlns="" val="20000"/>
                    </a:ext>
                  </a:extLst>
                </a:gridCol>
                <a:gridCol w="4490142">
                  <a:extLst>
                    <a:ext uri="{9D8B030D-6E8A-4147-A177-3AD203B41FA5}">
                      <a16:colId xmlns:a16="http://schemas.microsoft.com/office/drawing/2014/main" xmlns="" val="20001"/>
                    </a:ext>
                  </a:extLst>
                </a:gridCol>
                <a:gridCol w="1872351">
                  <a:extLst>
                    <a:ext uri="{9D8B030D-6E8A-4147-A177-3AD203B41FA5}">
                      <a16:colId xmlns:a16="http://schemas.microsoft.com/office/drawing/2014/main" xmlns="" val="20002"/>
                    </a:ext>
                  </a:extLst>
                </a:gridCol>
                <a:gridCol w="1080202">
                  <a:extLst>
                    <a:ext uri="{9D8B030D-6E8A-4147-A177-3AD203B41FA5}">
                      <a16:colId xmlns:a16="http://schemas.microsoft.com/office/drawing/2014/main" xmlns="" val="20003"/>
                    </a:ext>
                  </a:extLst>
                </a:gridCol>
              </a:tblGrid>
              <a:tr h="771172">
                <a:tc>
                  <a:txBody>
                    <a:bodyPr/>
                    <a:lstStyle/>
                    <a:p>
                      <a:pPr algn="ctr">
                        <a:lnSpc>
                          <a:spcPct val="115000"/>
                        </a:lnSpc>
                        <a:spcAft>
                          <a:spcPts val="0"/>
                        </a:spcAft>
                      </a:pPr>
                      <a:r>
                        <a:rPr lang="id-ID" sz="2200" dirty="0">
                          <a:effectLst/>
                        </a:rPr>
                        <a:t> </a:t>
                      </a:r>
                      <a:r>
                        <a:rPr lang="id-ID" sz="2200" dirty="0" smtClean="0">
                          <a:effectLst/>
                        </a:rPr>
                        <a:t>No</a:t>
                      </a:r>
                      <a:r>
                        <a:rPr lang="id-ID" sz="2200" dirty="0">
                          <a:effectLst/>
                        </a:rPr>
                        <a:t>.</a:t>
                      </a:r>
                      <a:endParaRPr lang="id-ID" sz="2200" dirty="0">
                        <a:effectLst/>
                        <a:latin typeface="Calibri"/>
                        <a:ea typeface="Calibri"/>
                        <a:cs typeface="Times New Roman"/>
                      </a:endParaRPr>
                    </a:p>
                  </a:txBody>
                  <a:tcPr marL="68585" marR="68585" marT="0" marB="0"/>
                </a:tc>
                <a:tc>
                  <a:txBody>
                    <a:bodyPr/>
                    <a:lstStyle/>
                    <a:p>
                      <a:pPr>
                        <a:lnSpc>
                          <a:spcPct val="115000"/>
                        </a:lnSpc>
                        <a:spcAft>
                          <a:spcPts val="0"/>
                        </a:spcAft>
                      </a:pPr>
                      <a:r>
                        <a:rPr lang="id-ID" sz="2200" dirty="0" smtClean="0">
                          <a:effectLst/>
                        </a:rPr>
                        <a:t>Indicator </a:t>
                      </a:r>
                      <a:r>
                        <a:rPr lang="id-ID" sz="2200" dirty="0">
                          <a:effectLst/>
                        </a:rPr>
                        <a:t>/ form of climate change</a:t>
                      </a:r>
                      <a:endParaRPr lang="id-ID" sz="2200" dirty="0">
                        <a:effectLst/>
                        <a:latin typeface="Calibri"/>
                        <a:ea typeface="Calibri"/>
                        <a:cs typeface="Times New Roman"/>
                      </a:endParaRPr>
                    </a:p>
                  </a:txBody>
                  <a:tcPr marL="68585" marR="68585" marT="0" marB="0"/>
                </a:tc>
                <a:tc>
                  <a:txBody>
                    <a:bodyPr/>
                    <a:lstStyle/>
                    <a:p>
                      <a:pPr algn="ctr">
                        <a:lnSpc>
                          <a:spcPct val="115000"/>
                        </a:lnSpc>
                        <a:spcAft>
                          <a:spcPts val="0"/>
                        </a:spcAft>
                      </a:pPr>
                      <a:r>
                        <a:rPr lang="id-ID" sz="2200" dirty="0">
                          <a:effectLst/>
                        </a:rPr>
                        <a:t>Number </a:t>
                      </a:r>
                      <a:r>
                        <a:rPr lang="en-US" sz="2200" dirty="0" smtClean="0">
                          <a:effectLst/>
                        </a:rPr>
                        <a:t>Respondents </a:t>
                      </a:r>
                      <a:endParaRPr lang="id-ID" sz="2200" dirty="0">
                        <a:effectLst/>
                      </a:endParaRPr>
                    </a:p>
                  </a:txBody>
                  <a:tcPr marL="68585" marR="68585" marT="0" marB="0"/>
                </a:tc>
                <a:tc>
                  <a:txBody>
                    <a:bodyPr/>
                    <a:lstStyle/>
                    <a:p>
                      <a:pPr algn="ctr">
                        <a:lnSpc>
                          <a:spcPct val="115000"/>
                        </a:lnSpc>
                        <a:spcAft>
                          <a:spcPts val="0"/>
                        </a:spcAft>
                      </a:pPr>
                      <a:r>
                        <a:rPr lang="id-ID" sz="2200" dirty="0" smtClean="0">
                          <a:effectLst/>
                        </a:rPr>
                        <a:t>%</a:t>
                      </a:r>
                      <a:endParaRPr lang="id-ID" sz="2200" dirty="0">
                        <a:effectLst/>
                        <a:latin typeface="Calibri"/>
                        <a:ea typeface="Calibri"/>
                        <a:cs typeface="Times New Roman"/>
                      </a:endParaRPr>
                    </a:p>
                  </a:txBody>
                  <a:tcPr marL="68585" marR="68585" marT="0" marB="0"/>
                </a:tc>
                <a:extLst>
                  <a:ext uri="{0D108BD9-81ED-4DB2-BD59-A6C34878D82A}">
                    <a16:rowId xmlns:a16="http://schemas.microsoft.com/office/drawing/2014/main" xmlns="" val="10000"/>
                  </a:ext>
                </a:extLst>
              </a:tr>
              <a:tr h="771172">
                <a:tc>
                  <a:txBody>
                    <a:bodyPr/>
                    <a:lstStyle/>
                    <a:p>
                      <a:pPr algn="ctr">
                        <a:lnSpc>
                          <a:spcPct val="115000"/>
                        </a:lnSpc>
                        <a:spcAft>
                          <a:spcPts val="0"/>
                        </a:spcAft>
                      </a:pPr>
                      <a:r>
                        <a:rPr lang="id-ID" sz="2200" dirty="0">
                          <a:effectLst/>
                        </a:rPr>
                        <a:t>1</a:t>
                      </a:r>
                      <a:endParaRPr lang="id-ID" sz="2200" dirty="0">
                        <a:effectLst/>
                        <a:latin typeface="Calibri"/>
                        <a:ea typeface="Calibri"/>
                        <a:cs typeface="Times New Roman"/>
                      </a:endParaRPr>
                    </a:p>
                  </a:txBody>
                  <a:tcPr marL="68585" marR="68585" marT="0" marB="0"/>
                </a:tc>
                <a:tc>
                  <a:txBody>
                    <a:bodyPr/>
                    <a:lstStyle/>
                    <a:p>
                      <a:pPr algn="just">
                        <a:lnSpc>
                          <a:spcPct val="115000"/>
                        </a:lnSpc>
                        <a:spcAft>
                          <a:spcPts val="0"/>
                        </a:spcAft>
                      </a:pPr>
                      <a:r>
                        <a:rPr lang="en-US" sz="2200" dirty="0" smtClean="0">
                          <a:effectLst/>
                        </a:rPr>
                        <a:t>Uncertainty of dry and wet </a:t>
                      </a:r>
                      <a:r>
                        <a:rPr lang="id-ID" sz="2200" dirty="0" smtClean="0">
                          <a:effectLst/>
                        </a:rPr>
                        <a:t>season </a:t>
                      </a:r>
                      <a:r>
                        <a:rPr lang="en-US" sz="2200" dirty="0" smtClean="0">
                          <a:effectLst/>
                        </a:rPr>
                        <a:t>time</a:t>
                      </a:r>
                      <a:endParaRPr lang="id-ID" sz="2200" dirty="0">
                        <a:effectLst/>
                      </a:endParaRPr>
                    </a:p>
                  </a:txBody>
                  <a:tcPr marL="68585" marR="68585" marT="0" marB="0"/>
                </a:tc>
                <a:tc>
                  <a:txBody>
                    <a:bodyPr/>
                    <a:lstStyle/>
                    <a:p>
                      <a:pPr algn="ctr">
                        <a:lnSpc>
                          <a:spcPct val="115000"/>
                        </a:lnSpc>
                        <a:spcAft>
                          <a:spcPts val="0"/>
                        </a:spcAft>
                      </a:pPr>
                      <a:r>
                        <a:rPr lang="id-ID" sz="2200" dirty="0">
                          <a:effectLst/>
                        </a:rPr>
                        <a:t>95</a:t>
                      </a:r>
                      <a:endParaRPr lang="id-ID" sz="2200" dirty="0">
                        <a:effectLst/>
                        <a:latin typeface="Calibri"/>
                        <a:ea typeface="Calibri"/>
                        <a:cs typeface="Times New Roman"/>
                      </a:endParaRPr>
                    </a:p>
                  </a:txBody>
                  <a:tcPr marL="68585" marR="68585" marT="0" marB="0"/>
                </a:tc>
                <a:tc>
                  <a:txBody>
                    <a:bodyPr/>
                    <a:lstStyle/>
                    <a:p>
                      <a:pPr algn="ctr">
                        <a:lnSpc>
                          <a:spcPct val="115000"/>
                        </a:lnSpc>
                        <a:spcAft>
                          <a:spcPts val="0"/>
                        </a:spcAft>
                      </a:pPr>
                      <a:r>
                        <a:rPr lang="id-ID" sz="2200">
                          <a:effectLst/>
                        </a:rPr>
                        <a:t>74</a:t>
                      </a:r>
                      <a:endParaRPr lang="id-ID" sz="2200">
                        <a:effectLst/>
                        <a:latin typeface="Calibri"/>
                        <a:ea typeface="Calibri"/>
                        <a:cs typeface="Times New Roman"/>
                      </a:endParaRPr>
                    </a:p>
                  </a:txBody>
                  <a:tcPr marL="68585" marR="68585" marT="0" marB="0"/>
                </a:tc>
                <a:extLst>
                  <a:ext uri="{0D108BD9-81ED-4DB2-BD59-A6C34878D82A}">
                    <a16:rowId xmlns:a16="http://schemas.microsoft.com/office/drawing/2014/main" xmlns="" val="10001"/>
                  </a:ext>
                </a:extLst>
              </a:tr>
              <a:tr h="385586">
                <a:tc>
                  <a:txBody>
                    <a:bodyPr/>
                    <a:lstStyle/>
                    <a:p>
                      <a:pPr algn="ctr">
                        <a:lnSpc>
                          <a:spcPct val="115000"/>
                        </a:lnSpc>
                        <a:spcAft>
                          <a:spcPts val="0"/>
                        </a:spcAft>
                      </a:pPr>
                      <a:r>
                        <a:rPr lang="id-ID" sz="2200" dirty="0">
                          <a:effectLst/>
                        </a:rPr>
                        <a:t>2</a:t>
                      </a:r>
                      <a:endParaRPr lang="id-ID" sz="2200" dirty="0">
                        <a:effectLst/>
                        <a:latin typeface="Calibri"/>
                        <a:ea typeface="Calibri"/>
                        <a:cs typeface="Times New Roman"/>
                      </a:endParaRPr>
                    </a:p>
                  </a:txBody>
                  <a:tcPr marL="68585" marR="68585" marT="0" marB="0"/>
                </a:tc>
                <a:tc>
                  <a:txBody>
                    <a:bodyPr/>
                    <a:lstStyle/>
                    <a:p>
                      <a:pPr algn="just">
                        <a:lnSpc>
                          <a:spcPct val="115000"/>
                        </a:lnSpc>
                        <a:spcAft>
                          <a:spcPts val="0"/>
                        </a:spcAft>
                      </a:pPr>
                      <a:r>
                        <a:rPr lang="id-ID" sz="2200" dirty="0" smtClean="0">
                          <a:effectLst/>
                        </a:rPr>
                        <a:t>Longer </a:t>
                      </a:r>
                      <a:r>
                        <a:rPr lang="id-ID" sz="2200" dirty="0">
                          <a:effectLst/>
                        </a:rPr>
                        <a:t>dry </a:t>
                      </a:r>
                      <a:r>
                        <a:rPr lang="en-US" sz="2200" dirty="0" smtClean="0">
                          <a:effectLst/>
                        </a:rPr>
                        <a:t>and</a:t>
                      </a:r>
                      <a:r>
                        <a:rPr lang="en-US" sz="2200" baseline="0" dirty="0" smtClean="0">
                          <a:effectLst/>
                        </a:rPr>
                        <a:t> </a:t>
                      </a:r>
                      <a:r>
                        <a:rPr lang="id-ID" sz="2200" dirty="0" smtClean="0">
                          <a:effectLst/>
                        </a:rPr>
                        <a:t>shorter </a:t>
                      </a:r>
                      <a:r>
                        <a:rPr lang="id-ID" sz="2200" dirty="0">
                          <a:effectLst/>
                        </a:rPr>
                        <a:t>rainy </a:t>
                      </a:r>
                      <a:r>
                        <a:rPr lang="id-ID" sz="2200" dirty="0" smtClean="0">
                          <a:effectLst/>
                        </a:rPr>
                        <a:t>season</a:t>
                      </a:r>
                      <a:endParaRPr lang="id-ID" sz="2200" dirty="0">
                        <a:effectLst/>
                        <a:latin typeface="Calibri"/>
                        <a:ea typeface="Calibri"/>
                        <a:cs typeface="Times New Roman"/>
                      </a:endParaRPr>
                    </a:p>
                  </a:txBody>
                  <a:tcPr marL="68585" marR="68585" marT="0" marB="0"/>
                </a:tc>
                <a:tc>
                  <a:txBody>
                    <a:bodyPr/>
                    <a:lstStyle/>
                    <a:p>
                      <a:pPr algn="ctr">
                        <a:lnSpc>
                          <a:spcPct val="115000"/>
                        </a:lnSpc>
                        <a:spcAft>
                          <a:spcPts val="0"/>
                        </a:spcAft>
                      </a:pPr>
                      <a:r>
                        <a:rPr lang="id-ID" sz="2200" dirty="0">
                          <a:effectLst/>
                        </a:rPr>
                        <a:t>68</a:t>
                      </a:r>
                      <a:endParaRPr lang="id-ID" sz="2200" dirty="0">
                        <a:effectLst/>
                        <a:latin typeface="Calibri"/>
                        <a:ea typeface="Calibri"/>
                        <a:cs typeface="Times New Roman"/>
                      </a:endParaRPr>
                    </a:p>
                  </a:txBody>
                  <a:tcPr marL="68585" marR="68585" marT="0" marB="0"/>
                </a:tc>
                <a:tc>
                  <a:txBody>
                    <a:bodyPr/>
                    <a:lstStyle/>
                    <a:p>
                      <a:pPr algn="ctr">
                        <a:lnSpc>
                          <a:spcPct val="115000"/>
                        </a:lnSpc>
                        <a:spcAft>
                          <a:spcPts val="0"/>
                        </a:spcAft>
                      </a:pPr>
                      <a:r>
                        <a:rPr lang="id-ID" sz="2200">
                          <a:effectLst/>
                        </a:rPr>
                        <a:t>53</a:t>
                      </a:r>
                      <a:endParaRPr lang="id-ID" sz="2200">
                        <a:effectLst/>
                        <a:latin typeface="Calibri"/>
                        <a:ea typeface="Calibri"/>
                        <a:cs typeface="Times New Roman"/>
                      </a:endParaRPr>
                    </a:p>
                  </a:txBody>
                  <a:tcPr marL="68585" marR="68585" marT="0" marB="0"/>
                </a:tc>
                <a:extLst>
                  <a:ext uri="{0D108BD9-81ED-4DB2-BD59-A6C34878D82A}">
                    <a16:rowId xmlns:a16="http://schemas.microsoft.com/office/drawing/2014/main" xmlns="" val="10002"/>
                  </a:ext>
                </a:extLst>
              </a:tr>
              <a:tr h="385586">
                <a:tc>
                  <a:txBody>
                    <a:bodyPr/>
                    <a:lstStyle/>
                    <a:p>
                      <a:pPr algn="ctr">
                        <a:lnSpc>
                          <a:spcPct val="115000"/>
                        </a:lnSpc>
                        <a:spcAft>
                          <a:spcPts val="0"/>
                        </a:spcAft>
                      </a:pPr>
                      <a:r>
                        <a:rPr lang="id-ID" sz="2200" dirty="0">
                          <a:effectLst/>
                        </a:rPr>
                        <a:t>3</a:t>
                      </a:r>
                      <a:endParaRPr lang="id-ID" sz="2200" dirty="0">
                        <a:effectLst/>
                        <a:latin typeface="Calibri"/>
                        <a:ea typeface="Calibri"/>
                        <a:cs typeface="Times New Roman"/>
                      </a:endParaRPr>
                    </a:p>
                  </a:txBody>
                  <a:tcPr marL="68585" marR="68585" marT="0" marB="0"/>
                </a:tc>
                <a:tc>
                  <a:txBody>
                    <a:bodyPr/>
                    <a:lstStyle/>
                    <a:p>
                      <a:pPr algn="just">
                        <a:lnSpc>
                          <a:spcPct val="115000"/>
                        </a:lnSpc>
                        <a:spcAft>
                          <a:spcPts val="0"/>
                        </a:spcAft>
                      </a:pPr>
                      <a:r>
                        <a:rPr lang="en-US" sz="2200" dirty="0" smtClean="0">
                          <a:effectLst/>
                        </a:rPr>
                        <a:t>Higher </a:t>
                      </a:r>
                      <a:r>
                        <a:rPr lang="id-ID" sz="2200" dirty="0" smtClean="0">
                          <a:effectLst/>
                        </a:rPr>
                        <a:t>temperature</a:t>
                      </a:r>
                      <a:endParaRPr lang="id-ID" sz="2200" dirty="0">
                        <a:effectLst/>
                        <a:latin typeface="Calibri"/>
                        <a:ea typeface="Calibri"/>
                        <a:cs typeface="Times New Roman"/>
                      </a:endParaRPr>
                    </a:p>
                  </a:txBody>
                  <a:tcPr marL="68585" marR="68585" marT="0" marB="0"/>
                </a:tc>
                <a:tc>
                  <a:txBody>
                    <a:bodyPr/>
                    <a:lstStyle/>
                    <a:p>
                      <a:pPr algn="ctr">
                        <a:lnSpc>
                          <a:spcPct val="115000"/>
                        </a:lnSpc>
                        <a:spcAft>
                          <a:spcPts val="0"/>
                        </a:spcAft>
                      </a:pPr>
                      <a:r>
                        <a:rPr lang="id-ID" sz="2200" dirty="0">
                          <a:effectLst/>
                        </a:rPr>
                        <a:t>33</a:t>
                      </a:r>
                      <a:endParaRPr lang="id-ID" sz="2200" dirty="0">
                        <a:effectLst/>
                        <a:latin typeface="Calibri"/>
                        <a:ea typeface="Calibri"/>
                        <a:cs typeface="Times New Roman"/>
                      </a:endParaRPr>
                    </a:p>
                  </a:txBody>
                  <a:tcPr marL="68585" marR="68585" marT="0" marB="0"/>
                </a:tc>
                <a:tc>
                  <a:txBody>
                    <a:bodyPr/>
                    <a:lstStyle/>
                    <a:p>
                      <a:pPr algn="ctr">
                        <a:lnSpc>
                          <a:spcPct val="115000"/>
                        </a:lnSpc>
                        <a:spcAft>
                          <a:spcPts val="0"/>
                        </a:spcAft>
                      </a:pPr>
                      <a:r>
                        <a:rPr lang="id-ID" sz="2200">
                          <a:effectLst/>
                        </a:rPr>
                        <a:t>26</a:t>
                      </a:r>
                      <a:endParaRPr lang="id-ID" sz="2200">
                        <a:effectLst/>
                        <a:latin typeface="Calibri"/>
                        <a:ea typeface="Calibri"/>
                        <a:cs typeface="Times New Roman"/>
                      </a:endParaRPr>
                    </a:p>
                  </a:txBody>
                  <a:tcPr marL="68585" marR="68585" marT="0" marB="0"/>
                </a:tc>
                <a:extLst>
                  <a:ext uri="{0D108BD9-81ED-4DB2-BD59-A6C34878D82A}">
                    <a16:rowId xmlns:a16="http://schemas.microsoft.com/office/drawing/2014/main" xmlns="" val="10003"/>
                  </a:ext>
                </a:extLst>
              </a:tr>
              <a:tr h="385586">
                <a:tc>
                  <a:txBody>
                    <a:bodyPr/>
                    <a:lstStyle/>
                    <a:p>
                      <a:pPr algn="ctr">
                        <a:lnSpc>
                          <a:spcPct val="115000"/>
                        </a:lnSpc>
                        <a:spcAft>
                          <a:spcPts val="0"/>
                        </a:spcAft>
                      </a:pPr>
                      <a:r>
                        <a:rPr lang="id-ID" sz="2200" dirty="0">
                          <a:effectLst/>
                        </a:rPr>
                        <a:t>4</a:t>
                      </a:r>
                      <a:endParaRPr lang="id-ID" sz="2200" dirty="0">
                        <a:effectLst/>
                        <a:latin typeface="Calibri"/>
                        <a:ea typeface="Calibri"/>
                        <a:cs typeface="Times New Roman"/>
                      </a:endParaRPr>
                    </a:p>
                  </a:txBody>
                  <a:tcPr marL="68585" marR="68585" marT="0" marB="0"/>
                </a:tc>
                <a:tc>
                  <a:txBody>
                    <a:bodyPr/>
                    <a:lstStyle/>
                    <a:p>
                      <a:pPr algn="just">
                        <a:lnSpc>
                          <a:spcPct val="115000"/>
                        </a:lnSpc>
                        <a:spcAft>
                          <a:spcPts val="0"/>
                        </a:spcAft>
                      </a:pPr>
                      <a:r>
                        <a:rPr lang="en-US" sz="2200" dirty="0" smtClean="0">
                          <a:effectLst/>
                        </a:rPr>
                        <a:t>S</a:t>
                      </a:r>
                      <a:r>
                        <a:rPr lang="id-ID" sz="2200" dirty="0" smtClean="0">
                          <a:effectLst/>
                        </a:rPr>
                        <a:t>trong</a:t>
                      </a:r>
                      <a:r>
                        <a:rPr lang="en-US" sz="2200" dirty="0" err="1" smtClean="0">
                          <a:effectLst/>
                        </a:rPr>
                        <a:t>er</a:t>
                      </a:r>
                      <a:r>
                        <a:rPr lang="en-US" sz="2200" dirty="0" smtClean="0">
                          <a:effectLst/>
                        </a:rPr>
                        <a:t> </a:t>
                      </a:r>
                      <a:r>
                        <a:rPr lang="id-ID" sz="2200" dirty="0" smtClean="0">
                          <a:effectLst/>
                        </a:rPr>
                        <a:t>wind, fog</a:t>
                      </a:r>
                      <a:endParaRPr lang="id-ID" sz="2200" dirty="0">
                        <a:effectLst/>
                        <a:latin typeface="Calibri"/>
                        <a:ea typeface="Calibri"/>
                        <a:cs typeface="Times New Roman"/>
                      </a:endParaRPr>
                    </a:p>
                  </a:txBody>
                  <a:tcPr marL="68585" marR="68585" marT="0" marB="0"/>
                </a:tc>
                <a:tc>
                  <a:txBody>
                    <a:bodyPr/>
                    <a:lstStyle/>
                    <a:p>
                      <a:pPr algn="ctr">
                        <a:lnSpc>
                          <a:spcPct val="115000"/>
                        </a:lnSpc>
                        <a:spcAft>
                          <a:spcPts val="0"/>
                        </a:spcAft>
                      </a:pPr>
                      <a:r>
                        <a:rPr lang="id-ID" sz="2200">
                          <a:effectLst/>
                        </a:rPr>
                        <a:t>9</a:t>
                      </a:r>
                      <a:endParaRPr lang="id-ID" sz="2200">
                        <a:effectLst/>
                        <a:latin typeface="Calibri"/>
                        <a:ea typeface="Calibri"/>
                        <a:cs typeface="Times New Roman"/>
                      </a:endParaRPr>
                    </a:p>
                  </a:txBody>
                  <a:tcPr marL="68585" marR="68585" marT="0" marB="0"/>
                </a:tc>
                <a:tc>
                  <a:txBody>
                    <a:bodyPr/>
                    <a:lstStyle/>
                    <a:p>
                      <a:pPr algn="ctr">
                        <a:lnSpc>
                          <a:spcPct val="115000"/>
                        </a:lnSpc>
                        <a:spcAft>
                          <a:spcPts val="0"/>
                        </a:spcAft>
                      </a:pPr>
                      <a:r>
                        <a:rPr lang="id-ID" sz="2200" dirty="0">
                          <a:effectLst/>
                        </a:rPr>
                        <a:t>7</a:t>
                      </a:r>
                      <a:endParaRPr lang="id-ID" sz="2200" dirty="0">
                        <a:effectLst/>
                        <a:latin typeface="Calibri"/>
                        <a:ea typeface="Calibri"/>
                        <a:cs typeface="Times New Roman"/>
                      </a:endParaRPr>
                    </a:p>
                  </a:txBody>
                  <a:tcPr marL="68585" marR="68585" marT="0" marB="0"/>
                </a:tc>
                <a:extLst>
                  <a:ext uri="{0D108BD9-81ED-4DB2-BD59-A6C34878D82A}">
                    <a16:rowId xmlns:a16="http://schemas.microsoft.com/office/drawing/2014/main" xmlns="" val="10004"/>
                  </a:ext>
                </a:extLst>
              </a:tr>
              <a:tr h="385586">
                <a:tc>
                  <a:txBody>
                    <a:bodyPr/>
                    <a:lstStyle/>
                    <a:p>
                      <a:pPr algn="just">
                        <a:lnSpc>
                          <a:spcPct val="115000"/>
                        </a:lnSpc>
                        <a:spcAft>
                          <a:spcPts val="0"/>
                        </a:spcAft>
                      </a:pPr>
                      <a:r>
                        <a:rPr lang="id-ID" sz="2200" dirty="0">
                          <a:effectLst/>
                        </a:rPr>
                        <a:t> </a:t>
                      </a:r>
                      <a:endParaRPr lang="id-ID" sz="2200" dirty="0">
                        <a:effectLst/>
                        <a:latin typeface="Calibri"/>
                        <a:ea typeface="Calibri"/>
                        <a:cs typeface="Times New Roman"/>
                      </a:endParaRPr>
                    </a:p>
                  </a:txBody>
                  <a:tcPr marL="68585" marR="68585" marT="0" marB="0"/>
                </a:tc>
                <a:tc>
                  <a:txBody>
                    <a:bodyPr/>
                    <a:lstStyle/>
                    <a:p>
                      <a:pPr algn="just">
                        <a:lnSpc>
                          <a:spcPct val="115000"/>
                        </a:lnSpc>
                        <a:spcAft>
                          <a:spcPts val="0"/>
                        </a:spcAft>
                      </a:pPr>
                      <a:r>
                        <a:rPr lang="id-ID" sz="2200" dirty="0" smtClean="0">
                          <a:effectLst/>
                        </a:rPr>
                        <a:t>number </a:t>
                      </a:r>
                      <a:r>
                        <a:rPr lang="id-ID" sz="2200" dirty="0">
                          <a:effectLst/>
                        </a:rPr>
                        <a:t>of answers</a:t>
                      </a:r>
                      <a:endParaRPr lang="id-ID" sz="2200" dirty="0">
                        <a:effectLst/>
                        <a:latin typeface="Calibri"/>
                        <a:ea typeface="Calibri"/>
                        <a:cs typeface="Times New Roman"/>
                      </a:endParaRPr>
                    </a:p>
                  </a:txBody>
                  <a:tcPr marL="68585" marR="68585" marT="0" marB="0"/>
                </a:tc>
                <a:tc>
                  <a:txBody>
                    <a:bodyPr/>
                    <a:lstStyle/>
                    <a:p>
                      <a:pPr algn="ctr">
                        <a:lnSpc>
                          <a:spcPct val="115000"/>
                        </a:lnSpc>
                        <a:spcAft>
                          <a:spcPts val="0"/>
                        </a:spcAft>
                      </a:pPr>
                      <a:r>
                        <a:rPr lang="id-ID" sz="2200" dirty="0">
                          <a:effectLst/>
                        </a:rPr>
                        <a:t>205*)</a:t>
                      </a:r>
                      <a:endParaRPr lang="id-ID" sz="2200" dirty="0">
                        <a:effectLst/>
                        <a:latin typeface="Calibri"/>
                        <a:ea typeface="Calibri"/>
                        <a:cs typeface="Times New Roman"/>
                      </a:endParaRPr>
                    </a:p>
                  </a:txBody>
                  <a:tcPr marL="68585" marR="68585" marT="0" marB="0"/>
                </a:tc>
                <a:tc>
                  <a:txBody>
                    <a:bodyPr/>
                    <a:lstStyle/>
                    <a:p>
                      <a:pPr algn="ctr">
                        <a:lnSpc>
                          <a:spcPct val="115000"/>
                        </a:lnSpc>
                        <a:spcAft>
                          <a:spcPts val="0"/>
                        </a:spcAft>
                      </a:pPr>
                      <a:r>
                        <a:rPr lang="id-ID" sz="2200">
                          <a:effectLst/>
                        </a:rPr>
                        <a:t> </a:t>
                      </a:r>
                      <a:endParaRPr lang="id-ID" sz="2200">
                        <a:effectLst/>
                        <a:latin typeface="Calibri"/>
                        <a:ea typeface="Calibri"/>
                        <a:cs typeface="Times New Roman"/>
                      </a:endParaRPr>
                    </a:p>
                  </a:txBody>
                  <a:tcPr marL="68585" marR="68585" marT="0" marB="0"/>
                </a:tc>
                <a:extLst>
                  <a:ext uri="{0D108BD9-81ED-4DB2-BD59-A6C34878D82A}">
                    <a16:rowId xmlns:a16="http://schemas.microsoft.com/office/drawing/2014/main" xmlns="" val="10005"/>
                  </a:ext>
                </a:extLst>
              </a:tr>
              <a:tr h="385586">
                <a:tc>
                  <a:txBody>
                    <a:bodyPr/>
                    <a:lstStyle/>
                    <a:p>
                      <a:pPr algn="just">
                        <a:lnSpc>
                          <a:spcPct val="115000"/>
                        </a:lnSpc>
                        <a:spcAft>
                          <a:spcPts val="0"/>
                        </a:spcAft>
                      </a:pPr>
                      <a:r>
                        <a:rPr lang="id-ID" sz="2200">
                          <a:effectLst/>
                        </a:rPr>
                        <a:t> </a:t>
                      </a:r>
                      <a:endParaRPr lang="id-ID" sz="2200">
                        <a:effectLst/>
                        <a:latin typeface="Calibri"/>
                        <a:ea typeface="Calibri"/>
                        <a:cs typeface="Times New Roman"/>
                      </a:endParaRPr>
                    </a:p>
                  </a:txBody>
                  <a:tcPr marL="68585" marR="68585" marT="0" marB="0"/>
                </a:tc>
                <a:tc>
                  <a:txBody>
                    <a:bodyPr/>
                    <a:lstStyle/>
                    <a:p>
                      <a:pPr algn="just">
                        <a:lnSpc>
                          <a:spcPct val="115000"/>
                        </a:lnSpc>
                        <a:spcAft>
                          <a:spcPts val="0"/>
                        </a:spcAft>
                      </a:pPr>
                      <a:r>
                        <a:rPr lang="id-ID" sz="2200" dirty="0">
                          <a:effectLst/>
                        </a:rPr>
                        <a:t>numbur of farmers</a:t>
                      </a:r>
                      <a:endParaRPr lang="id-ID" sz="2200" dirty="0">
                        <a:effectLst/>
                        <a:latin typeface="Calibri"/>
                        <a:ea typeface="Calibri"/>
                        <a:cs typeface="Times New Roman"/>
                      </a:endParaRPr>
                    </a:p>
                  </a:txBody>
                  <a:tcPr marL="68585" marR="68585" marT="0" marB="0"/>
                </a:tc>
                <a:tc>
                  <a:txBody>
                    <a:bodyPr/>
                    <a:lstStyle/>
                    <a:p>
                      <a:pPr algn="ctr">
                        <a:lnSpc>
                          <a:spcPct val="115000"/>
                        </a:lnSpc>
                        <a:spcAft>
                          <a:spcPts val="0"/>
                        </a:spcAft>
                      </a:pPr>
                      <a:r>
                        <a:rPr lang="id-ID" sz="2200">
                          <a:effectLst/>
                        </a:rPr>
                        <a:t>129</a:t>
                      </a:r>
                      <a:endParaRPr lang="id-ID" sz="2200">
                        <a:effectLst/>
                        <a:latin typeface="Calibri"/>
                        <a:ea typeface="Calibri"/>
                        <a:cs typeface="Times New Roman"/>
                      </a:endParaRPr>
                    </a:p>
                  </a:txBody>
                  <a:tcPr marL="68585" marR="68585" marT="0" marB="0"/>
                </a:tc>
                <a:tc>
                  <a:txBody>
                    <a:bodyPr/>
                    <a:lstStyle/>
                    <a:p>
                      <a:pPr algn="ctr">
                        <a:lnSpc>
                          <a:spcPct val="115000"/>
                        </a:lnSpc>
                        <a:spcAft>
                          <a:spcPts val="0"/>
                        </a:spcAft>
                      </a:pPr>
                      <a:r>
                        <a:rPr lang="id-ID" sz="2200" dirty="0">
                          <a:effectLst/>
                        </a:rPr>
                        <a:t> </a:t>
                      </a:r>
                      <a:endParaRPr lang="id-ID" sz="2200" dirty="0">
                        <a:effectLst/>
                        <a:latin typeface="Calibri"/>
                        <a:ea typeface="Calibri"/>
                        <a:cs typeface="Times New Roman"/>
                      </a:endParaRPr>
                    </a:p>
                  </a:txBody>
                  <a:tcPr marL="68585" marR="68585" marT="0" marB="0"/>
                </a:tc>
                <a:extLst>
                  <a:ext uri="{0D108BD9-81ED-4DB2-BD59-A6C34878D82A}">
                    <a16:rowId xmlns:a16="http://schemas.microsoft.com/office/drawing/2014/main" xmlns="" val="10006"/>
                  </a:ext>
                </a:extLst>
              </a:tr>
            </a:tbl>
          </a:graphicData>
        </a:graphic>
      </p:graphicFrame>
      <p:sp>
        <p:nvSpPr>
          <p:cNvPr id="17453" name="Content Placeholder 2"/>
          <p:cNvSpPr>
            <a:spLocks noGrp="1"/>
          </p:cNvSpPr>
          <p:nvPr>
            <p:ph idx="4294967295"/>
          </p:nvPr>
        </p:nvSpPr>
        <p:spPr>
          <a:xfrm>
            <a:off x="539750" y="5157788"/>
            <a:ext cx="7543800" cy="625475"/>
          </a:xfrm>
        </p:spPr>
        <p:txBody>
          <a:bodyPr lIns="0" rIns="0"/>
          <a:lstStyle/>
          <a:p>
            <a:pPr marL="0" indent="0">
              <a:lnSpc>
                <a:spcPct val="80000"/>
              </a:lnSpc>
              <a:spcBef>
                <a:spcPct val="20000"/>
              </a:spcBef>
              <a:buFont typeface="Arial" charset="0"/>
              <a:buNone/>
            </a:pPr>
            <a:r>
              <a:rPr lang="id-ID" altLang="en-US" sz="1500" smtClean="0"/>
              <a:t>*) Answer of farmer more than 1</a:t>
            </a:r>
          </a:p>
          <a:p>
            <a:pPr marL="0" indent="0">
              <a:lnSpc>
                <a:spcPct val="80000"/>
              </a:lnSpc>
              <a:spcBef>
                <a:spcPct val="20000"/>
              </a:spcBef>
              <a:buFont typeface="Arial" charset="0"/>
              <a:buNone/>
            </a:pPr>
            <a:r>
              <a:rPr lang="id-ID" altLang="en-US" sz="1500" smtClean="0"/>
              <a:t>**) Persentage of farmers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822325" y="404813"/>
            <a:ext cx="7543800" cy="850900"/>
          </a:xfrm>
        </p:spPr>
        <p:txBody>
          <a:bodyPr anchor="b"/>
          <a:lstStyle/>
          <a:p>
            <a:pPr algn="ctr">
              <a:lnSpc>
                <a:spcPct val="100000"/>
              </a:lnSpc>
            </a:pPr>
            <a:r>
              <a:rPr lang="id-ID" altLang="en-US" sz="4000" b="1" smtClean="0">
                <a:solidFill>
                  <a:srgbClr val="206252"/>
                </a:solidFill>
              </a:rPr>
              <a:t>Effects of climate change on farming</a:t>
            </a:r>
            <a:endParaRPr lang="en-US" altLang="en-US" sz="4000" b="1" smtClean="0">
              <a:solidFill>
                <a:srgbClr val="206252"/>
              </a:solidFill>
            </a:endParaRPr>
          </a:p>
        </p:txBody>
      </p:sp>
      <p:sp>
        <p:nvSpPr>
          <p:cNvPr id="18435" name="Content Placeholder 2"/>
          <p:cNvSpPr>
            <a:spLocks noGrp="1"/>
          </p:cNvSpPr>
          <p:nvPr>
            <p:ph idx="4294967295"/>
          </p:nvPr>
        </p:nvSpPr>
        <p:spPr>
          <a:xfrm>
            <a:off x="822325" y="5243513"/>
            <a:ext cx="7543800" cy="625475"/>
          </a:xfrm>
        </p:spPr>
        <p:txBody>
          <a:bodyPr lIns="0" rIns="0"/>
          <a:lstStyle/>
          <a:p>
            <a:pPr marL="0" indent="0">
              <a:lnSpc>
                <a:spcPct val="80000"/>
              </a:lnSpc>
              <a:spcBef>
                <a:spcPct val="20000"/>
              </a:spcBef>
              <a:buFont typeface="Arial" charset="0"/>
              <a:buNone/>
            </a:pPr>
            <a:r>
              <a:rPr lang="id-ID" altLang="en-US" sz="1500" smtClean="0"/>
              <a:t>*) Answer of farmer more than 1</a:t>
            </a:r>
          </a:p>
          <a:p>
            <a:pPr marL="0" indent="0">
              <a:lnSpc>
                <a:spcPct val="80000"/>
              </a:lnSpc>
              <a:spcBef>
                <a:spcPct val="20000"/>
              </a:spcBef>
              <a:buFont typeface="Arial" charset="0"/>
              <a:buNone/>
            </a:pPr>
            <a:r>
              <a:rPr lang="id-ID" altLang="en-US" sz="1500" smtClean="0"/>
              <a:t>**) Persentage of farmers</a:t>
            </a:r>
          </a:p>
        </p:txBody>
      </p:sp>
      <p:graphicFrame>
        <p:nvGraphicFramePr>
          <p:cNvPr id="4" name="Table 3"/>
          <p:cNvGraphicFramePr>
            <a:graphicFrameLocks noGrp="1"/>
          </p:cNvGraphicFramePr>
          <p:nvPr/>
        </p:nvGraphicFramePr>
        <p:xfrm>
          <a:off x="822325" y="1628775"/>
          <a:ext cx="7543801" cy="3505200"/>
        </p:xfrm>
        <a:graphic>
          <a:graphicData uri="http://schemas.openxmlformats.org/drawingml/2006/table">
            <a:tbl>
              <a:tblPr firstRow="1" firstCol="1" bandRow="1">
                <a:tableStyleId>{5C22544A-7EE6-4342-B048-85BDC9FD1C3A}</a:tableStyleId>
              </a:tblPr>
              <a:tblGrid>
                <a:gridCol w="508681">
                  <a:extLst>
                    <a:ext uri="{9D8B030D-6E8A-4147-A177-3AD203B41FA5}">
                      <a16:colId xmlns:a16="http://schemas.microsoft.com/office/drawing/2014/main" xmlns="" val="20000"/>
                    </a:ext>
                  </a:extLst>
                </a:gridCol>
                <a:gridCol w="3284009">
                  <a:extLst>
                    <a:ext uri="{9D8B030D-6E8A-4147-A177-3AD203B41FA5}">
                      <a16:colId xmlns:a16="http://schemas.microsoft.com/office/drawing/2014/main" xmlns="" val="20001"/>
                    </a:ext>
                  </a:extLst>
                </a:gridCol>
                <a:gridCol w="1921706">
                  <a:extLst>
                    <a:ext uri="{9D8B030D-6E8A-4147-A177-3AD203B41FA5}">
                      <a16:colId xmlns:a16="http://schemas.microsoft.com/office/drawing/2014/main" xmlns="" val="20002"/>
                    </a:ext>
                  </a:extLst>
                </a:gridCol>
                <a:gridCol w="1829405">
                  <a:extLst>
                    <a:ext uri="{9D8B030D-6E8A-4147-A177-3AD203B41FA5}">
                      <a16:colId xmlns:a16="http://schemas.microsoft.com/office/drawing/2014/main" xmlns="" val="20003"/>
                    </a:ext>
                  </a:extLst>
                </a:gridCol>
              </a:tblGrid>
              <a:tr h="648072">
                <a:tc>
                  <a:txBody>
                    <a:bodyPr/>
                    <a:lstStyle/>
                    <a:p>
                      <a:pPr algn="ctr">
                        <a:lnSpc>
                          <a:spcPct val="115000"/>
                        </a:lnSpc>
                        <a:spcAft>
                          <a:spcPts val="0"/>
                        </a:spcAft>
                      </a:pPr>
                      <a:r>
                        <a:rPr lang="id-ID" sz="2000" dirty="0">
                          <a:effectLst/>
                        </a:rPr>
                        <a:t> </a:t>
                      </a:r>
                      <a:r>
                        <a:rPr lang="id-ID" sz="2000" dirty="0" smtClean="0">
                          <a:effectLst/>
                        </a:rPr>
                        <a:t>No</a:t>
                      </a:r>
                      <a:endParaRPr lang="id-ID" sz="2000" dirty="0">
                        <a:effectLst/>
                        <a:latin typeface="Calibri"/>
                        <a:ea typeface="Calibri"/>
                        <a:cs typeface="Times New Roman"/>
                      </a:endParaRPr>
                    </a:p>
                  </a:txBody>
                  <a:tcPr marL="68565" marR="68565" marT="0" marB="0"/>
                </a:tc>
                <a:tc>
                  <a:txBody>
                    <a:bodyPr/>
                    <a:lstStyle/>
                    <a:p>
                      <a:pPr>
                        <a:lnSpc>
                          <a:spcPct val="115000"/>
                        </a:lnSpc>
                        <a:spcAft>
                          <a:spcPts val="0"/>
                        </a:spcAft>
                      </a:pPr>
                      <a:r>
                        <a:rPr lang="en-US" sz="2000" dirty="0" smtClean="0">
                          <a:effectLst/>
                        </a:rPr>
                        <a:t>Effects</a:t>
                      </a:r>
                      <a:r>
                        <a:rPr lang="id-ID" sz="2000" dirty="0" smtClean="0">
                          <a:effectLst/>
                        </a:rPr>
                        <a:t> </a:t>
                      </a:r>
                      <a:r>
                        <a:rPr lang="id-ID" sz="2000" dirty="0">
                          <a:effectLst/>
                        </a:rPr>
                        <a:t>on farming</a:t>
                      </a:r>
                      <a:endParaRPr lang="id-ID" sz="2000" dirty="0">
                        <a:effectLst/>
                        <a:latin typeface="Calibri"/>
                        <a:ea typeface="Calibri"/>
                        <a:cs typeface="Times New Roman"/>
                      </a:endParaRPr>
                    </a:p>
                  </a:txBody>
                  <a:tcPr marL="68565" marR="68565" marT="0" marB="0"/>
                </a:tc>
                <a:tc>
                  <a:txBody>
                    <a:bodyPr/>
                    <a:lstStyle/>
                    <a:p>
                      <a:pPr algn="ctr">
                        <a:lnSpc>
                          <a:spcPct val="115000"/>
                        </a:lnSpc>
                        <a:spcAft>
                          <a:spcPts val="0"/>
                        </a:spcAft>
                      </a:pPr>
                      <a:r>
                        <a:rPr lang="id-ID" sz="2000" dirty="0">
                          <a:effectLst/>
                        </a:rPr>
                        <a:t>Number </a:t>
                      </a:r>
                      <a:r>
                        <a:rPr lang="en-US" sz="2000" dirty="0" smtClean="0">
                          <a:effectLst/>
                        </a:rPr>
                        <a:t>Respondents </a:t>
                      </a:r>
                      <a:endParaRPr lang="id-ID" sz="2000" dirty="0">
                        <a:effectLst/>
                      </a:endParaRPr>
                    </a:p>
                  </a:txBody>
                  <a:tcPr marL="68580" marR="68580" marT="0" marB="0"/>
                </a:tc>
                <a:tc>
                  <a:txBody>
                    <a:bodyPr/>
                    <a:lstStyle/>
                    <a:p>
                      <a:pPr algn="ctr">
                        <a:lnSpc>
                          <a:spcPct val="115000"/>
                        </a:lnSpc>
                        <a:spcAft>
                          <a:spcPts val="0"/>
                        </a:spcAft>
                      </a:pPr>
                      <a:r>
                        <a:rPr lang="id-ID" sz="2000" dirty="0" smtClean="0">
                          <a:effectLst/>
                        </a:rPr>
                        <a:t>%</a:t>
                      </a:r>
                      <a:endParaRPr lang="id-ID" sz="20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345638">
                <a:tc>
                  <a:txBody>
                    <a:bodyPr/>
                    <a:lstStyle/>
                    <a:p>
                      <a:pPr algn="ctr">
                        <a:lnSpc>
                          <a:spcPct val="115000"/>
                        </a:lnSpc>
                        <a:spcAft>
                          <a:spcPts val="0"/>
                        </a:spcAft>
                      </a:pPr>
                      <a:r>
                        <a:rPr lang="id-ID" sz="2000" dirty="0">
                          <a:effectLst/>
                        </a:rPr>
                        <a:t>1</a:t>
                      </a:r>
                      <a:endParaRPr lang="id-ID" sz="2000" dirty="0">
                        <a:effectLst/>
                        <a:latin typeface="Calibri"/>
                        <a:ea typeface="Calibri"/>
                        <a:cs typeface="Times New Roman"/>
                      </a:endParaRPr>
                    </a:p>
                  </a:txBody>
                  <a:tcPr marL="68565" marR="68565" marT="0" marB="0"/>
                </a:tc>
                <a:tc>
                  <a:txBody>
                    <a:bodyPr/>
                    <a:lstStyle/>
                    <a:p>
                      <a:pPr algn="l">
                        <a:lnSpc>
                          <a:spcPct val="115000"/>
                        </a:lnSpc>
                        <a:spcAft>
                          <a:spcPts val="0"/>
                        </a:spcAft>
                      </a:pPr>
                      <a:r>
                        <a:rPr lang="id-ID" sz="2000" dirty="0">
                          <a:effectLst/>
                        </a:rPr>
                        <a:t>Drought / flood</a:t>
                      </a:r>
                      <a:endParaRPr lang="id-ID" sz="2000" dirty="0">
                        <a:effectLst/>
                        <a:latin typeface="Calibri"/>
                        <a:ea typeface="Calibri"/>
                        <a:cs typeface="Times New Roman"/>
                      </a:endParaRPr>
                    </a:p>
                  </a:txBody>
                  <a:tcPr marL="68565" marR="68565" marT="0" marB="0"/>
                </a:tc>
                <a:tc>
                  <a:txBody>
                    <a:bodyPr/>
                    <a:lstStyle/>
                    <a:p>
                      <a:pPr algn="ctr">
                        <a:lnSpc>
                          <a:spcPct val="115000"/>
                        </a:lnSpc>
                        <a:spcAft>
                          <a:spcPts val="0"/>
                        </a:spcAft>
                      </a:pPr>
                      <a:r>
                        <a:rPr lang="id-ID" sz="2000">
                          <a:effectLst/>
                        </a:rPr>
                        <a:t>90</a:t>
                      </a:r>
                      <a:endParaRPr lang="id-ID" sz="2000">
                        <a:effectLst/>
                        <a:latin typeface="Calibri"/>
                        <a:ea typeface="Calibri"/>
                        <a:cs typeface="Times New Roman"/>
                      </a:endParaRPr>
                    </a:p>
                  </a:txBody>
                  <a:tcPr marL="68565" marR="68565" marT="0" marB="0"/>
                </a:tc>
                <a:tc>
                  <a:txBody>
                    <a:bodyPr/>
                    <a:lstStyle/>
                    <a:p>
                      <a:pPr algn="ctr">
                        <a:lnSpc>
                          <a:spcPct val="115000"/>
                        </a:lnSpc>
                        <a:spcAft>
                          <a:spcPts val="0"/>
                        </a:spcAft>
                      </a:pPr>
                      <a:r>
                        <a:rPr lang="id-ID" sz="2000" dirty="0">
                          <a:effectLst/>
                        </a:rPr>
                        <a:t>70</a:t>
                      </a:r>
                      <a:endParaRPr lang="id-ID" sz="2000" dirty="0">
                        <a:effectLst/>
                        <a:latin typeface="Calibri"/>
                        <a:ea typeface="Calibri"/>
                        <a:cs typeface="Times New Roman"/>
                      </a:endParaRPr>
                    </a:p>
                  </a:txBody>
                  <a:tcPr marL="68565" marR="68565" marT="0" marB="0"/>
                </a:tc>
                <a:extLst>
                  <a:ext uri="{0D108BD9-81ED-4DB2-BD59-A6C34878D82A}">
                    <a16:rowId xmlns:a16="http://schemas.microsoft.com/office/drawing/2014/main" xmlns="" val="10001"/>
                  </a:ext>
                </a:extLst>
              </a:tr>
              <a:tr h="345638">
                <a:tc>
                  <a:txBody>
                    <a:bodyPr/>
                    <a:lstStyle/>
                    <a:p>
                      <a:pPr algn="ctr">
                        <a:lnSpc>
                          <a:spcPct val="115000"/>
                        </a:lnSpc>
                        <a:spcAft>
                          <a:spcPts val="0"/>
                        </a:spcAft>
                      </a:pPr>
                      <a:r>
                        <a:rPr lang="id-ID" sz="2000" dirty="0">
                          <a:effectLst/>
                        </a:rPr>
                        <a:t>2</a:t>
                      </a:r>
                      <a:endParaRPr lang="id-ID" sz="2000" dirty="0">
                        <a:effectLst/>
                        <a:latin typeface="Calibri"/>
                        <a:ea typeface="Calibri"/>
                        <a:cs typeface="Times New Roman"/>
                      </a:endParaRPr>
                    </a:p>
                  </a:txBody>
                  <a:tcPr marL="68565" marR="68565" marT="0" marB="0"/>
                </a:tc>
                <a:tc>
                  <a:txBody>
                    <a:bodyPr/>
                    <a:lstStyle/>
                    <a:p>
                      <a:pPr algn="l">
                        <a:lnSpc>
                          <a:spcPct val="115000"/>
                        </a:lnSpc>
                        <a:spcAft>
                          <a:spcPts val="0"/>
                        </a:spcAft>
                      </a:pPr>
                      <a:r>
                        <a:rPr lang="id-ID" sz="2000" dirty="0">
                          <a:effectLst/>
                        </a:rPr>
                        <a:t>Disorders of plants</a:t>
                      </a:r>
                      <a:endParaRPr lang="id-ID" sz="2000" dirty="0">
                        <a:effectLst/>
                        <a:latin typeface="Calibri"/>
                        <a:ea typeface="Calibri"/>
                        <a:cs typeface="Times New Roman"/>
                      </a:endParaRPr>
                    </a:p>
                  </a:txBody>
                  <a:tcPr marL="68565" marR="68565" marT="0" marB="0"/>
                </a:tc>
                <a:tc>
                  <a:txBody>
                    <a:bodyPr/>
                    <a:lstStyle/>
                    <a:p>
                      <a:pPr algn="ctr">
                        <a:lnSpc>
                          <a:spcPct val="115000"/>
                        </a:lnSpc>
                        <a:spcAft>
                          <a:spcPts val="0"/>
                        </a:spcAft>
                      </a:pPr>
                      <a:r>
                        <a:rPr lang="id-ID" sz="2000">
                          <a:effectLst/>
                        </a:rPr>
                        <a:t>71</a:t>
                      </a:r>
                      <a:endParaRPr lang="id-ID" sz="2000">
                        <a:effectLst/>
                        <a:latin typeface="Calibri"/>
                        <a:ea typeface="Calibri"/>
                        <a:cs typeface="Times New Roman"/>
                      </a:endParaRPr>
                    </a:p>
                  </a:txBody>
                  <a:tcPr marL="68565" marR="68565" marT="0" marB="0"/>
                </a:tc>
                <a:tc>
                  <a:txBody>
                    <a:bodyPr/>
                    <a:lstStyle/>
                    <a:p>
                      <a:pPr algn="ctr">
                        <a:lnSpc>
                          <a:spcPct val="115000"/>
                        </a:lnSpc>
                        <a:spcAft>
                          <a:spcPts val="0"/>
                        </a:spcAft>
                      </a:pPr>
                      <a:r>
                        <a:rPr lang="id-ID" sz="2000" dirty="0">
                          <a:effectLst/>
                        </a:rPr>
                        <a:t>55</a:t>
                      </a:r>
                      <a:endParaRPr lang="id-ID" sz="2000" dirty="0">
                        <a:effectLst/>
                        <a:latin typeface="Calibri"/>
                        <a:ea typeface="Calibri"/>
                        <a:cs typeface="Times New Roman"/>
                      </a:endParaRPr>
                    </a:p>
                  </a:txBody>
                  <a:tcPr marL="68565" marR="68565" marT="0" marB="0"/>
                </a:tc>
                <a:extLst>
                  <a:ext uri="{0D108BD9-81ED-4DB2-BD59-A6C34878D82A}">
                    <a16:rowId xmlns:a16="http://schemas.microsoft.com/office/drawing/2014/main" xmlns="" val="10002"/>
                  </a:ext>
                </a:extLst>
              </a:tr>
              <a:tr h="345638">
                <a:tc>
                  <a:txBody>
                    <a:bodyPr/>
                    <a:lstStyle/>
                    <a:p>
                      <a:pPr algn="ctr">
                        <a:lnSpc>
                          <a:spcPct val="115000"/>
                        </a:lnSpc>
                        <a:spcAft>
                          <a:spcPts val="0"/>
                        </a:spcAft>
                      </a:pPr>
                      <a:r>
                        <a:rPr lang="id-ID" sz="2000" dirty="0">
                          <a:effectLst/>
                        </a:rPr>
                        <a:t>3</a:t>
                      </a:r>
                      <a:endParaRPr lang="id-ID" sz="2000" dirty="0">
                        <a:effectLst/>
                        <a:latin typeface="Calibri"/>
                        <a:ea typeface="Calibri"/>
                        <a:cs typeface="Times New Roman"/>
                      </a:endParaRPr>
                    </a:p>
                  </a:txBody>
                  <a:tcPr marL="68565" marR="68565" marT="0" marB="0"/>
                </a:tc>
                <a:tc>
                  <a:txBody>
                    <a:bodyPr/>
                    <a:lstStyle/>
                    <a:p>
                      <a:pPr algn="l">
                        <a:lnSpc>
                          <a:spcPct val="115000"/>
                        </a:lnSpc>
                        <a:spcAft>
                          <a:spcPts val="0"/>
                        </a:spcAft>
                      </a:pPr>
                      <a:r>
                        <a:rPr lang="id-ID" sz="2000" dirty="0">
                          <a:effectLst/>
                        </a:rPr>
                        <a:t>Disease of disease pests</a:t>
                      </a:r>
                      <a:endParaRPr lang="id-ID" sz="2000" dirty="0">
                        <a:effectLst/>
                        <a:latin typeface="Calibri"/>
                        <a:ea typeface="Calibri"/>
                        <a:cs typeface="Times New Roman"/>
                      </a:endParaRPr>
                    </a:p>
                  </a:txBody>
                  <a:tcPr marL="68565" marR="68565" marT="0" marB="0"/>
                </a:tc>
                <a:tc>
                  <a:txBody>
                    <a:bodyPr/>
                    <a:lstStyle/>
                    <a:p>
                      <a:pPr algn="ctr">
                        <a:lnSpc>
                          <a:spcPct val="115000"/>
                        </a:lnSpc>
                        <a:spcAft>
                          <a:spcPts val="0"/>
                        </a:spcAft>
                      </a:pPr>
                      <a:r>
                        <a:rPr lang="id-ID" sz="2000">
                          <a:effectLst/>
                        </a:rPr>
                        <a:t>35</a:t>
                      </a:r>
                      <a:endParaRPr lang="id-ID" sz="2000">
                        <a:effectLst/>
                        <a:latin typeface="Calibri"/>
                        <a:ea typeface="Calibri"/>
                        <a:cs typeface="Times New Roman"/>
                      </a:endParaRPr>
                    </a:p>
                  </a:txBody>
                  <a:tcPr marL="68565" marR="68565" marT="0" marB="0"/>
                </a:tc>
                <a:tc>
                  <a:txBody>
                    <a:bodyPr/>
                    <a:lstStyle/>
                    <a:p>
                      <a:pPr algn="ctr">
                        <a:lnSpc>
                          <a:spcPct val="115000"/>
                        </a:lnSpc>
                        <a:spcAft>
                          <a:spcPts val="0"/>
                        </a:spcAft>
                      </a:pPr>
                      <a:r>
                        <a:rPr lang="id-ID" sz="2000">
                          <a:effectLst/>
                        </a:rPr>
                        <a:t>27</a:t>
                      </a:r>
                      <a:endParaRPr lang="id-ID" sz="2000">
                        <a:effectLst/>
                        <a:latin typeface="Calibri"/>
                        <a:ea typeface="Calibri"/>
                        <a:cs typeface="Times New Roman"/>
                      </a:endParaRPr>
                    </a:p>
                  </a:txBody>
                  <a:tcPr marL="68565" marR="68565" marT="0" marB="0"/>
                </a:tc>
                <a:extLst>
                  <a:ext uri="{0D108BD9-81ED-4DB2-BD59-A6C34878D82A}">
                    <a16:rowId xmlns:a16="http://schemas.microsoft.com/office/drawing/2014/main" xmlns="" val="10003"/>
                  </a:ext>
                </a:extLst>
              </a:tr>
              <a:tr h="345638">
                <a:tc>
                  <a:txBody>
                    <a:bodyPr/>
                    <a:lstStyle/>
                    <a:p>
                      <a:pPr algn="ctr">
                        <a:lnSpc>
                          <a:spcPct val="115000"/>
                        </a:lnSpc>
                        <a:spcAft>
                          <a:spcPts val="0"/>
                        </a:spcAft>
                      </a:pPr>
                      <a:r>
                        <a:rPr lang="id-ID" sz="2000">
                          <a:effectLst/>
                        </a:rPr>
                        <a:t>4</a:t>
                      </a:r>
                      <a:endParaRPr lang="id-ID" sz="2000">
                        <a:effectLst/>
                        <a:latin typeface="Calibri"/>
                        <a:ea typeface="Calibri"/>
                        <a:cs typeface="Times New Roman"/>
                      </a:endParaRPr>
                    </a:p>
                  </a:txBody>
                  <a:tcPr marL="68565" marR="68565" marT="0" marB="0"/>
                </a:tc>
                <a:tc>
                  <a:txBody>
                    <a:bodyPr/>
                    <a:lstStyle/>
                    <a:p>
                      <a:pPr algn="l">
                        <a:lnSpc>
                          <a:spcPct val="115000"/>
                        </a:lnSpc>
                        <a:spcAft>
                          <a:spcPts val="0"/>
                        </a:spcAft>
                      </a:pPr>
                      <a:r>
                        <a:rPr lang="id-ID" sz="2000" dirty="0">
                          <a:effectLst/>
                        </a:rPr>
                        <a:t>Disruptin of planting schedules</a:t>
                      </a:r>
                      <a:endParaRPr lang="id-ID" sz="2000" dirty="0">
                        <a:effectLst/>
                        <a:latin typeface="Calibri"/>
                        <a:ea typeface="Calibri"/>
                        <a:cs typeface="Times New Roman"/>
                      </a:endParaRPr>
                    </a:p>
                  </a:txBody>
                  <a:tcPr marL="68565" marR="68565" marT="0" marB="0"/>
                </a:tc>
                <a:tc>
                  <a:txBody>
                    <a:bodyPr/>
                    <a:lstStyle/>
                    <a:p>
                      <a:pPr algn="ctr">
                        <a:lnSpc>
                          <a:spcPct val="115000"/>
                        </a:lnSpc>
                        <a:spcAft>
                          <a:spcPts val="0"/>
                        </a:spcAft>
                      </a:pPr>
                      <a:r>
                        <a:rPr lang="id-ID" sz="2000">
                          <a:effectLst/>
                        </a:rPr>
                        <a:t>13</a:t>
                      </a:r>
                      <a:endParaRPr lang="id-ID" sz="2000">
                        <a:effectLst/>
                        <a:latin typeface="Calibri"/>
                        <a:ea typeface="Calibri"/>
                        <a:cs typeface="Times New Roman"/>
                      </a:endParaRPr>
                    </a:p>
                  </a:txBody>
                  <a:tcPr marL="68565" marR="68565" marT="0" marB="0"/>
                </a:tc>
                <a:tc>
                  <a:txBody>
                    <a:bodyPr/>
                    <a:lstStyle/>
                    <a:p>
                      <a:pPr algn="ctr">
                        <a:lnSpc>
                          <a:spcPct val="115000"/>
                        </a:lnSpc>
                        <a:spcAft>
                          <a:spcPts val="0"/>
                        </a:spcAft>
                      </a:pPr>
                      <a:r>
                        <a:rPr lang="id-ID" sz="2000">
                          <a:effectLst/>
                        </a:rPr>
                        <a:t>10</a:t>
                      </a:r>
                      <a:endParaRPr lang="id-ID" sz="2000">
                        <a:effectLst/>
                        <a:latin typeface="Calibri"/>
                        <a:ea typeface="Calibri"/>
                        <a:cs typeface="Times New Roman"/>
                      </a:endParaRPr>
                    </a:p>
                  </a:txBody>
                  <a:tcPr marL="68565" marR="68565" marT="0" marB="0"/>
                </a:tc>
                <a:extLst>
                  <a:ext uri="{0D108BD9-81ED-4DB2-BD59-A6C34878D82A}">
                    <a16:rowId xmlns:a16="http://schemas.microsoft.com/office/drawing/2014/main" xmlns="" val="10004"/>
                  </a:ext>
                </a:extLst>
              </a:tr>
              <a:tr h="345638">
                <a:tc>
                  <a:txBody>
                    <a:bodyPr/>
                    <a:lstStyle/>
                    <a:p>
                      <a:pPr algn="ctr">
                        <a:lnSpc>
                          <a:spcPct val="115000"/>
                        </a:lnSpc>
                        <a:spcAft>
                          <a:spcPts val="0"/>
                        </a:spcAft>
                      </a:pPr>
                      <a:r>
                        <a:rPr lang="id-ID" sz="2000" dirty="0">
                          <a:effectLst/>
                        </a:rPr>
                        <a:t>5</a:t>
                      </a:r>
                      <a:endParaRPr lang="id-ID" sz="2000" dirty="0">
                        <a:effectLst/>
                        <a:latin typeface="Calibri"/>
                        <a:ea typeface="Calibri"/>
                        <a:cs typeface="Times New Roman"/>
                      </a:endParaRPr>
                    </a:p>
                  </a:txBody>
                  <a:tcPr marL="68565" marR="68565" marT="0" marB="0"/>
                </a:tc>
                <a:tc>
                  <a:txBody>
                    <a:bodyPr/>
                    <a:lstStyle/>
                    <a:p>
                      <a:pPr algn="l">
                        <a:lnSpc>
                          <a:spcPct val="115000"/>
                        </a:lnSpc>
                        <a:spcAft>
                          <a:spcPts val="0"/>
                        </a:spcAft>
                      </a:pPr>
                      <a:r>
                        <a:rPr lang="id-ID" sz="2000" dirty="0">
                          <a:effectLst/>
                        </a:rPr>
                        <a:t>Decline in production</a:t>
                      </a:r>
                      <a:endParaRPr lang="id-ID" sz="2000" dirty="0">
                        <a:effectLst/>
                        <a:latin typeface="Calibri"/>
                        <a:ea typeface="Calibri"/>
                        <a:cs typeface="Times New Roman"/>
                      </a:endParaRPr>
                    </a:p>
                  </a:txBody>
                  <a:tcPr marL="68565" marR="68565" marT="0" marB="0"/>
                </a:tc>
                <a:tc>
                  <a:txBody>
                    <a:bodyPr/>
                    <a:lstStyle/>
                    <a:p>
                      <a:pPr algn="ctr">
                        <a:lnSpc>
                          <a:spcPct val="115000"/>
                        </a:lnSpc>
                        <a:spcAft>
                          <a:spcPts val="0"/>
                        </a:spcAft>
                      </a:pPr>
                      <a:r>
                        <a:rPr lang="id-ID" sz="2000">
                          <a:effectLst/>
                        </a:rPr>
                        <a:t>129</a:t>
                      </a:r>
                      <a:endParaRPr lang="id-ID" sz="2000">
                        <a:effectLst/>
                        <a:latin typeface="Calibri"/>
                        <a:ea typeface="Calibri"/>
                        <a:cs typeface="Times New Roman"/>
                      </a:endParaRPr>
                    </a:p>
                  </a:txBody>
                  <a:tcPr marL="68565" marR="68565" marT="0" marB="0"/>
                </a:tc>
                <a:tc>
                  <a:txBody>
                    <a:bodyPr/>
                    <a:lstStyle/>
                    <a:p>
                      <a:pPr algn="ctr">
                        <a:lnSpc>
                          <a:spcPct val="115000"/>
                        </a:lnSpc>
                        <a:spcAft>
                          <a:spcPts val="0"/>
                        </a:spcAft>
                      </a:pPr>
                      <a:r>
                        <a:rPr lang="id-ID" sz="2000">
                          <a:effectLst/>
                        </a:rPr>
                        <a:t>100</a:t>
                      </a:r>
                      <a:endParaRPr lang="id-ID" sz="2000">
                        <a:effectLst/>
                        <a:latin typeface="Calibri"/>
                        <a:ea typeface="Calibri"/>
                        <a:cs typeface="Times New Roman"/>
                      </a:endParaRPr>
                    </a:p>
                  </a:txBody>
                  <a:tcPr marL="68565" marR="68565" marT="0" marB="0"/>
                </a:tc>
                <a:extLst>
                  <a:ext uri="{0D108BD9-81ED-4DB2-BD59-A6C34878D82A}">
                    <a16:rowId xmlns:a16="http://schemas.microsoft.com/office/drawing/2014/main" xmlns="" val="10005"/>
                  </a:ext>
                </a:extLst>
              </a:tr>
              <a:tr h="345638">
                <a:tc>
                  <a:txBody>
                    <a:bodyPr/>
                    <a:lstStyle/>
                    <a:p>
                      <a:pPr algn="just">
                        <a:lnSpc>
                          <a:spcPct val="115000"/>
                        </a:lnSpc>
                        <a:spcAft>
                          <a:spcPts val="0"/>
                        </a:spcAft>
                      </a:pPr>
                      <a:r>
                        <a:rPr lang="id-ID" sz="2000">
                          <a:effectLst/>
                        </a:rPr>
                        <a:t> </a:t>
                      </a:r>
                      <a:endParaRPr lang="id-ID" sz="2000">
                        <a:effectLst/>
                        <a:latin typeface="Calibri"/>
                        <a:ea typeface="Calibri"/>
                        <a:cs typeface="Times New Roman"/>
                      </a:endParaRPr>
                    </a:p>
                  </a:txBody>
                  <a:tcPr marL="68565" marR="68565" marT="0" marB="0"/>
                </a:tc>
                <a:tc>
                  <a:txBody>
                    <a:bodyPr/>
                    <a:lstStyle/>
                    <a:p>
                      <a:pPr algn="l">
                        <a:lnSpc>
                          <a:spcPct val="115000"/>
                        </a:lnSpc>
                        <a:spcAft>
                          <a:spcPts val="0"/>
                        </a:spcAft>
                      </a:pPr>
                      <a:r>
                        <a:rPr lang="id-ID" sz="2000" dirty="0">
                          <a:effectLst/>
                        </a:rPr>
                        <a:t>Number of answers</a:t>
                      </a:r>
                      <a:endParaRPr lang="id-ID" sz="2000" dirty="0">
                        <a:effectLst/>
                        <a:latin typeface="Calibri"/>
                        <a:ea typeface="Calibri"/>
                        <a:cs typeface="Times New Roman"/>
                      </a:endParaRPr>
                    </a:p>
                  </a:txBody>
                  <a:tcPr marL="68565" marR="68565" marT="0" marB="0"/>
                </a:tc>
                <a:tc>
                  <a:txBody>
                    <a:bodyPr/>
                    <a:lstStyle/>
                    <a:p>
                      <a:pPr algn="ctr">
                        <a:lnSpc>
                          <a:spcPct val="115000"/>
                        </a:lnSpc>
                        <a:spcAft>
                          <a:spcPts val="0"/>
                        </a:spcAft>
                      </a:pPr>
                      <a:r>
                        <a:rPr lang="id-ID" sz="2000">
                          <a:effectLst/>
                        </a:rPr>
                        <a:t>   338*)</a:t>
                      </a:r>
                      <a:endParaRPr lang="id-ID" sz="2000">
                        <a:effectLst/>
                        <a:latin typeface="Calibri"/>
                        <a:ea typeface="Calibri"/>
                        <a:cs typeface="Times New Roman"/>
                      </a:endParaRPr>
                    </a:p>
                  </a:txBody>
                  <a:tcPr marL="68565" marR="68565" marT="0" marB="0"/>
                </a:tc>
                <a:tc>
                  <a:txBody>
                    <a:bodyPr/>
                    <a:lstStyle/>
                    <a:p>
                      <a:pPr algn="ctr">
                        <a:lnSpc>
                          <a:spcPct val="115000"/>
                        </a:lnSpc>
                        <a:spcAft>
                          <a:spcPts val="0"/>
                        </a:spcAft>
                      </a:pPr>
                      <a:r>
                        <a:rPr lang="id-ID" sz="2000">
                          <a:effectLst/>
                        </a:rPr>
                        <a:t> </a:t>
                      </a:r>
                      <a:endParaRPr lang="id-ID" sz="2000">
                        <a:effectLst/>
                        <a:latin typeface="Calibri"/>
                        <a:ea typeface="Calibri"/>
                        <a:cs typeface="Times New Roman"/>
                      </a:endParaRPr>
                    </a:p>
                  </a:txBody>
                  <a:tcPr marL="68565" marR="68565" marT="0" marB="0"/>
                </a:tc>
                <a:extLst>
                  <a:ext uri="{0D108BD9-81ED-4DB2-BD59-A6C34878D82A}">
                    <a16:rowId xmlns:a16="http://schemas.microsoft.com/office/drawing/2014/main" xmlns="" val="10006"/>
                  </a:ext>
                </a:extLst>
              </a:tr>
              <a:tr h="345638">
                <a:tc>
                  <a:txBody>
                    <a:bodyPr/>
                    <a:lstStyle/>
                    <a:p>
                      <a:pPr algn="just">
                        <a:lnSpc>
                          <a:spcPct val="115000"/>
                        </a:lnSpc>
                        <a:spcAft>
                          <a:spcPts val="0"/>
                        </a:spcAft>
                      </a:pPr>
                      <a:r>
                        <a:rPr lang="id-ID" sz="2000">
                          <a:effectLst/>
                        </a:rPr>
                        <a:t> </a:t>
                      </a:r>
                      <a:endParaRPr lang="id-ID" sz="2000">
                        <a:effectLst/>
                        <a:latin typeface="Calibri"/>
                        <a:ea typeface="Calibri"/>
                        <a:cs typeface="Times New Roman"/>
                      </a:endParaRPr>
                    </a:p>
                  </a:txBody>
                  <a:tcPr marL="68565" marR="68565" marT="0" marB="0"/>
                </a:tc>
                <a:tc>
                  <a:txBody>
                    <a:bodyPr/>
                    <a:lstStyle/>
                    <a:p>
                      <a:pPr algn="l">
                        <a:lnSpc>
                          <a:spcPct val="115000"/>
                        </a:lnSpc>
                        <a:spcAft>
                          <a:spcPts val="0"/>
                        </a:spcAft>
                      </a:pPr>
                      <a:r>
                        <a:rPr lang="id-ID" sz="2000" dirty="0">
                          <a:effectLst/>
                        </a:rPr>
                        <a:t>Number of farmers</a:t>
                      </a:r>
                      <a:endParaRPr lang="id-ID" sz="2000" dirty="0">
                        <a:effectLst/>
                        <a:latin typeface="Calibri"/>
                        <a:ea typeface="Calibri"/>
                        <a:cs typeface="Times New Roman"/>
                      </a:endParaRPr>
                    </a:p>
                  </a:txBody>
                  <a:tcPr marL="68565" marR="68565" marT="0" marB="0"/>
                </a:tc>
                <a:tc>
                  <a:txBody>
                    <a:bodyPr/>
                    <a:lstStyle/>
                    <a:p>
                      <a:pPr algn="ctr">
                        <a:lnSpc>
                          <a:spcPct val="115000"/>
                        </a:lnSpc>
                        <a:spcAft>
                          <a:spcPts val="0"/>
                        </a:spcAft>
                      </a:pPr>
                      <a:r>
                        <a:rPr lang="id-ID" sz="2000">
                          <a:effectLst/>
                        </a:rPr>
                        <a:t>129</a:t>
                      </a:r>
                      <a:endParaRPr lang="id-ID" sz="2000">
                        <a:effectLst/>
                        <a:latin typeface="Calibri"/>
                        <a:ea typeface="Calibri"/>
                        <a:cs typeface="Times New Roman"/>
                      </a:endParaRPr>
                    </a:p>
                  </a:txBody>
                  <a:tcPr marL="68565" marR="68565" marT="0" marB="0"/>
                </a:tc>
                <a:tc>
                  <a:txBody>
                    <a:bodyPr/>
                    <a:lstStyle/>
                    <a:p>
                      <a:pPr algn="ctr">
                        <a:lnSpc>
                          <a:spcPct val="115000"/>
                        </a:lnSpc>
                        <a:spcAft>
                          <a:spcPts val="0"/>
                        </a:spcAft>
                      </a:pPr>
                      <a:r>
                        <a:rPr lang="id-ID" sz="2000" dirty="0">
                          <a:effectLst/>
                        </a:rPr>
                        <a:t> </a:t>
                      </a:r>
                      <a:endParaRPr lang="id-ID" sz="2000" dirty="0">
                        <a:effectLst/>
                        <a:latin typeface="Calibri"/>
                        <a:ea typeface="Calibri"/>
                        <a:cs typeface="Times New Roman"/>
                      </a:endParaRPr>
                    </a:p>
                  </a:txBody>
                  <a:tcPr marL="68565" marR="68565" marT="0" marB="0"/>
                </a:tc>
                <a:extLst>
                  <a:ext uri="{0D108BD9-81ED-4DB2-BD59-A6C34878D82A}">
                    <a16:rowId xmlns:a16="http://schemas.microsoft.com/office/drawing/2014/main" xmlns="" val="10007"/>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428</TotalTime>
  <Words>955</Words>
  <Application>Microsoft Office PowerPoint</Application>
  <PresentationFormat>On-screen Show (4:3)</PresentationFormat>
  <Paragraphs>334</Paragraphs>
  <Slides>17</Slides>
  <Notes>1</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Retrospect</vt:lpstr>
      <vt:lpstr>Office Theme</vt:lpstr>
      <vt:lpstr>Paddy Farmers’ Perception and Their Adaptation to Climate Change :  Case Study at Singkarak Lake Cathment Area of West Sumatra, Indonesia</vt:lpstr>
      <vt:lpstr>Introduction</vt:lpstr>
      <vt:lpstr>Research Method</vt:lpstr>
      <vt:lpstr>The Study Site :</vt:lpstr>
      <vt:lpstr>RESULTS</vt:lpstr>
      <vt:lpstr>Farmers’ Perception on Climate Changes</vt:lpstr>
      <vt:lpstr>Farmers’ perception of the beginning of climate change</vt:lpstr>
      <vt:lpstr>Farmer’s Perceptions on indicators CC</vt:lpstr>
      <vt:lpstr>Effects of climate change on farming</vt:lpstr>
      <vt:lpstr>Adaptation Which have Been Taken by farmers</vt:lpstr>
      <vt:lpstr>Farmers assessment of adaptation efforts undertaken</vt:lpstr>
      <vt:lpstr>Farmers’ Crying for Help on:</vt:lpstr>
      <vt:lpstr>CONCLUSION AND POLICY IMPLICATION</vt:lpstr>
      <vt:lpstr>Conclusion</vt:lpstr>
      <vt:lpstr>Policy Implication</vt:lpstr>
      <vt:lpstr>SOME PICTURES FROM THE FIELDS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Bahan Seminar (Indonesia)</dc:title>
  <dc:creator>ASUS</dc:creator>
  <cp:lastModifiedBy>ASUS</cp:lastModifiedBy>
  <cp:revision>60</cp:revision>
  <dcterms:created xsi:type="dcterms:W3CDTF">2018-09-03T03:19:51Z</dcterms:created>
  <dcterms:modified xsi:type="dcterms:W3CDTF">2018-12-05T01:44:51Z</dcterms:modified>
</cp:coreProperties>
</file>