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366" r:id="rId2"/>
    <p:sldId id="257" r:id="rId3"/>
    <p:sldId id="376" r:id="rId4"/>
    <p:sldId id="258" r:id="rId5"/>
    <p:sldId id="369" r:id="rId6"/>
    <p:sldId id="273" r:id="rId7"/>
    <p:sldId id="259" r:id="rId8"/>
    <p:sldId id="260" r:id="rId9"/>
    <p:sldId id="377" r:id="rId10"/>
    <p:sldId id="261" r:id="rId11"/>
    <p:sldId id="276" r:id="rId12"/>
    <p:sldId id="262" r:id="rId13"/>
    <p:sldId id="267" r:id="rId14"/>
    <p:sldId id="375" r:id="rId15"/>
    <p:sldId id="268" r:id="rId16"/>
    <p:sldId id="371" r:id="rId17"/>
    <p:sldId id="372" r:id="rId18"/>
    <p:sldId id="373" r:id="rId19"/>
    <p:sldId id="355" r:id="rId20"/>
    <p:sldId id="374" r:id="rId21"/>
    <p:sldId id="370" r:id="rId22"/>
    <p:sldId id="274" r:id="rId23"/>
    <p:sldId id="275" r:id="rId24"/>
    <p:sldId id="277" r:id="rId25"/>
    <p:sldId id="290" r:id="rId26"/>
    <p:sldId id="291" r:id="rId27"/>
    <p:sldId id="265" r:id="rId28"/>
    <p:sldId id="279" r:id="rId29"/>
    <p:sldId id="292" r:id="rId30"/>
  </p:sldIdLst>
  <p:sldSz cx="9144000" cy="6858000" type="screen4x3"/>
  <p:notesSz cx="6954838" cy="1113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557213"/>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940175" y="0"/>
            <a:ext cx="3013075" cy="557213"/>
          </a:xfrm>
          <a:prstGeom prst="rect">
            <a:avLst/>
          </a:prstGeom>
        </p:spPr>
        <p:txBody>
          <a:bodyPr vert="horz" lIns="91440" tIns="45720" rIns="91440" bIns="45720" rtlCol="0"/>
          <a:lstStyle>
            <a:lvl1pPr algn="r">
              <a:defRPr sz="1200"/>
            </a:lvl1pPr>
          </a:lstStyle>
          <a:p>
            <a:fld id="{7FAC79C0-35EC-4BD5-9415-D09FDC2B5419}" type="datetimeFigureOut">
              <a:rPr lang="id-ID" smtClean="0"/>
              <a:pPr/>
              <a:t>26/12/2018</a:t>
            </a:fld>
            <a:endParaRPr lang="id-ID"/>
          </a:p>
        </p:txBody>
      </p:sp>
      <p:sp>
        <p:nvSpPr>
          <p:cNvPr id="4" name="Footer Placeholder 3"/>
          <p:cNvSpPr>
            <a:spLocks noGrp="1"/>
          </p:cNvSpPr>
          <p:nvPr>
            <p:ph type="ftr" sz="quarter" idx="2"/>
          </p:nvPr>
        </p:nvSpPr>
        <p:spPr>
          <a:xfrm>
            <a:off x="0" y="10579100"/>
            <a:ext cx="3013075" cy="557213"/>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940175" y="10579100"/>
            <a:ext cx="3013075" cy="557213"/>
          </a:xfrm>
          <a:prstGeom prst="rect">
            <a:avLst/>
          </a:prstGeom>
        </p:spPr>
        <p:txBody>
          <a:bodyPr vert="horz" lIns="91440" tIns="45720" rIns="91440" bIns="45720" rtlCol="0" anchor="b"/>
          <a:lstStyle>
            <a:lvl1pPr algn="r">
              <a:defRPr sz="1200"/>
            </a:lvl1pPr>
          </a:lstStyle>
          <a:p>
            <a:fld id="{09493765-DD64-4538-831D-2A73495AA95D}"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557213"/>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940175" y="0"/>
            <a:ext cx="3013075" cy="557213"/>
          </a:xfrm>
          <a:prstGeom prst="rect">
            <a:avLst/>
          </a:prstGeom>
        </p:spPr>
        <p:txBody>
          <a:bodyPr vert="horz" lIns="91440" tIns="45720" rIns="91440" bIns="45720" rtlCol="0"/>
          <a:lstStyle>
            <a:lvl1pPr algn="r">
              <a:defRPr sz="1200"/>
            </a:lvl1pPr>
          </a:lstStyle>
          <a:p>
            <a:fld id="{A747CEE0-3B3D-4EB4-B53B-C15EA2C16D71}" type="datetimeFigureOut">
              <a:rPr lang="id-ID" smtClean="0"/>
              <a:pPr/>
              <a:t>26/12/2018</a:t>
            </a:fld>
            <a:endParaRPr lang="id-ID"/>
          </a:p>
        </p:txBody>
      </p:sp>
      <p:sp>
        <p:nvSpPr>
          <p:cNvPr id="4" name="Slide Image Placeholder 3"/>
          <p:cNvSpPr>
            <a:spLocks noGrp="1" noRot="1" noChangeAspect="1"/>
          </p:cNvSpPr>
          <p:nvPr>
            <p:ph type="sldImg" idx="2"/>
          </p:nvPr>
        </p:nvSpPr>
        <p:spPr>
          <a:xfrm>
            <a:off x="693738" y="835025"/>
            <a:ext cx="5567362" cy="4176713"/>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95325" y="5291138"/>
            <a:ext cx="5564188" cy="50117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10579100"/>
            <a:ext cx="3013075" cy="557213"/>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940175" y="10579100"/>
            <a:ext cx="3013075" cy="557213"/>
          </a:xfrm>
          <a:prstGeom prst="rect">
            <a:avLst/>
          </a:prstGeom>
        </p:spPr>
        <p:txBody>
          <a:bodyPr vert="horz" lIns="91440" tIns="45720" rIns="91440" bIns="45720" rtlCol="0" anchor="b"/>
          <a:lstStyle>
            <a:lvl1pPr algn="r">
              <a:defRPr sz="1200"/>
            </a:lvl1pPr>
          </a:lstStyle>
          <a:p>
            <a:fld id="{7872C303-54FD-4ED3-8645-47F73D50583B}"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31774944-BD95-4C91-92A6-B5A528E1F660}" type="slidenum">
              <a:rPr lang="id-ID" smtClean="0"/>
              <a:pPr/>
              <a:t>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6C4A4-2884-4850-91E0-77DAD658C0D6}" type="datetimeFigureOut">
              <a:rPr lang="en-US" smtClean="0"/>
              <a:pPr/>
              <a:t>12/26/2018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C8887-7801-43B2-B14B-8273331417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C4A4-2884-4850-91E0-77DAD658C0D6}" type="datetimeFigureOut">
              <a:rPr lang="en-US" smtClean="0"/>
              <a:pPr/>
              <a:t>12/26/2018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C8887-7801-43B2-B14B-8273331417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BD3C4D7-131C-4F6F-A9F5-BFC84128F826}" type="slidenum">
              <a:rPr lang="en-ID" altLang="id-ID" sz="1200" smtClean="0">
                <a:solidFill>
                  <a:srgbClr val="898989"/>
                </a:solidFill>
              </a:rPr>
              <a:pPr>
                <a:lnSpc>
                  <a:spcPct val="100000"/>
                </a:lnSpc>
                <a:spcBef>
                  <a:spcPct val="0"/>
                </a:spcBef>
                <a:buFontTx/>
                <a:buNone/>
              </a:pPr>
              <a:t>1</a:t>
            </a:fld>
            <a:endParaRPr lang="en-ID" altLang="id-ID" sz="1200" dirty="0" smtClean="0">
              <a:solidFill>
                <a:srgbClr val="898989"/>
              </a:solidFill>
            </a:endParaRPr>
          </a:p>
        </p:txBody>
      </p:sp>
      <p:grpSp>
        <p:nvGrpSpPr>
          <p:cNvPr id="3" name="Group 2"/>
          <p:cNvGrpSpPr>
            <a:grpSpLocks/>
          </p:cNvGrpSpPr>
          <p:nvPr/>
        </p:nvGrpSpPr>
        <p:grpSpPr bwMode="auto">
          <a:xfrm>
            <a:off x="0" y="24"/>
            <a:ext cx="9144000" cy="6858000"/>
            <a:chOff x="1" y="83151"/>
            <a:chExt cx="12192000" cy="6858000"/>
          </a:xfrm>
        </p:grpSpPr>
        <p:pic>
          <p:nvPicPr>
            <p:cNvPr id="307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83151"/>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8" name="Rectangle 6"/>
            <p:cNvSpPr>
              <a:spLocks noChangeArrowheads="1"/>
            </p:cNvSpPr>
            <p:nvPr/>
          </p:nvSpPr>
          <p:spPr bwMode="auto">
            <a:xfrm>
              <a:off x="6250676" y="2131529"/>
              <a:ext cx="523012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endParaRPr lang="en-ID" altLang="id-ID" sz="2000" b="1" dirty="0">
                <a:solidFill>
                  <a:srgbClr val="548235"/>
                </a:solidFill>
              </a:endParaRPr>
            </a:p>
          </p:txBody>
        </p:sp>
        <p:sp>
          <p:nvSpPr>
            <p:cNvPr id="3079" name="Rectangle 8"/>
            <p:cNvSpPr>
              <a:spLocks noChangeArrowheads="1"/>
            </p:cNvSpPr>
            <p:nvPr/>
          </p:nvSpPr>
          <p:spPr bwMode="auto">
            <a:xfrm>
              <a:off x="5354972" y="4900139"/>
              <a:ext cx="611091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endParaRPr lang="en-US" altLang="id-ID" sz="1100" dirty="0">
                <a:latin typeface="Century Gothic" panose="020B0502020202020204" pitchFamily="34" charset="0"/>
              </a:endParaRPr>
            </a:p>
          </p:txBody>
        </p:sp>
        <p:pic>
          <p:nvPicPr>
            <p:cNvPr id="3080" name="Picture 23" descr="LOGO RISTEKDIKTI.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604001" y="768927"/>
              <a:ext cx="1564235" cy="1541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extLst>
            </p:cNvPr>
            <p:cNvSpPr/>
            <p:nvPr/>
          </p:nvSpPr>
          <p:spPr>
            <a:xfrm>
              <a:off x="5448301" y="2859665"/>
              <a:ext cx="6126163" cy="2062103"/>
            </a:xfrm>
            <a:prstGeom prst="rect">
              <a:avLst/>
            </a:prstGeom>
          </p:spPr>
          <p:txBody>
            <a:bodyPr>
              <a:spAutoFit/>
            </a:bodyPr>
            <a:lstStyle/>
            <a:p>
              <a:pPr algn="ctr">
                <a:defRPr/>
              </a:pPr>
              <a:r>
                <a:rPr lang="id-ID" sz="3200" dirty="0" smtClean="0">
                  <a:solidFill>
                    <a:srgbClr val="000000"/>
                  </a:solidFill>
                </a:rPr>
                <a:t>PENYUSUNAN KONTRAK KINERJA BERBASIS SKP BAGI PEJABAT STRUKTURAL DAN TENDIK</a:t>
              </a:r>
              <a:endParaRPr lang="en-US" sz="2800" b="1" dirty="0">
                <a:solidFill>
                  <a:srgbClr val="000000"/>
                </a:solidFill>
                <a:latin typeface="Century Gothic"/>
                <a:cs typeface="Century Gothic"/>
              </a:endParaRPr>
            </a:p>
          </p:txBody>
        </p:sp>
      </p:grpSp>
      <p:pic>
        <p:nvPicPr>
          <p:cNvPr id="10" name="Picture 9" descr="Logo Unand copy"/>
          <p:cNvPicPr/>
          <p:nvPr/>
        </p:nvPicPr>
        <p:blipFill>
          <a:blip r:embed="rId4"/>
          <a:srcRect/>
          <a:stretch>
            <a:fillRect/>
          </a:stretch>
        </p:blipFill>
        <p:spPr bwMode="auto">
          <a:xfrm>
            <a:off x="6705600" y="914400"/>
            <a:ext cx="1066800" cy="1447800"/>
          </a:xfrm>
          <a:prstGeom prst="rect">
            <a:avLst/>
          </a:prstGeom>
          <a:noFill/>
          <a:ln w="9525">
            <a:noFill/>
            <a:miter lim="800000"/>
            <a:headEnd/>
            <a:tailEnd/>
          </a:ln>
        </p:spPr>
      </p:pic>
      <p:sp>
        <p:nvSpPr>
          <p:cNvPr id="11" name="Rectangle 10">
            <a:extLst>
              <a:ext uri="{FF2B5EF4-FFF2-40B4-BE49-F238E27FC236}"/>
            </a:extLst>
          </p:cNvPr>
          <p:cNvSpPr/>
          <p:nvPr/>
        </p:nvSpPr>
        <p:spPr bwMode="auto">
          <a:xfrm>
            <a:off x="6234114" y="5500702"/>
            <a:ext cx="2767042" cy="707886"/>
          </a:xfrm>
          <a:prstGeom prst="rect">
            <a:avLst/>
          </a:prstGeom>
        </p:spPr>
        <p:txBody>
          <a:bodyPr wrap="square">
            <a:spAutoFit/>
          </a:bodyPr>
          <a:lstStyle/>
          <a:p>
            <a:pPr>
              <a:defRPr/>
            </a:pPr>
            <a:r>
              <a:rPr lang="id-ID" sz="2000" b="1" i="1" dirty="0" smtClean="0">
                <a:solidFill>
                  <a:srgbClr val="000000"/>
                </a:solidFill>
              </a:rPr>
              <a:t>Auditorium Unand, Rabu</a:t>
            </a:r>
            <a:r>
              <a:rPr lang="en-US" sz="2000" b="1" i="1" dirty="0" smtClean="0">
                <a:solidFill>
                  <a:srgbClr val="000000"/>
                </a:solidFill>
              </a:rPr>
              <a:t>, </a:t>
            </a:r>
            <a:r>
              <a:rPr lang="id-ID" sz="2000" b="1" i="1" dirty="0" smtClean="0">
                <a:solidFill>
                  <a:srgbClr val="000000"/>
                </a:solidFill>
              </a:rPr>
              <a:t> 26</a:t>
            </a:r>
            <a:r>
              <a:rPr lang="en-US" sz="2000" b="1" i="1" dirty="0" smtClean="0">
                <a:solidFill>
                  <a:srgbClr val="000000"/>
                </a:solidFill>
              </a:rPr>
              <a:t> </a:t>
            </a:r>
            <a:r>
              <a:rPr lang="id-ID" sz="2000" b="1" i="1" dirty="0" smtClean="0">
                <a:solidFill>
                  <a:srgbClr val="000000"/>
                </a:solidFill>
              </a:rPr>
              <a:t>Des </a:t>
            </a:r>
            <a:r>
              <a:rPr lang="en-US" sz="2000" b="1" i="1" dirty="0" smtClean="0">
                <a:solidFill>
                  <a:srgbClr val="000000"/>
                </a:solidFill>
              </a:rPr>
              <a:t>2018</a:t>
            </a:r>
          </a:p>
        </p:txBody>
      </p:sp>
      <p:sp>
        <p:nvSpPr>
          <p:cNvPr id="12" name="Rectangle 11"/>
          <p:cNvSpPr/>
          <p:nvPr/>
        </p:nvSpPr>
        <p:spPr>
          <a:xfrm>
            <a:off x="-32" y="6150138"/>
            <a:ext cx="3143240" cy="707886"/>
          </a:xfrm>
          <a:prstGeom prst="rect">
            <a:avLst/>
          </a:prstGeom>
        </p:spPr>
        <p:txBody>
          <a:bodyPr wrap="square">
            <a:spAutoFit/>
          </a:bodyPr>
          <a:lstStyle/>
          <a:p>
            <a:r>
              <a:rPr lang="en-US" sz="2000" b="1" dirty="0" err="1" smtClean="0"/>
              <a:t>Materi</a:t>
            </a:r>
            <a:r>
              <a:rPr lang="en-US" sz="2000" b="1" dirty="0" smtClean="0"/>
              <a:t>  </a:t>
            </a:r>
            <a:r>
              <a:rPr lang="en-US" sz="2000" b="1" dirty="0" err="1" smtClean="0"/>
              <a:t>unduh</a:t>
            </a:r>
            <a:r>
              <a:rPr lang="en-US" sz="2000" b="1" dirty="0" smtClean="0"/>
              <a:t> </a:t>
            </a:r>
            <a:r>
              <a:rPr lang="en-US" sz="2000" b="1" dirty="0" err="1" smtClean="0"/>
              <a:t>di</a:t>
            </a:r>
            <a:r>
              <a:rPr lang="en-US" sz="2000" b="1" dirty="0" smtClean="0"/>
              <a:t> </a:t>
            </a:r>
            <a:r>
              <a:rPr lang="en-US" sz="2000" b="1" dirty="0" err="1" smtClean="0"/>
              <a:t>sini</a:t>
            </a:r>
            <a:r>
              <a:rPr lang="en-US" sz="2000" b="1" dirty="0" smtClean="0"/>
              <a:t>: </a:t>
            </a:r>
          </a:p>
          <a:p>
            <a:r>
              <a:rPr lang="en-US" sz="2000" b="1" dirty="0" smtClean="0"/>
              <a:t>https://bit.ly/2Ahzuv8</a:t>
            </a:r>
            <a:endParaRPr lang="en-US" sz="2000" b="1" dirty="0"/>
          </a:p>
        </p:txBody>
      </p:sp>
    </p:spTree>
    <p:extLst>
      <p:ext uri="{BB962C8B-B14F-4D97-AF65-F5344CB8AC3E}">
        <p14:creationId xmlns="" xmlns:p14="http://schemas.microsoft.com/office/powerpoint/2010/main" val="362006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857224" y="214290"/>
            <a:ext cx="7715304" cy="6067449"/>
          </a:xfrm>
          <a:prstGeom prst="rect">
            <a:avLst/>
          </a:prstGeom>
          <a:noFill/>
          <a:ln w="9525">
            <a:noFill/>
            <a:miter lim="800000"/>
            <a:headEnd/>
            <a:tailEnd/>
          </a:ln>
          <a:effectLst/>
        </p:spPr>
      </p:pic>
      <p:sp>
        <p:nvSpPr>
          <p:cNvPr id="3" name="Oval 2"/>
          <p:cNvSpPr/>
          <p:nvPr/>
        </p:nvSpPr>
        <p:spPr>
          <a:xfrm>
            <a:off x="1643042" y="1643050"/>
            <a:ext cx="2928958" cy="428628"/>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val 3"/>
          <p:cNvSpPr/>
          <p:nvPr/>
        </p:nvSpPr>
        <p:spPr>
          <a:xfrm>
            <a:off x="4857752" y="1714488"/>
            <a:ext cx="428628" cy="3571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5286380" y="1500174"/>
            <a:ext cx="3214710" cy="85725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84711">
            <a:off x="-400277" y="1838585"/>
            <a:ext cx="6815304" cy="1258857"/>
          </a:xfrm>
        </p:spPr>
        <p:txBody>
          <a:bodyPr>
            <a:normAutofit/>
          </a:bodyPr>
          <a:lstStyle/>
          <a:p>
            <a:r>
              <a:rPr lang="id-ID" sz="7200" dirty="0" smtClean="0"/>
              <a:t>PENILAIAN SKP</a:t>
            </a:r>
            <a:endParaRPr lang="id-ID" sz="7200" dirty="0"/>
          </a:p>
        </p:txBody>
      </p:sp>
      <p:pic>
        <p:nvPicPr>
          <p:cNvPr id="36866" name="Picture 2" descr="Hasil gambar untuk penilaia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28926" y="2643182"/>
            <a:ext cx="5595972" cy="3357586"/>
          </a:xfrm>
          <a:prstGeom prst="rect">
            <a:avLst/>
          </a:prstGeom>
          <a:noFill/>
        </p:spPr>
      </p:pic>
      <p:pic>
        <p:nvPicPr>
          <p:cNvPr id="36868" name="Picture 4" descr="Hasil gambar untuk penilaian"/>
          <p:cNvPicPr>
            <a:picLocks noChangeAspect="1" noChangeArrowheads="1"/>
          </p:cNvPicPr>
          <p:nvPr/>
        </p:nvPicPr>
        <p:blipFill>
          <a:blip r:embed="rId3"/>
          <a:srcRect/>
          <a:stretch>
            <a:fillRect/>
          </a:stretch>
        </p:blipFill>
        <p:spPr bwMode="auto">
          <a:xfrm>
            <a:off x="285720" y="285728"/>
            <a:ext cx="2466975" cy="18478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74638"/>
            <a:ext cx="4286280" cy="439718"/>
          </a:xfrm>
        </p:spPr>
        <p:txBody>
          <a:bodyPr>
            <a:normAutofit fontScale="90000"/>
          </a:bodyPr>
          <a:lstStyle/>
          <a:p>
            <a:r>
              <a:rPr lang="en-US" dirty="0" smtClean="0"/>
              <a:t>PENILAIAN SKP</a:t>
            </a:r>
            <a:endParaRPr lang="en-US" dirty="0"/>
          </a:p>
        </p:txBody>
      </p:sp>
      <p:pic>
        <p:nvPicPr>
          <p:cNvPr id="6146" name="Picture 2"/>
          <p:cNvPicPr>
            <a:picLocks noChangeAspect="1" noChangeArrowheads="1"/>
          </p:cNvPicPr>
          <p:nvPr/>
        </p:nvPicPr>
        <p:blipFill>
          <a:blip r:embed="rId2"/>
          <a:srcRect/>
          <a:stretch>
            <a:fillRect/>
          </a:stretch>
        </p:blipFill>
        <p:spPr bwMode="auto">
          <a:xfrm>
            <a:off x="785786" y="1500174"/>
            <a:ext cx="7959755" cy="4186242"/>
          </a:xfrm>
          <a:prstGeom prst="rect">
            <a:avLst/>
          </a:prstGeom>
          <a:noFill/>
          <a:ln w="9525">
            <a:noFill/>
            <a:miter lim="800000"/>
            <a:headEnd/>
            <a:tailEnd/>
          </a:ln>
          <a:effectLst/>
        </p:spPr>
      </p:pic>
      <p:sp>
        <p:nvSpPr>
          <p:cNvPr id="5" name="Oval 4"/>
          <p:cNvSpPr/>
          <p:nvPr/>
        </p:nvSpPr>
        <p:spPr>
          <a:xfrm>
            <a:off x="3000364" y="2000240"/>
            <a:ext cx="2000264" cy="121444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5429256" y="1928802"/>
            <a:ext cx="2000264" cy="121444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Arrow Connector 7"/>
          <p:cNvCxnSpPr/>
          <p:nvPr/>
        </p:nvCxnSpPr>
        <p:spPr>
          <a:xfrm flipV="1">
            <a:off x="6429388" y="1785926"/>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786578" y="1214422"/>
            <a:ext cx="2013043" cy="707886"/>
          </a:xfrm>
          <a:prstGeom prst="rect">
            <a:avLst/>
          </a:prstGeom>
          <a:noFill/>
        </p:spPr>
        <p:txBody>
          <a:bodyPr wrap="square" lIns="91440" tIns="45720" rIns="91440" bIns="45720">
            <a:spAutoFit/>
          </a:bodyPr>
          <a:lstStyle/>
          <a:p>
            <a:pPr algn="ctr"/>
            <a:r>
              <a:rPr lang="id-ID"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Realisasi</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1009650" y="757238"/>
            <a:ext cx="7124700" cy="5343525"/>
          </a:xfrm>
          <a:prstGeom prst="rect">
            <a:avLst/>
          </a:prstGeom>
          <a:noFill/>
          <a:ln w="9525">
            <a:noFill/>
            <a:miter lim="800000"/>
            <a:headEnd/>
            <a:tailEnd/>
          </a:ln>
          <a:effectLst/>
        </p:spPr>
      </p:pic>
      <p:pic>
        <p:nvPicPr>
          <p:cNvPr id="17409" name="Picture 1" descr="C:\Users\Umum\Downloads\PENILAIAN KERJA 5.jpg"/>
          <p:cNvPicPr>
            <a:picLocks noChangeAspect="1" noChangeArrowheads="1"/>
          </p:cNvPicPr>
          <p:nvPr/>
        </p:nvPicPr>
        <p:blipFill>
          <a:blip r:embed="rId3"/>
          <a:srcRect/>
          <a:stretch>
            <a:fillRect/>
          </a:stretch>
        </p:blipFill>
        <p:spPr bwMode="auto">
          <a:xfrm>
            <a:off x="4714876" y="1285860"/>
            <a:ext cx="1652585" cy="1871885"/>
          </a:xfrm>
          <a:prstGeom prst="rect">
            <a:avLst/>
          </a:prstGeom>
          <a:noFill/>
        </p:spPr>
      </p:pic>
      <p:pic>
        <p:nvPicPr>
          <p:cNvPr id="17410" name="Picture 2" descr="C:\Users\Umum\Downloads\PENILAIAN KERJA 7.jpg"/>
          <p:cNvPicPr>
            <a:picLocks noChangeAspect="1" noChangeArrowheads="1"/>
          </p:cNvPicPr>
          <p:nvPr/>
        </p:nvPicPr>
        <p:blipFill>
          <a:blip r:embed="rId4"/>
          <a:srcRect/>
          <a:stretch>
            <a:fillRect/>
          </a:stretch>
        </p:blipFill>
        <p:spPr bwMode="auto">
          <a:xfrm>
            <a:off x="6286512" y="1285860"/>
            <a:ext cx="2619375" cy="17430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104" y="439266"/>
            <a:ext cx="7924449" cy="954107"/>
          </a:xfrm>
          <a:prstGeom prst="rect">
            <a:avLst/>
          </a:prstGeom>
          <a:noFill/>
        </p:spPr>
        <p:txBody>
          <a:bodyPr wrap="square" rtlCol="0">
            <a:spAutoFit/>
          </a:bodyPr>
          <a:lstStyle/>
          <a:p>
            <a:pPr algn="ctr"/>
            <a:r>
              <a:rPr lang="en-US" sz="2800" b="1" dirty="0" smtClean="0"/>
              <a:t>HAL-HAL YANG PERLU DIPERHATIKAN DALAM </a:t>
            </a:r>
          </a:p>
          <a:p>
            <a:pPr algn="ctr"/>
            <a:r>
              <a:rPr lang="en-US" sz="2800" b="1" dirty="0" smtClean="0"/>
              <a:t>P</a:t>
            </a:r>
            <a:r>
              <a:rPr lang="id-ID" sz="2800" b="1" dirty="0" smtClean="0"/>
              <a:t>ENILAIAN SKP DOSEN DAN TENDIK</a:t>
            </a:r>
            <a:endParaRPr lang="en-US" sz="2800" b="1" dirty="0"/>
          </a:p>
        </p:txBody>
      </p:sp>
      <p:sp>
        <p:nvSpPr>
          <p:cNvPr id="3" name="Rectangle 2"/>
          <p:cNvSpPr/>
          <p:nvPr/>
        </p:nvSpPr>
        <p:spPr>
          <a:xfrm>
            <a:off x="590104" y="1625597"/>
            <a:ext cx="7924449" cy="3693319"/>
          </a:xfrm>
          <a:prstGeom prst="rect">
            <a:avLst/>
          </a:prstGeom>
        </p:spPr>
        <p:txBody>
          <a:bodyPr wrap="square">
            <a:spAutoFit/>
          </a:bodyPr>
          <a:lstStyle/>
          <a:p>
            <a:pPr marL="342900" indent="-342900" algn="just">
              <a:buFont typeface="+mj-lt"/>
              <a:buAutoNum type="arabicPeriod"/>
            </a:pPr>
            <a:r>
              <a:rPr lang="id-ID" b="1" dirty="0" smtClean="0">
                <a:solidFill>
                  <a:prstClr val="black"/>
                </a:solidFill>
                <a:latin typeface="Century Gothic" panose="020B0502020202020204"/>
                <a:ea typeface="Verdana" panose="020B0604030504040204" pitchFamily="34" charset="0"/>
                <a:cs typeface="Verdana" panose="020B0604030504040204" pitchFamily="34" charset="0"/>
              </a:rPr>
              <a:t>Aspek Kuantitas </a:t>
            </a:r>
            <a:r>
              <a:rPr lang="id-ID" b="1" dirty="0" smtClean="0">
                <a:solidFill>
                  <a:prstClr val="black"/>
                </a:solidFill>
                <a:latin typeface="Century Gothic" panose="020B0502020202020204"/>
                <a:ea typeface="Verdana" panose="020B0604030504040204" pitchFamily="34" charset="0"/>
                <a:cs typeface="Verdana" panose="020B0604030504040204" pitchFamily="34" charset="0"/>
                <a:sym typeface="Wingdings" pitchFamily="2" charset="2"/>
              </a:rPr>
              <a:t> </a:t>
            </a:r>
            <a:r>
              <a:rPr lang="id-ID" dirty="0" smtClean="0">
                <a:solidFill>
                  <a:prstClr val="black"/>
                </a:solidFill>
                <a:latin typeface="Century Gothic" panose="020B0502020202020204"/>
                <a:ea typeface="Verdana" panose="020B0604030504040204" pitchFamily="34" charset="0"/>
                <a:cs typeface="Verdana" panose="020B0604030504040204" pitchFamily="34" charset="0"/>
                <a:sym typeface="Wingdings" pitchFamily="2" charset="2"/>
              </a:rPr>
              <a:t>Penilaian kuantitas </a:t>
            </a:r>
            <a:r>
              <a:rPr lang="id-ID" dirty="0" smtClean="0">
                <a:solidFill>
                  <a:prstClr val="black"/>
                </a:solidFill>
                <a:latin typeface="Century Gothic" panose="020B0502020202020204"/>
                <a:ea typeface="Verdana" panose="020B0604030504040204" pitchFamily="34" charset="0"/>
                <a:cs typeface="Verdana" panose="020B0604030504040204" pitchFamily="34" charset="0"/>
              </a:rPr>
              <a:t>capaian  pelaksanaan kegiatan tugas jabatan seorang Dosen/Tendik harus merupakan hasil pengukuran dari atasan langsung bukan usulan dari PNS yang dinilai.</a:t>
            </a:r>
          </a:p>
          <a:p>
            <a:pPr marL="342900" indent="-342900" algn="just">
              <a:buFont typeface="+mj-lt"/>
              <a:buAutoNum type="arabicPeriod"/>
            </a:pPr>
            <a:r>
              <a:rPr lang="id-ID" b="1" dirty="0" smtClean="0">
                <a:solidFill>
                  <a:prstClr val="black"/>
                </a:solidFill>
                <a:latin typeface="Century Gothic" panose="020B0502020202020204"/>
                <a:ea typeface="Verdana" panose="020B0604030504040204" pitchFamily="34" charset="0"/>
                <a:cs typeface="Verdana" panose="020B0604030504040204" pitchFamily="34" charset="0"/>
              </a:rPr>
              <a:t>Aspek Kualitas</a:t>
            </a:r>
            <a:r>
              <a:rPr lang="en-SG" b="1" dirty="0" smtClean="0">
                <a:solidFill>
                  <a:prstClr val="black"/>
                </a:solidFill>
                <a:latin typeface="Century Gothic" panose="020B0502020202020204"/>
                <a:ea typeface="Verdana" panose="020B0604030504040204" pitchFamily="34" charset="0"/>
                <a:cs typeface="Verdana" panose="020B0604030504040204" pitchFamily="34" charset="0"/>
              </a:rPr>
              <a:t>/</a:t>
            </a:r>
            <a:r>
              <a:rPr lang="en-SG" b="1" dirty="0" err="1" smtClean="0">
                <a:solidFill>
                  <a:prstClr val="black"/>
                </a:solidFill>
                <a:latin typeface="Century Gothic" panose="020B0502020202020204"/>
                <a:ea typeface="Verdana" panose="020B0604030504040204" pitchFamily="34" charset="0"/>
                <a:cs typeface="Verdana" panose="020B0604030504040204" pitchFamily="34" charset="0"/>
              </a:rPr>
              <a:t>Mutu</a:t>
            </a:r>
            <a:r>
              <a:rPr lang="id-ID" b="1" dirty="0" smtClean="0">
                <a:solidFill>
                  <a:prstClr val="black"/>
                </a:solidFill>
                <a:latin typeface="Century Gothic" panose="020B0502020202020204"/>
                <a:ea typeface="Verdana" panose="020B0604030504040204" pitchFamily="34" charset="0"/>
                <a:cs typeface="Verdana" panose="020B0604030504040204" pitchFamily="34" charset="0"/>
              </a:rPr>
              <a:t> </a:t>
            </a:r>
            <a:r>
              <a:rPr lang="id-ID" b="1" dirty="0" smtClean="0">
                <a:solidFill>
                  <a:prstClr val="black"/>
                </a:solidFill>
                <a:latin typeface="Century Gothic" panose="020B0502020202020204"/>
                <a:ea typeface="Verdana" panose="020B0604030504040204" pitchFamily="34" charset="0"/>
                <a:cs typeface="Verdana" panose="020B0604030504040204" pitchFamily="34" charset="0"/>
                <a:sym typeface="Wingdings" pitchFamily="2" charset="2"/>
              </a:rPr>
              <a:t> </a:t>
            </a:r>
            <a:r>
              <a:rPr lang="id-ID" dirty="0" smtClean="0">
                <a:solidFill>
                  <a:prstClr val="black"/>
                </a:solidFill>
                <a:latin typeface="Century Gothic" panose="020B0502020202020204"/>
                <a:ea typeface="Verdana" panose="020B0604030504040204" pitchFamily="34" charset="0"/>
                <a:cs typeface="Verdana" panose="020B0604030504040204" pitchFamily="34" charset="0"/>
                <a:sym typeface="Wingdings" pitchFamily="2" charset="2"/>
              </a:rPr>
              <a:t>Penilaian Kualitas capaian </a:t>
            </a:r>
            <a:r>
              <a:rPr lang="id-ID" dirty="0" smtClean="0">
                <a:solidFill>
                  <a:prstClr val="black"/>
                </a:solidFill>
                <a:latin typeface="Century Gothic" panose="020B0502020202020204"/>
                <a:ea typeface="Verdana" panose="020B0604030504040204" pitchFamily="34" charset="0"/>
                <a:cs typeface="Verdana" panose="020B0604030504040204" pitchFamily="34" charset="0"/>
              </a:rPr>
              <a:t>pelaksanaan kegiatan tugas jabatan seorang Dosen/Tendik hendaknya mengacu pada Pedoman dalam menentukan realisasi Kualitas (RK) di atas, </a:t>
            </a:r>
            <a:r>
              <a:rPr lang="id-ID" b="1" dirty="0" smtClean="0">
                <a:solidFill>
                  <a:srgbClr val="FF0000"/>
                </a:solidFill>
                <a:latin typeface="Century Gothic" panose="020B0502020202020204"/>
                <a:ea typeface="Verdana" panose="020B0604030504040204" pitchFamily="34" charset="0"/>
                <a:cs typeface="Verdana" panose="020B0604030504040204" pitchFamily="34" charset="0"/>
              </a:rPr>
              <a:t>TIDAK SELALU BERNILAI 100</a:t>
            </a:r>
            <a:r>
              <a:rPr lang="id-ID" b="1" dirty="0" smtClean="0">
                <a:solidFill>
                  <a:srgbClr val="C00000"/>
                </a:solidFill>
                <a:latin typeface="Century Gothic" panose="020B0502020202020204"/>
                <a:ea typeface="Verdana" panose="020B0604030504040204" pitchFamily="34" charset="0"/>
                <a:cs typeface="Verdana" panose="020B0604030504040204" pitchFamily="34" charset="0"/>
              </a:rPr>
              <a:t>.</a:t>
            </a:r>
            <a:r>
              <a:rPr lang="id-ID" dirty="0" smtClean="0">
                <a:solidFill>
                  <a:prstClr val="black"/>
                </a:solidFill>
                <a:latin typeface="Century Gothic" panose="020B0502020202020204"/>
                <a:ea typeface="Verdana" panose="020B0604030504040204" pitchFamily="34" charset="0"/>
                <a:cs typeface="Verdana" panose="020B0604030504040204" pitchFamily="34" charset="0"/>
              </a:rPr>
              <a:t> </a:t>
            </a:r>
          </a:p>
          <a:p>
            <a:pPr marL="342900" indent="-342900" algn="just">
              <a:buFont typeface="+mj-lt"/>
              <a:buAutoNum type="arabicPeriod"/>
            </a:pPr>
            <a:endParaRPr lang="id-ID" b="1" dirty="0" smtClean="0">
              <a:solidFill>
                <a:srgbClr val="FF0000"/>
              </a:solidFill>
              <a:latin typeface="Century Gothic" panose="020B0502020202020204"/>
              <a:ea typeface="Verdana" panose="020B0604030504040204" pitchFamily="34" charset="0"/>
              <a:cs typeface="Verdana" panose="020B0604030504040204" pitchFamily="34" charset="0"/>
            </a:endParaRPr>
          </a:p>
          <a:p>
            <a:pPr marL="342900" indent="-342900" algn="ctr"/>
            <a:r>
              <a:rPr lang="id-ID" b="1" dirty="0" smtClean="0">
                <a:solidFill>
                  <a:srgbClr val="FF0000"/>
                </a:solidFill>
                <a:latin typeface="Century Gothic" panose="020B0502020202020204"/>
                <a:ea typeface="Verdana" panose="020B0604030504040204" pitchFamily="34" charset="0"/>
                <a:cs typeface="Verdana" panose="020B0604030504040204" pitchFamily="34" charset="0"/>
              </a:rPr>
              <a:t>DUA ASPEK PENILAIAN INILAH YANG AKAN MEMBEDAKAN NILAI SEORANG </a:t>
            </a:r>
            <a:r>
              <a:rPr lang="en-US" b="1" dirty="0" smtClean="0">
                <a:solidFill>
                  <a:srgbClr val="FF0000"/>
                </a:solidFill>
                <a:latin typeface="Century Gothic" panose="020B0502020202020204"/>
                <a:ea typeface="Verdana" panose="020B0604030504040204" pitchFamily="34" charset="0"/>
                <a:cs typeface="Verdana" panose="020B0604030504040204" pitchFamily="34" charset="0"/>
              </a:rPr>
              <a:t>PNS</a:t>
            </a:r>
            <a:r>
              <a:rPr lang="id-ID" b="1" dirty="0" smtClean="0">
                <a:solidFill>
                  <a:srgbClr val="FF0000"/>
                </a:solidFill>
                <a:latin typeface="Century Gothic" panose="020B0502020202020204"/>
                <a:ea typeface="Verdana" panose="020B0604030504040204" pitchFamily="34" charset="0"/>
                <a:cs typeface="Verdana" panose="020B0604030504040204" pitchFamily="34" charset="0"/>
              </a:rPr>
              <a:t> BERKINERJA BAIK DENGAN YANG TIDAK.</a:t>
            </a:r>
          </a:p>
          <a:p>
            <a:pPr marL="342900" indent="-342900" algn="just">
              <a:buFont typeface="+mj-lt"/>
              <a:buAutoNum type="arabicPeriod"/>
            </a:pPr>
            <a:endParaRPr lang="id-ID" dirty="0" smtClean="0">
              <a:solidFill>
                <a:prstClr val="black"/>
              </a:solidFill>
              <a:latin typeface="Century Gothic" panose="020B0502020202020204"/>
              <a:ea typeface="Verdana" panose="020B0604030504040204" pitchFamily="34" charset="0"/>
              <a:cs typeface="Verdana" panose="020B0604030504040204" pitchFamily="34" charset="0"/>
            </a:endParaRPr>
          </a:p>
          <a:p>
            <a:pPr marL="342900" indent="-342900" algn="just">
              <a:buFont typeface="+mj-lt"/>
              <a:buAutoNum type="arabicPeriod"/>
            </a:pPr>
            <a:endParaRPr lang="id-ID" dirty="0"/>
          </a:p>
        </p:txBody>
      </p:sp>
    </p:spTree>
    <p:extLst>
      <p:ext uri="{BB962C8B-B14F-4D97-AF65-F5344CB8AC3E}">
        <p14:creationId xmlns:p14="http://schemas.microsoft.com/office/powerpoint/2010/main" xmlns="" val="2373579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14282" y="857232"/>
            <a:ext cx="8548748" cy="5357850"/>
          </a:xfrm>
          <a:prstGeom prst="rect">
            <a:avLst/>
          </a:prstGeom>
          <a:noFill/>
          <a:ln w="9525">
            <a:noFill/>
            <a:miter lim="800000"/>
            <a:headEnd/>
            <a:tailEnd/>
          </a:ln>
          <a:effectLst/>
        </p:spPr>
      </p:pic>
      <p:sp>
        <p:nvSpPr>
          <p:cNvPr id="3" name="Oval 2"/>
          <p:cNvSpPr/>
          <p:nvPr/>
        </p:nvSpPr>
        <p:spPr>
          <a:xfrm>
            <a:off x="1928794" y="2088164"/>
            <a:ext cx="2500330" cy="412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33824" y="285728"/>
            <a:ext cx="3567002" cy="461665"/>
          </a:xfrm>
          <a:prstGeom prst="rect">
            <a:avLst/>
          </a:prstGeom>
        </p:spPr>
        <p:txBody>
          <a:bodyPr wrap="none">
            <a:spAutoFit/>
          </a:bodyPr>
          <a:lstStyle/>
          <a:p>
            <a:r>
              <a:rPr lang="id-ID" sz="2400" b="1" dirty="0" smtClean="0">
                <a:solidFill>
                  <a:prstClr val="black"/>
                </a:solidFill>
                <a:latin typeface="Century Gothic" panose="020B0502020202020204"/>
                <a:ea typeface="Verdana" panose="020B0604030504040204" pitchFamily="34" charset="0"/>
                <a:cs typeface="Verdana" panose="020B0604030504040204" pitchFamily="34" charset="0"/>
              </a:rPr>
              <a:t>ASPEK KUALITAS</a:t>
            </a:r>
            <a:r>
              <a:rPr lang="en-SG" sz="2400" b="1" dirty="0" smtClean="0">
                <a:solidFill>
                  <a:prstClr val="black"/>
                </a:solidFill>
                <a:latin typeface="Century Gothic" panose="020B0502020202020204"/>
                <a:ea typeface="Verdana" panose="020B0604030504040204" pitchFamily="34" charset="0"/>
                <a:cs typeface="Verdana" panose="020B0604030504040204" pitchFamily="34" charset="0"/>
              </a:rPr>
              <a:t>/MUTU</a:t>
            </a:r>
            <a:r>
              <a:rPr lang="id-ID" sz="2400" b="1" dirty="0" smtClean="0">
                <a:solidFill>
                  <a:prstClr val="black"/>
                </a:solidFill>
                <a:latin typeface="Century Gothic" panose="020B0502020202020204"/>
                <a:ea typeface="Verdana" panose="020B0604030504040204" pitchFamily="34" charset="0"/>
                <a:cs typeface="Verdana" panose="020B0604030504040204" pitchFamily="34" charset="0"/>
              </a:rPr>
              <a:t> </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2228" y="158525"/>
            <a:ext cx="7772400" cy="552676"/>
          </a:xfrm>
        </p:spPr>
        <p:txBody>
          <a:bodyPr>
            <a:noAutofit/>
          </a:bodyPr>
          <a:lstStyle/>
          <a:p>
            <a:r>
              <a:rPr lang="en-US" sz="2800" b="1" dirty="0" err="1" smtClean="0">
                <a:solidFill>
                  <a:schemeClr val="tx1"/>
                </a:solidFill>
                <a:latin typeface="+mn-lt"/>
              </a:rPr>
              <a:t>Contoh</a:t>
            </a:r>
            <a:r>
              <a:rPr lang="en-US" sz="2800" b="1" dirty="0" smtClean="0">
                <a:solidFill>
                  <a:schemeClr val="tx1"/>
                </a:solidFill>
                <a:latin typeface="+mn-lt"/>
              </a:rPr>
              <a:t> </a:t>
            </a:r>
            <a:r>
              <a:rPr lang="en-US" sz="2800" b="1" dirty="0" err="1" smtClean="0">
                <a:solidFill>
                  <a:schemeClr val="tx1"/>
                </a:solidFill>
                <a:latin typeface="+mn-lt"/>
              </a:rPr>
              <a:t>Penilaian</a:t>
            </a:r>
            <a:r>
              <a:rPr lang="en-US" sz="2800" b="1" dirty="0" smtClean="0">
                <a:solidFill>
                  <a:schemeClr val="tx1"/>
                </a:solidFill>
                <a:latin typeface="+mn-lt"/>
              </a:rPr>
              <a:t> </a:t>
            </a:r>
            <a:r>
              <a:rPr lang="en-US" sz="2800" b="1" dirty="0" err="1" smtClean="0">
                <a:solidFill>
                  <a:schemeClr val="tx1"/>
                </a:solidFill>
                <a:latin typeface="+mn-lt"/>
              </a:rPr>
              <a:t>Capaian</a:t>
            </a:r>
            <a:r>
              <a:rPr lang="en-US" sz="2800" b="1" dirty="0" smtClean="0">
                <a:solidFill>
                  <a:schemeClr val="tx1"/>
                </a:solidFill>
                <a:latin typeface="+mn-lt"/>
              </a:rPr>
              <a:t> SKP </a:t>
            </a:r>
            <a:r>
              <a:rPr lang="en-US" sz="2800" b="1" dirty="0" err="1" smtClean="0">
                <a:solidFill>
                  <a:schemeClr val="tx1"/>
                </a:solidFill>
                <a:latin typeface="+mn-lt"/>
              </a:rPr>
              <a:t>Tendik</a:t>
            </a:r>
            <a:r>
              <a:rPr lang="en-US" sz="2800" b="1" dirty="0" smtClean="0">
                <a:solidFill>
                  <a:schemeClr val="tx1"/>
                </a:solidFill>
                <a:latin typeface="+mn-lt"/>
              </a:rPr>
              <a:t> :</a:t>
            </a:r>
            <a:endParaRPr lang="en-US" sz="2800" b="1" dirty="0">
              <a:solidFill>
                <a:schemeClr val="tx1"/>
              </a:solidFill>
              <a:latin typeface="+mn-lt"/>
            </a:endParaRPr>
          </a:p>
        </p:txBody>
      </p:sp>
      <p:sp>
        <p:nvSpPr>
          <p:cNvPr id="11" name="Rectangle 10"/>
          <p:cNvSpPr/>
          <p:nvPr/>
        </p:nvSpPr>
        <p:spPr>
          <a:xfrm>
            <a:off x="485775" y="5718628"/>
            <a:ext cx="8409256" cy="923330"/>
          </a:xfrm>
          <a:prstGeom prst="rect">
            <a:avLst/>
          </a:prstGeom>
        </p:spPr>
        <p:txBody>
          <a:bodyPr wrap="square">
            <a:spAutoFit/>
          </a:bodyPr>
          <a:lstStyle/>
          <a:p>
            <a:r>
              <a:rPr lang="en-US" b="1" dirty="0" err="1" smtClean="0">
                <a:solidFill>
                  <a:srgbClr val="FF0000"/>
                </a:solidFill>
              </a:rPr>
              <a:t>Catatan</a:t>
            </a:r>
            <a:r>
              <a:rPr lang="en-US" b="1" dirty="0" smtClean="0">
                <a:solidFill>
                  <a:srgbClr val="FF0000"/>
                </a:solidFill>
              </a:rPr>
              <a:t> : </a:t>
            </a:r>
          </a:p>
          <a:p>
            <a:pPr marL="228600" indent="-228600">
              <a:buFont typeface="Arial" pitchFamily="34" charset="0"/>
              <a:buChar char="•"/>
            </a:pPr>
            <a:r>
              <a:rPr lang="en-US" b="1" dirty="0" smtClean="0">
                <a:solidFill>
                  <a:srgbClr val="FF0000"/>
                </a:solidFill>
              </a:rPr>
              <a:t>Format </a:t>
            </a:r>
            <a:r>
              <a:rPr lang="en-US" b="1" dirty="0" err="1" smtClean="0">
                <a:solidFill>
                  <a:srgbClr val="FF0000"/>
                </a:solidFill>
              </a:rPr>
              <a:t>salah</a:t>
            </a:r>
            <a:endParaRPr lang="en-US" b="1" dirty="0" smtClean="0">
              <a:solidFill>
                <a:srgbClr val="FF0000"/>
              </a:solidFill>
            </a:endParaRPr>
          </a:p>
          <a:p>
            <a:pPr marL="228600" indent="-228600">
              <a:buFont typeface="Arial" pitchFamily="34" charset="0"/>
              <a:buChar char="•"/>
            </a:pPr>
            <a:r>
              <a:rPr lang="en-US" b="1" dirty="0" err="1" smtClean="0">
                <a:solidFill>
                  <a:srgbClr val="FF0000"/>
                </a:solidFill>
              </a:rPr>
              <a:t>Terindikasi</a:t>
            </a:r>
            <a:r>
              <a:rPr lang="en-US" b="1" dirty="0" smtClean="0">
                <a:solidFill>
                  <a:srgbClr val="FF0000"/>
                </a:solidFill>
              </a:rPr>
              <a:t> </a:t>
            </a:r>
            <a:r>
              <a:rPr lang="en-US" b="1" dirty="0" err="1" smtClean="0">
                <a:solidFill>
                  <a:srgbClr val="FF0000"/>
                </a:solidFill>
              </a:rPr>
              <a:t>bahwa</a:t>
            </a:r>
            <a:r>
              <a:rPr lang="en-US" b="1" dirty="0" smtClean="0">
                <a:solidFill>
                  <a:srgbClr val="FF0000"/>
                </a:solidFill>
              </a:rPr>
              <a:t> </a:t>
            </a:r>
            <a:r>
              <a:rPr lang="en-US" b="1" dirty="0" err="1" smtClean="0">
                <a:solidFill>
                  <a:srgbClr val="FF0000"/>
                </a:solidFill>
              </a:rPr>
              <a:t>Pejabat</a:t>
            </a:r>
            <a:r>
              <a:rPr lang="en-US" b="1" dirty="0" smtClean="0">
                <a:solidFill>
                  <a:srgbClr val="FF0000"/>
                </a:solidFill>
              </a:rPr>
              <a:t> </a:t>
            </a:r>
            <a:r>
              <a:rPr lang="en-US" b="1" dirty="0" err="1" smtClean="0">
                <a:solidFill>
                  <a:srgbClr val="FF0000"/>
                </a:solidFill>
              </a:rPr>
              <a:t>Penilai</a:t>
            </a:r>
            <a:r>
              <a:rPr lang="en-US" b="1" dirty="0" smtClean="0">
                <a:solidFill>
                  <a:srgbClr val="FF0000"/>
                </a:solidFill>
              </a:rPr>
              <a:t> </a:t>
            </a:r>
            <a:r>
              <a:rPr lang="en-US" b="1" dirty="0" err="1" smtClean="0">
                <a:solidFill>
                  <a:srgbClr val="FF0000"/>
                </a:solidFill>
              </a:rPr>
              <a:t>belum</a:t>
            </a:r>
            <a:r>
              <a:rPr lang="en-US" b="1" dirty="0" smtClean="0">
                <a:solidFill>
                  <a:srgbClr val="FF0000"/>
                </a:solidFill>
              </a:rPr>
              <a:t> </a:t>
            </a:r>
            <a:r>
              <a:rPr lang="en-US" b="1" dirty="0" err="1" smtClean="0">
                <a:solidFill>
                  <a:srgbClr val="FF0000"/>
                </a:solidFill>
              </a:rPr>
              <a:t>melakukan</a:t>
            </a:r>
            <a:r>
              <a:rPr lang="en-US" b="1" dirty="0" smtClean="0">
                <a:solidFill>
                  <a:srgbClr val="FF0000"/>
                </a:solidFill>
              </a:rPr>
              <a:t> </a:t>
            </a:r>
            <a:r>
              <a:rPr lang="en-US" b="1" dirty="0" err="1" smtClean="0">
                <a:solidFill>
                  <a:srgbClr val="FF0000"/>
                </a:solidFill>
              </a:rPr>
              <a:t>penilaian</a:t>
            </a:r>
            <a:r>
              <a:rPr lang="en-US" b="1" dirty="0" smtClean="0">
                <a:solidFill>
                  <a:srgbClr val="FF0000"/>
                </a:solidFill>
              </a:rPr>
              <a:t> </a:t>
            </a:r>
            <a:r>
              <a:rPr lang="en-US" b="1" dirty="0" err="1" smtClean="0">
                <a:solidFill>
                  <a:srgbClr val="FF0000"/>
                </a:solidFill>
              </a:rPr>
              <a:t>secara</a:t>
            </a:r>
            <a:r>
              <a:rPr lang="en-US" b="1" dirty="0" smtClean="0">
                <a:solidFill>
                  <a:srgbClr val="FF0000"/>
                </a:solidFill>
              </a:rPr>
              <a:t> </a:t>
            </a:r>
            <a:r>
              <a:rPr lang="en-US" b="1" dirty="0" err="1" smtClean="0">
                <a:solidFill>
                  <a:srgbClr val="FF0000"/>
                </a:solidFill>
              </a:rPr>
              <a:t>objektif</a:t>
            </a:r>
            <a:endParaRPr lang="en-US" dirty="0">
              <a:solidFill>
                <a:srgbClr val="FF0000"/>
              </a:solidFill>
            </a:endParaRPr>
          </a:p>
        </p:txBody>
      </p:sp>
      <p:grpSp>
        <p:nvGrpSpPr>
          <p:cNvPr id="12" name="Group 11"/>
          <p:cNvGrpSpPr/>
          <p:nvPr/>
        </p:nvGrpSpPr>
        <p:grpSpPr>
          <a:xfrm>
            <a:off x="275770" y="1000108"/>
            <a:ext cx="8619261" cy="4429156"/>
            <a:chOff x="275770" y="1590662"/>
            <a:chExt cx="8619261" cy="3838602"/>
          </a:xfrm>
        </p:grpSpPr>
        <p:pic>
          <p:nvPicPr>
            <p:cNvPr id="1027" name="Picture 3"/>
            <p:cNvPicPr>
              <a:picLocks noChangeAspect="1" noChangeArrowheads="1"/>
            </p:cNvPicPr>
            <p:nvPr/>
          </p:nvPicPr>
          <p:blipFill>
            <a:blip r:embed="rId2"/>
            <a:srcRect l="16618" t="30016" r="10542" b="13073"/>
            <a:stretch>
              <a:fillRect/>
            </a:stretch>
          </p:blipFill>
          <p:spPr bwMode="auto">
            <a:xfrm>
              <a:off x="275770" y="1643050"/>
              <a:ext cx="8619261" cy="3786214"/>
            </a:xfrm>
            <a:prstGeom prst="rect">
              <a:avLst/>
            </a:prstGeom>
            <a:noFill/>
            <a:ln w="9525">
              <a:noFill/>
              <a:miter lim="800000"/>
              <a:headEnd/>
              <a:tailEnd/>
            </a:ln>
            <a:effectLst/>
          </p:spPr>
        </p:pic>
        <p:sp>
          <p:nvSpPr>
            <p:cNvPr id="8" name="Oval 7"/>
            <p:cNvSpPr/>
            <p:nvPr/>
          </p:nvSpPr>
          <p:spPr>
            <a:xfrm>
              <a:off x="1071538" y="1590662"/>
              <a:ext cx="1857388" cy="481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00826" y="1785926"/>
              <a:ext cx="428628" cy="2571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2228" y="158525"/>
            <a:ext cx="7772400" cy="552676"/>
          </a:xfrm>
        </p:spPr>
        <p:txBody>
          <a:bodyPr>
            <a:noAutofit/>
          </a:bodyPr>
          <a:lstStyle/>
          <a:p>
            <a:r>
              <a:rPr lang="en-US" sz="2800" b="1" dirty="0" err="1" smtClean="0">
                <a:solidFill>
                  <a:schemeClr val="tx1"/>
                </a:solidFill>
                <a:latin typeface="+mn-lt"/>
              </a:rPr>
              <a:t>Contoh</a:t>
            </a:r>
            <a:r>
              <a:rPr lang="en-US" sz="2800" b="1" dirty="0" smtClean="0">
                <a:solidFill>
                  <a:schemeClr val="tx1"/>
                </a:solidFill>
                <a:latin typeface="+mn-lt"/>
              </a:rPr>
              <a:t> </a:t>
            </a:r>
            <a:r>
              <a:rPr lang="en-US" sz="2800" b="1" dirty="0" err="1" smtClean="0">
                <a:solidFill>
                  <a:schemeClr val="tx1"/>
                </a:solidFill>
                <a:latin typeface="+mn-lt"/>
              </a:rPr>
              <a:t>Penilaian</a:t>
            </a:r>
            <a:r>
              <a:rPr lang="en-US" sz="2800" b="1" dirty="0" smtClean="0">
                <a:solidFill>
                  <a:schemeClr val="tx1"/>
                </a:solidFill>
                <a:latin typeface="+mn-lt"/>
              </a:rPr>
              <a:t> </a:t>
            </a:r>
            <a:r>
              <a:rPr lang="en-US" sz="2800" b="1" dirty="0" err="1" smtClean="0">
                <a:solidFill>
                  <a:schemeClr val="tx1"/>
                </a:solidFill>
                <a:latin typeface="+mn-lt"/>
              </a:rPr>
              <a:t>Capaian</a:t>
            </a:r>
            <a:r>
              <a:rPr lang="en-US" sz="2800" b="1" dirty="0" smtClean="0">
                <a:solidFill>
                  <a:schemeClr val="tx1"/>
                </a:solidFill>
                <a:latin typeface="+mn-lt"/>
              </a:rPr>
              <a:t> SKP </a:t>
            </a:r>
            <a:r>
              <a:rPr lang="en-US" sz="2800" b="1" dirty="0" err="1" smtClean="0">
                <a:solidFill>
                  <a:schemeClr val="tx1"/>
                </a:solidFill>
                <a:latin typeface="+mn-lt"/>
              </a:rPr>
              <a:t>Pejabat</a:t>
            </a:r>
            <a:r>
              <a:rPr lang="en-US" sz="2800" b="1" dirty="0" smtClean="0">
                <a:solidFill>
                  <a:schemeClr val="tx1"/>
                </a:solidFill>
                <a:latin typeface="+mn-lt"/>
              </a:rPr>
              <a:t> </a:t>
            </a:r>
            <a:r>
              <a:rPr lang="en-US" sz="2800" b="1" dirty="0" err="1" smtClean="0">
                <a:solidFill>
                  <a:schemeClr val="tx1"/>
                </a:solidFill>
                <a:latin typeface="+mn-lt"/>
              </a:rPr>
              <a:t>Struktural</a:t>
            </a:r>
            <a:r>
              <a:rPr lang="en-US" sz="2800" b="1" dirty="0" smtClean="0">
                <a:solidFill>
                  <a:schemeClr val="tx1"/>
                </a:solidFill>
                <a:latin typeface="+mn-lt"/>
              </a:rPr>
              <a:t> :</a:t>
            </a:r>
            <a:endParaRPr lang="en-US" sz="2800" b="1" dirty="0">
              <a:solidFill>
                <a:schemeClr val="tx1"/>
              </a:solidFill>
              <a:latin typeface="+mn-lt"/>
            </a:endParaRPr>
          </a:p>
        </p:txBody>
      </p:sp>
      <p:pic>
        <p:nvPicPr>
          <p:cNvPr id="2050" name="Picture 2"/>
          <p:cNvPicPr>
            <a:picLocks noChangeAspect="1" noChangeArrowheads="1"/>
          </p:cNvPicPr>
          <p:nvPr/>
        </p:nvPicPr>
        <p:blipFill>
          <a:blip r:embed="rId2"/>
          <a:srcRect l="16936" t="26884" r="10864" b="16065"/>
          <a:stretch>
            <a:fillRect/>
          </a:stretch>
        </p:blipFill>
        <p:spPr bwMode="auto">
          <a:xfrm>
            <a:off x="157278" y="1071546"/>
            <a:ext cx="8844197" cy="3929090"/>
          </a:xfrm>
          <a:prstGeom prst="rect">
            <a:avLst/>
          </a:prstGeom>
          <a:noFill/>
          <a:ln w="9525">
            <a:noFill/>
            <a:miter lim="800000"/>
            <a:headEnd/>
            <a:tailEnd/>
          </a:ln>
          <a:effectLst/>
        </p:spPr>
      </p:pic>
      <p:sp>
        <p:nvSpPr>
          <p:cNvPr id="10" name="Rectangle 9"/>
          <p:cNvSpPr/>
          <p:nvPr/>
        </p:nvSpPr>
        <p:spPr>
          <a:xfrm>
            <a:off x="409575" y="5000636"/>
            <a:ext cx="8409256" cy="1754326"/>
          </a:xfrm>
          <a:prstGeom prst="rect">
            <a:avLst/>
          </a:prstGeom>
        </p:spPr>
        <p:txBody>
          <a:bodyPr wrap="square">
            <a:spAutoFit/>
          </a:bodyPr>
          <a:lstStyle/>
          <a:p>
            <a:r>
              <a:rPr lang="en-US" b="1" dirty="0" err="1" smtClean="0">
                <a:solidFill>
                  <a:srgbClr val="FF0000"/>
                </a:solidFill>
              </a:rPr>
              <a:t>Catatan</a:t>
            </a:r>
            <a:r>
              <a:rPr lang="en-US" b="1" dirty="0" smtClean="0">
                <a:solidFill>
                  <a:srgbClr val="FF0000"/>
                </a:solidFill>
              </a:rPr>
              <a:t> : </a:t>
            </a:r>
          </a:p>
          <a:p>
            <a:pPr marL="228600" indent="-228600">
              <a:buFont typeface="Arial" pitchFamily="34" charset="0"/>
              <a:buChar char="•"/>
            </a:pPr>
            <a:r>
              <a:rPr lang="en-US" b="1" dirty="0" smtClean="0">
                <a:solidFill>
                  <a:srgbClr val="FF0000"/>
                </a:solidFill>
              </a:rPr>
              <a:t>Format </a:t>
            </a:r>
            <a:r>
              <a:rPr lang="en-US" b="1" dirty="0" err="1" smtClean="0">
                <a:solidFill>
                  <a:srgbClr val="FF0000"/>
                </a:solidFill>
              </a:rPr>
              <a:t>salah</a:t>
            </a:r>
            <a:endParaRPr lang="en-US" b="1" dirty="0" smtClean="0">
              <a:solidFill>
                <a:srgbClr val="FF0000"/>
              </a:solidFill>
            </a:endParaRPr>
          </a:p>
          <a:p>
            <a:pPr marL="228600" indent="-228600">
              <a:buFont typeface="Arial" pitchFamily="34" charset="0"/>
              <a:buChar char="•"/>
            </a:pPr>
            <a:r>
              <a:rPr lang="id-ID" b="1" i="1" dirty="0" smtClean="0">
                <a:solidFill>
                  <a:srgbClr val="FF0000"/>
                </a:solidFill>
              </a:rPr>
              <a:t>Kegiatan Tugas Jabatan</a:t>
            </a:r>
            <a:r>
              <a:rPr lang="en-US" b="1" i="1" dirty="0" smtClean="0">
                <a:solidFill>
                  <a:srgbClr val="FF0000"/>
                </a:solidFill>
              </a:rPr>
              <a:t> </a:t>
            </a:r>
            <a:r>
              <a:rPr lang="en-US" b="1" i="1" dirty="0" err="1" smtClean="0">
                <a:solidFill>
                  <a:srgbClr val="FF0000"/>
                </a:solidFill>
              </a:rPr>
              <a:t>belum</a:t>
            </a:r>
            <a:r>
              <a:rPr lang="en-US" b="1" i="1" dirty="0" smtClean="0">
                <a:solidFill>
                  <a:srgbClr val="FF0000"/>
                </a:solidFill>
              </a:rPr>
              <a:t> </a:t>
            </a:r>
            <a:r>
              <a:rPr lang="en-US" b="1" i="1" dirty="0" err="1" smtClean="0">
                <a:solidFill>
                  <a:srgbClr val="FF0000"/>
                </a:solidFill>
              </a:rPr>
              <a:t>sesuai</a:t>
            </a:r>
            <a:r>
              <a:rPr lang="en-US" b="1" i="1" dirty="0" smtClean="0">
                <a:solidFill>
                  <a:srgbClr val="FF0000"/>
                </a:solidFill>
              </a:rPr>
              <a:t> </a:t>
            </a:r>
            <a:r>
              <a:rPr lang="en-US" b="1" i="1" dirty="0" err="1" smtClean="0">
                <a:solidFill>
                  <a:srgbClr val="FF0000"/>
                </a:solidFill>
              </a:rPr>
              <a:t>dengan</a:t>
            </a:r>
            <a:r>
              <a:rPr lang="en-US" b="1" i="1" dirty="0" smtClean="0">
                <a:solidFill>
                  <a:srgbClr val="FF0000"/>
                </a:solidFill>
              </a:rPr>
              <a:t> </a:t>
            </a:r>
            <a:r>
              <a:rPr lang="en-US" b="1" i="1" dirty="0" err="1" smtClean="0">
                <a:solidFill>
                  <a:srgbClr val="FF0000"/>
                </a:solidFill>
              </a:rPr>
              <a:t>Uraian</a:t>
            </a:r>
            <a:r>
              <a:rPr lang="en-US" b="1" i="1" dirty="0" smtClean="0">
                <a:solidFill>
                  <a:srgbClr val="FF0000"/>
                </a:solidFill>
              </a:rPr>
              <a:t> </a:t>
            </a:r>
            <a:r>
              <a:rPr lang="en-US" b="1" i="1" dirty="0" err="1" smtClean="0">
                <a:solidFill>
                  <a:srgbClr val="FF0000"/>
                </a:solidFill>
              </a:rPr>
              <a:t>Jabatan</a:t>
            </a:r>
            <a:r>
              <a:rPr lang="en-US" b="1" i="1" dirty="0" smtClean="0">
                <a:solidFill>
                  <a:srgbClr val="FF0000"/>
                </a:solidFill>
              </a:rPr>
              <a:t> </a:t>
            </a:r>
            <a:r>
              <a:rPr lang="en-US" b="1" i="1" dirty="0" err="1" smtClean="0">
                <a:solidFill>
                  <a:srgbClr val="FF0000"/>
                </a:solidFill>
              </a:rPr>
              <a:t>sebagai</a:t>
            </a:r>
            <a:r>
              <a:rPr lang="en-US" b="1" i="1" dirty="0" smtClean="0">
                <a:solidFill>
                  <a:srgbClr val="FF0000"/>
                </a:solidFill>
              </a:rPr>
              <a:t> </a:t>
            </a:r>
            <a:r>
              <a:rPr lang="en-US" b="1" i="1" dirty="0" err="1" smtClean="0">
                <a:solidFill>
                  <a:srgbClr val="FF0000"/>
                </a:solidFill>
              </a:rPr>
              <a:t>Kepala</a:t>
            </a:r>
            <a:r>
              <a:rPr lang="en-US" b="1" i="1" dirty="0" smtClean="0">
                <a:solidFill>
                  <a:srgbClr val="FF0000"/>
                </a:solidFill>
              </a:rPr>
              <a:t> </a:t>
            </a:r>
            <a:r>
              <a:rPr lang="en-US" b="1" i="1" dirty="0" err="1" smtClean="0">
                <a:solidFill>
                  <a:srgbClr val="FF0000"/>
                </a:solidFill>
              </a:rPr>
              <a:t>Bagian</a:t>
            </a:r>
            <a:r>
              <a:rPr lang="en-US" b="1" i="1" dirty="0" smtClean="0">
                <a:solidFill>
                  <a:srgbClr val="FF0000"/>
                </a:solidFill>
              </a:rPr>
              <a:t> TU </a:t>
            </a:r>
            <a:r>
              <a:rPr lang="en-US" b="1" i="1" dirty="0" err="1" smtClean="0">
                <a:solidFill>
                  <a:srgbClr val="FF0000"/>
                </a:solidFill>
              </a:rPr>
              <a:t>Fakultas</a:t>
            </a:r>
            <a:endParaRPr lang="en-US" b="1" dirty="0" smtClean="0">
              <a:solidFill>
                <a:srgbClr val="FF0000"/>
              </a:solidFill>
            </a:endParaRPr>
          </a:p>
          <a:p>
            <a:pPr marL="228600" indent="-228600">
              <a:buFont typeface="Arial" pitchFamily="34" charset="0"/>
              <a:buChar char="•"/>
            </a:pPr>
            <a:r>
              <a:rPr lang="en-US" b="1" dirty="0" err="1" smtClean="0">
                <a:solidFill>
                  <a:srgbClr val="FF0000"/>
                </a:solidFill>
              </a:rPr>
              <a:t>Terindikasi</a:t>
            </a:r>
            <a:r>
              <a:rPr lang="en-US" b="1" dirty="0" smtClean="0">
                <a:solidFill>
                  <a:srgbClr val="FF0000"/>
                </a:solidFill>
              </a:rPr>
              <a:t> </a:t>
            </a:r>
            <a:r>
              <a:rPr lang="en-US" b="1" dirty="0" err="1" smtClean="0">
                <a:solidFill>
                  <a:srgbClr val="FF0000"/>
                </a:solidFill>
              </a:rPr>
              <a:t>bahwa</a:t>
            </a:r>
            <a:r>
              <a:rPr lang="en-US" b="1" dirty="0" smtClean="0">
                <a:solidFill>
                  <a:srgbClr val="FF0000"/>
                </a:solidFill>
              </a:rPr>
              <a:t> </a:t>
            </a:r>
            <a:r>
              <a:rPr lang="en-US" b="1" dirty="0" err="1" smtClean="0">
                <a:solidFill>
                  <a:srgbClr val="FF0000"/>
                </a:solidFill>
              </a:rPr>
              <a:t>Pejabat</a:t>
            </a:r>
            <a:r>
              <a:rPr lang="en-US" b="1" dirty="0" smtClean="0">
                <a:solidFill>
                  <a:srgbClr val="FF0000"/>
                </a:solidFill>
              </a:rPr>
              <a:t> </a:t>
            </a:r>
            <a:r>
              <a:rPr lang="en-US" b="1" dirty="0" err="1" smtClean="0">
                <a:solidFill>
                  <a:srgbClr val="FF0000"/>
                </a:solidFill>
              </a:rPr>
              <a:t>Penilai</a:t>
            </a:r>
            <a:r>
              <a:rPr lang="en-US" b="1" dirty="0" smtClean="0">
                <a:solidFill>
                  <a:srgbClr val="FF0000"/>
                </a:solidFill>
              </a:rPr>
              <a:t> </a:t>
            </a:r>
            <a:r>
              <a:rPr lang="en-US" b="1" dirty="0" err="1" smtClean="0">
                <a:solidFill>
                  <a:srgbClr val="FF0000"/>
                </a:solidFill>
              </a:rPr>
              <a:t>belum</a:t>
            </a:r>
            <a:r>
              <a:rPr lang="en-US" b="1" dirty="0" smtClean="0">
                <a:solidFill>
                  <a:srgbClr val="FF0000"/>
                </a:solidFill>
              </a:rPr>
              <a:t> </a:t>
            </a:r>
            <a:r>
              <a:rPr lang="en-US" b="1" dirty="0" err="1" smtClean="0">
                <a:solidFill>
                  <a:srgbClr val="FF0000"/>
                </a:solidFill>
              </a:rPr>
              <a:t>melakukan</a:t>
            </a:r>
            <a:r>
              <a:rPr lang="en-US" b="1" dirty="0" smtClean="0">
                <a:solidFill>
                  <a:srgbClr val="FF0000"/>
                </a:solidFill>
              </a:rPr>
              <a:t> </a:t>
            </a:r>
            <a:r>
              <a:rPr lang="en-US" b="1" dirty="0" err="1" smtClean="0">
                <a:solidFill>
                  <a:srgbClr val="FF0000"/>
                </a:solidFill>
              </a:rPr>
              <a:t>penilaian</a:t>
            </a:r>
            <a:r>
              <a:rPr lang="en-US" b="1" dirty="0" smtClean="0">
                <a:solidFill>
                  <a:srgbClr val="FF0000"/>
                </a:solidFill>
              </a:rPr>
              <a:t> </a:t>
            </a:r>
            <a:r>
              <a:rPr lang="en-US" b="1" dirty="0" err="1" smtClean="0">
                <a:solidFill>
                  <a:srgbClr val="FF0000"/>
                </a:solidFill>
              </a:rPr>
              <a:t>secara</a:t>
            </a:r>
            <a:r>
              <a:rPr lang="en-US" b="1" dirty="0" smtClean="0">
                <a:solidFill>
                  <a:srgbClr val="FF0000"/>
                </a:solidFill>
              </a:rPr>
              <a:t> </a:t>
            </a:r>
            <a:r>
              <a:rPr lang="en-US" b="1" dirty="0" err="1" smtClean="0">
                <a:solidFill>
                  <a:srgbClr val="FF0000"/>
                </a:solidFill>
              </a:rPr>
              <a:t>objektif</a:t>
            </a:r>
            <a:r>
              <a:rPr lang="en-US" b="1" dirty="0" smtClean="0">
                <a:solidFill>
                  <a:srgbClr val="FF0000"/>
                </a:solidFill>
              </a:rPr>
              <a:t> </a:t>
            </a:r>
            <a:r>
              <a:rPr lang="en-US" b="1" dirty="0" err="1" smtClean="0">
                <a:solidFill>
                  <a:srgbClr val="FF0000"/>
                </a:solidFill>
              </a:rPr>
              <a:t>terhadap</a:t>
            </a:r>
            <a:r>
              <a:rPr lang="en-US" b="1" dirty="0" smtClean="0">
                <a:solidFill>
                  <a:srgbClr val="FF0000"/>
                </a:solidFill>
              </a:rPr>
              <a:t> </a:t>
            </a:r>
            <a:r>
              <a:rPr lang="en-US" b="1" dirty="0" err="1" smtClean="0">
                <a:solidFill>
                  <a:srgbClr val="FF0000"/>
                </a:solidFill>
              </a:rPr>
              <a:t>aspek</a:t>
            </a:r>
            <a:r>
              <a:rPr lang="en-US" b="1" dirty="0" smtClean="0">
                <a:solidFill>
                  <a:srgbClr val="FF0000"/>
                </a:solidFill>
              </a:rPr>
              <a:t> </a:t>
            </a:r>
            <a:r>
              <a:rPr lang="en-US" b="1" dirty="0" err="1" smtClean="0">
                <a:solidFill>
                  <a:srgbClr val="FF0000"/>
                </a:solidFill>
              </a:rPr>
              <a:t>kualitas</a:t>
            </a:r>
            <a:r>
              <a:rPr lang="en-US" b="1" dirty="0" smtClean="0">
                <a:solidFill>
                  <a:srgbClr val="FF0000"/>
                </a:solidFill>
              </a:rPr>
              <a:t> </a:t>
            </a:r>
            <a:r>
              <a:rPr lang="en-US" b="1" dirty="0" err="1" smtClean="0">
                <a:solidFill>
                  <a:srgbClr val="FF0000"/>
                </a:solidFill>
              </a:rPr>
              <a:t>mutu</a:t>
            </a:r>
            <a:r>
              <a:rPr lang="en-US" b="1" dirty="0" smtClean="0">
                <a:solidFill>
                  <a:srgbClr val="FF0000"/>
                </a:solidFill>
              </a:rPr>
              <a:t> </a:t>
            </a:r>
            <a:r>
              <a:rPr lang="en-US" b="1" dirty="0" err="1" smtClean="0">
                <a:solidFill>
                  <a:srgbClr val="FF0000"/>
                </a:solidFill>
              </a:rPr>
              <a:t>pelaksanaan</a:t>
            </a:r>
            <a:r>
              <a:rPr lang="en-US" b="1" dirty="0" smtClean="0">
                <a:solidFill>
                  <a:srgbClr val="FF0000"/>
                </a:solidFill>
              </a:rPr>
              <a:t> </a:t>
            </a:r>
            <a:r>
              <a:rPr lang="en-US" b="1" dirty="0" err="1" smtClean="0">
                <a:solidFill>
                  <a:srgbClr val="FF0000"/>
                </a:solidFill>
              </a:rPr>
              <a:t>kegiatan</a:t>
            </a:r>
            <a:r>
              <a:rPr lang="en-US" b="1" dirty="0" smtClean="0">
                <a:solidFill>
                  <a:srgbClr val="FF0000"/>
                </a:solidFill>
              </a:rPr>
              <a:t>.</a:t>
            </a:r>
            <a:endParaRPr lang="en-US" dirty="0">
              <a:solidFill>
                <a:srgbClr val="FF0000"/>
              </a:solidFill>
            </a:endParaRPr>
          </a:p>
        </p:txBody>
      </p:sp>
      <p:sp>
        <p:nvSpPr>
          <p:cNvPr id="6" name="Oval 5"/>
          <p:cNvSpPr/>
          <p:nvPr/>
        </p:nvSpPr>
        <p:spPr>
          <a:xfrm>
            <a:off x="1214414" y="1000108"/>
            <a:ext cx="1857388" cy="481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72264" y="1142984"/>
            <a:ext cx="571504" cy="2928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4282" y="1571612"/>
            <a:ext cx="500066" cy="25003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2228" y="158525"/>
            <a:ext cx="8289472" cy="552676"/>
          </a:xfrm>
        </p:spPr>
        <p:txBody>
          <a:bodyPr>
            <a:noAutofit/>
          </a:bodyPr>
          <a:lstStyle/>
          <a:p>
            <a:r>
              <a:rPr lang="en-US" sz="2400" b="1" dirty="0" err="1" smtClean="0">
                <a:solidFill>
                  <a:schemeClr val="tx1"/>
                </a:solidFill>
                <a:latin typeface="+mn-lt"/>
              </a:rPr>
              <a:t>Contoh</a:t>
            </a:r>
            <a:r>
              <a:rPr lang="en-US" sz="2400" b="1" dirty="0" smtClean="0">
                <a:solidFill>
                  <a:schemeClr val="tx1"/>
                </a:solidFill>
                <a:latin typeface="+mn-lt"/>
              </a:rPr>
              <a:t> </a:t>
            </a:r>
            <a:r>
              <a:rPr lang="en-US" sz="2400" b="1" dirty="0" err="1" smtClean="0">
                <a:solidFill>
                  <a:schemeClr val="tx1"/>
                </a:solidFill>
                <a:latin typeface="+mn-lt"/>
              </a:rPr>
              <a:t>Penilaian</a:t>
            </a:r>
            <a:r>
              <a:rPr lang="en-US" sz="2400" b="1" dirty="0" smtClean="0">
                <a:solidFill>
                  <a:schemeClr val="tx1"/>
                </a:solidFill>
                <a:latin typeface="+mn-lt"/>
              </a:rPr>
              <a:t> </a:t>
            </a:r>
            <a:r>
              <a:rPr lang="en-US" sz="2400" b="1" dirty="0" err="1" smtClean="0">
                <a:solidFill>
                  <a:schemeClr val="tx1"/>
                </a:solidFill>
                <a:latin typeface="+mn-lt"/>
              </a:rPr>
              <a:t>Capaian</a:t>
            </a:r>
            <a:r>
              <a:rPr lang="en-US" sz="2400" b="1" dirty="0" smtClean="0">
                <a:solidFill>
                  <a:schemeClr val="tx1"/>
                </a:solidFill>
                <a:latin typeface="+mn-lt"/>
              </a:rPr>
              <a:t> SKP </a:t>
            </a:r>
            <a:r>
              <a:rPr lang="en-US" sz="2400" b="1" dirty="0" err="1" smtClean="0">
                <a:solidFill>
                  <a:schemeClr val="tx1"/>
                </a:solidFill>
                <a:latin typeface="+mn-lt"/>
              </a:rPr>
              <a:t>Tendik</a:t>
            </a:r>
            <a:r>
              <a:rPr lang="en-US" sz="2400" b="1" dirty="0" smtClean="0">
                <a:solidFill>
                  <a:schemeClr val="tx1"/>
                </a:solidFill>
                <a:latin typeface="+mn-lt"/>
              </a:rPr>
              <a:t> </a:t>
            </a:r>
            <a:r>
              <a:rPr lang="en-US" sz="2400" b="1" dirty="0" err="1" smtClean="0">
                <a:solidFill>
                  <a:schemeClr val="tx1"/>
                </a:solidFill>
                <a:latin typeface="+mn-lt"/>
              </a:rPr>
              <a:t>Fungsional</a:t>
            </a:r>
            <a:r>
              <a:rPr lang="en-US" sz="2400" b="1" dirty="0" smtClean="0">
                <a:solidFill>
                  <a:schemeClr val="tx1"/>
                </a:solidFill>
                <a:latin typeface="+mn-lt"/>
              </a:rPr>
              <a:t> </a:t>
            </a:r>
            <a:r>
              <a:rPr lang="en-US" sz="2400" b="1" dirty="0" err="1" smtClean="0">
                <a:solidFill>
                  <a:schemeClr val="tx1"/>
                </a:solidFill>
                <a:latin typeface="+mn-lt"/>
              </a:rPr>
              <a:t>Tertentu</a:t>
            </a:r>
            <a:r>
              <a:rPr lang="en-US" sz="2400" b="1" dirty="0" smtClean="0">
                <a:solidFill>
                  <a:schemeClr val="tx1"/>
                </a:solidFill>
                <a:latin typeface="+mn-lt"/>
              </a:rPr>
              <a:t> :</a:t>
            </a:r>
            <a:endParaRPr lang="en-US" sz="2400" b="1" dirty="0">
              <a:solidFill>
                <a:schemeClr val="tx1"/>
              </a:solidFill>
              <a:latin typeface="+mn-lt"/>
            </a:endParaRPr>
          </a:p>
        </p:txBody>
      </p:sp>
      <p:pic>
        <p:nvPicPr>
          <p:cNvPr id="4098" name="Picture 2"/>
          <p:cNvPicPr>
            <a:picLocks noChangeAspect="1" noChangeArrowheads="1"/>
          </p:cNvPicPr>
          <p:nvPr/>
        </p:nvPicPr>
        <p:blipFill>
          <a:blip r:embed="rId2"/>
          <a:srcRect l="13275" t="25345" r="13226" b="9028"/>
          <a:stretch>
            <a:fillRect/>
          </a:stretch>
        </p:blipFill>
        <p:spPr bwMode="auto">
          <a:xfrm>
            <a:off x="232228" y="857232"/>
            <a:ext cx="8759372" cy="4397236"/>
          </a:xfrm>
          <a:prstGeom prst="rect">
            <a:avLst/>
          </a:prstGeom>
          <a:noFill/>
          <a:ln w="9525">
            <a:noFill/>
            <a:miter lim="800000"/>
            <a:headEnd/>
            <a:tailEnd/>
          </a:ln>
          <a:effectLst/>
        </p:spPr>
      </p:pic>
      <p:sp>
        <p:nvSpPr>
          <p:cNvPr id="8" name="Rectangle 7"/>
          <p:cNvSpPr/>
          <p:nvPr/>
        </p:nvSpPr>
        <p:spPr>
          <a:xfrm>
            <a:off x="391844" y="5492571"/>
            <a:ext cx="8409256" cy="1477328"/>
          </a:xfrm>
          <a:prstGeom prst="rect">
            <a:avLst/>
          </a:prstGeom>
        </p:spPr>
        <p:txBody>
          <a:bodyPr wrap="square">
            <a:spAutoFit/>
          </a:bodyPr>
          <a:lstStyle/>
          <a:p>
            <a:r>
              <a:rPr lang="en-US" b="1" dirty="0" err="1" smtClean="0">
                <a:solidFill>
                  <a:srgbClr val="FF0000"/>
                </a:solidFill>
              </a:rPr>
              <a:t>Catatan</a:t>
            </a:r>
            <a:r>
              <a:rPr lang="en-US" b="1" dirty="0" smtClean="0">
                <a:solidFill>
                  <a:srgbClr val="FF0000"/>
                </a:solidFill>
              </a:rPr>
              <a:t> : </a:t>
            </a:r>
          </a:p>
          <a:p>
            <a:pPr marL="228600" indent="-228600">
              <a:buFont typeface="Arial" pitchFamily="34" charset="0"/>
              <a:buChar char="•"/>
            </a:pPr>
            <a:r>
              <a:rPr lang="en-US" b="1" dirty="0" smtClean="0">
                <a:solidFill>
                  <a:srgbClr val="FF0000"/>
                </a:solidFill>
              </a:rPr>
              <a:t>Format </a:t>
            </a:r>
            <a:r>
              <a:rPr lang="en-US" b="1" dirty="0" err="1" smtClean="0">
                <a:solidFill>
                  <a:srgbClr val="FF0000"/>
                </a:solidFill>
              </a:rPr>
              <a:t>salah</a:t>
            </a:r>
            <a:endParaRPr lang="en-US" b="1" dirty="0" smtClean="0">
              <a:solidFill>
                <a:srgbClr val="FF0000"/>
              </a:solidFill>
            </a:endParaRPr>
          </a:p>
          <a:p>
            <a:pPr marL="228600" indent="-228600">
              <a:buFont typeface="Arial" pitchFamily="34" charset="0"/>
              <a:buChar char="•"/>
            </a:pPr>
            <a:r>
              <a:rPr lang="en-US" b="1" dirty="0" smtClean="0">
                <a:solidFill>
                  <a:srgbClr val="FF0000"/>
                </a:solidFill>
              </a:rPr>
              <a:t>Target </a:t>
            </a:r>
            <a:r>
              <a:rPr lang="en-US" b="1" dirty="0" err="1" smtClean="0">
                <a:solidFill>
                  <a:srgbClr val="FF0000"/>
                </a:solidFill>
              </a:rPr>
              <a:t>Angka</a:t>
            </a:r>
            <a:r>
              <a:rPr lang="en-US" b="1" dirty="0" smtClean="0">
                <a:solidFill>
                  <a:srgbClr val="FF0000"/>
                </a:solidFill>
              </a:rPr>
              <a:t> </a:t>
            </a:r>
            <a:r>
              <a:rPr lang="en-US" b="1" dirty="0" err="1" smtClean="0">
                <a:solidFill>
                  <a:srgbClr val="FF0000"/>
                </a:solidFill>
              </a:rPr>
              <a:t>Kredit</a:t>
            </a:r>
            <a:r>
              <a:rPr lang="en-US" b="1" dirty="0" smtClean="0">
                <a:solidFill>
                  <a:srgbClr val="FF0000"/>
                </a:solidFill>
              </a:rPr>
              <a:t> </a:t>
            </a:r>
            <a:r>
              <a:rPr lang="en-US" b="1" dirty="0" err="1" smtClean="0">
                <a:solidFill>
                  <a:srgbClr val="FF0000"/>
                </a:solidFill>
              </a:rPr>
              <a:t>masih</a:t>
            </a:r>
            <a:r>
              <a:rPr lang="en-US" b="1" dirty="0" smtClean="0">
                <a:solidFill>
                  <a:srgbClr val="FF0000"/>
                </a:solidFill>
              </a:rPr>
              <a:t> </a:t>
            </a:r>
            <a:r>
              <a:rPr lang="en-US" b="1" dirty="0" err="1" smtClean="0">
                <a:solidFill>
                  <a:srgbClr val="FF0000"/>
                </a:solidFill>
              </a:rPr>
              <a:t>rendah</a:t>
            </a:r>
            <a:endParaRPr lang="en-US" b="1" dirty="0" smtClean="0">
              <a:solidFill>
                <a:srgbClr val="FF0000"/>
              </a:solidFill>
            </a:endParaRPr>
          </a:p>
          <a:p>
            <a:pPr marL="228600" indent="-228600">
              <a:buFont typeface="Arial" pitchFamily="34" charset="0"/>
              <a:buChar char="•"/>
            </a:pPr>
            <a:r>
              <a:rPr lang="en-US" b="1" dirty="0" err="1" smtClean="0">
                <a:solidFill>
                  <a:srgbClr val="FF0000"/>
                </a:solidFill>
              </a:rPr>
              <a:t>Terindikasi</a:t>
            </a:r>
            <a:r>
              <a:rPr lang="en-US" b="1" dirty="0" smtClean="0">
                <a:solidFill>
                  <a:srgbClr val="FF0000"/>
                </a:solidFill>
              </a:rPr>
              <a:t> </a:t>
            </a:r>
            <a:r>
              <a:rPr lang="en-US" b="1" dirty="0" err="1" smtClean="0">
                <a:solidFill>
                  <a:srgbClr val="FF0000"/>
                </a:solidFill>
              </a:rPr>
              <a:t>bahwa</a:t>
            </a:r>
            <a:r>
              <a:rPr lang="en-US" b="1" dirty="0" smtClean="0">
                <a:solidFill>
                  <a:srgbClr val="FF0000"/>
                </a:solidFill>
              </a:rPr>
              <a:t> </a:t>
            </a:r>
            <a:r>
              <a:rPr lang="en-US" b="1" dirty="0" err="1" smtClean="0">
                <a:solidFill>
                  <a:srgbClr val="FF0000"/>
                </a:solidFill>
              </a:rPr>
              <a:t>Pejabat</a:t>
            </a:r>
            <a:r>
              <a:rPr lang="en-US" b="1" dirty="0" smtClean="0">
                <a:solidFill>
                  <a:srgbClr val="FF0000"/>
                </a:solidFill>
              </a:rPr>
              <a:t> </a:t>
            </a:r>
            <a:r>
              <a:rPr lang="en-US" b="1" dirty="0" err="1" smtClean="0">
                <a:solidFill>
                  <a:srgbClr val="FF0000"/>
                </a:solidFill>
              </a:rPr>
              <a:t>Penilai</a:t>
            </a:r>
            <a:r>
              <a:rPr lang="en-US" b="1" dirty="0" smtClean="0">
                <a:solidFill>
                  <a:srgbClr val="FF0000"/>
                </a:solidFill>
              </a:rPr>
              <a:t> </a:t>
            </a:r>
            <a:r>
              <a:rPr lang="en-US" b="1" dirty="0" err="1" smtClean="0">
                <a:solidFill>
                  <a:srgbClr val="FF0000"/>
                </a:solidFill>
              </a:rPr>
              <a:t>belum</a:t>
            </a:r>
            <a:r>
              <a:rPr lang="en-US" b="1" dirty="0" smtClean="0">
                <a:solidFill>
                  <a:srgbClr val="FF0000"/>
                </a:solidFill>
              </a:rPr>
              <a:t> </a:t>
            </a:r>
            <a:r>
              <a:rPr lang="en-US" b="1" dirty="0" err="1" smtClean="0">
                <a:solidFill>
                  <a:srgbClr val="FF0000"/>
                </a:solidFill>
              </a:rPr>
              <a:t>melakukan</a:t>
            </a:r>
            <a:r>
              <a:rPr lang="en-US" b="1" dirty="0" smtClean="0">
                <a:solidFill>
                  <a:srgbClr val="FF0000"/>
                </a:solidFill>
              </a:rPr>
              <a:t> </a:t>
            </a:r>
            <a:r>
              <a:rPr lang="en-US" b="1" dirty="0" err="1" smtClean="0">
                <a:solidFill>
                  <a:srgbClr val="FF0000"/>
                </a:solidFill>
              </a:rPr>
              <a:t>penilaian</a:t>
            </a:r>
            <a:r>
              <a:rPr lang="en-US" b="1" dirty="0" smtClean="0">
                <a:solidFill>
                  <a:srgbClr val="FF0000"/>
                </a:solidFill>
              </a:rPr>
              <a:t> </a:t>
            </a:r>
            <a:r>
              <a:rPr lang="en-US" b="1" dirty="0" err="1" smtClean="0">
                <a:solidFill>
                  <a:srgbClr val="FF0000"/>
                </a:solidFill>
              </a:rPr>
              <a:t>secara</a:t>
            </a:r>
            <a:r>
              <a:rPr lang="en-US" b="1" dirty="0" smtClean="0">
                <a:solidFill>
                  <a:srgbClr val="FF0000"/>
                </a:solidFill>
              </a:rPr>
              <a:t> </a:t>
            </a:r>
            <a:r>
              <a:rPr lang="en-US" b="1" dirty="0" err="1" smtClean="0">
                <a:solidFill>
                  <a:srgbClr val="FF0000"/>
                </a:solidFill>
              </a:rPr>
              <a:t>objektif</a:t>
            </a:r>
            <a:r>
              <a:rPr lang="en-US" b="1" dirty="0" smtClean="0">
                <a:solidFill>
                  <a:srgbClr val="FF0000"/>
                </a:solidFill>
              </a:rPr>
              <a:t> </a:t>
            </a:r>
            <a:r>
              <a:rPr lang="en-US" b="1" dirty="0" err="1" smtClean="0">
                <a:solidFill>
                  <a:srgbClr val="FF0000"/>
                </a:solidFill>
              </a:rPr>
              <a:t>terhadap</a:t>
            </a:r>
            <a:r>
              <a:rPr lang="en-US" b="1" dirty="0" smtClean="0">
                <a:solidFill>
                  <a:srgbClr val="FF0000"/>
                </a:solidFill>
              </a:rPr>
              <a:t> </a:t>
            </a:r>
            <a:r>
              <a:rPr lang="en-US" b="1" dirty="0" err="1" smtClean="0">
                <a:solidFill>
                  <a:srgbClr val="FF0000"/>
                </a:solidFill>
              </a:rPr>
              <a:t>aspek</a:t>
            </a:r>
            <a:r>
              <a:rPr lang="en-US" b="1" dirty="0" smtClean="0">
                <a:solidFill>
                  <a:srgbClr val="FF0000"/>
                </a:solidFill>
              </a:rPr>
              <a:t> </a:t>
            </a:r>
            <a:r>
              <a:rPr lang="en-US" b="1" dirty="0" err="1" smtClean="0">
                <a:solidFill>
                  <a:srgbClr val="FF0000"/>
                </a:solidFill>
              </a:rPr>
              <a:t>kualitas</a:t>
            </a:r>
            <a:r>
              <a:rPr lang="en-US" b="1" dirty="0" smtClean="0">
                <a:solidFill>
                  <a:srgbClr val="FF0000"/>
                </a:solidFill>
              </a:rPr>
              <a:t> </a:t>
            </a:r>
            <a:r>
              <a:rPr lang="en-US" b="1" dirty="0" err="1" smtClean="0">
                <a:solidFill>
                  <a:srgbClr val="FF0000"/>
                </a:solidFill>
              </a:rPr>
              <a:t>mutu</a:t>
            </a:r>
            <a:r>
              <a:rPr lang="en-US" b="1" dirty="0" smtClean="0">
                <a:solidFill>
                  <a:srgbClr val="FF0000"/>
                </a:solidFill>
              </a:rPr>
              <a:t> </a:t>
            </a:r>
            <a:r>
              <a:rPr lang="en-US" b="1" dirty="0" err="1" smtClean="0">
                <a:solidFill>
                  <a:srgbClr val="FF0000"/>
                </a:solidFill>
              </a:rPr>
              <a:t>pelaksanaan</a:t>
            </a:r>
            <a:r>
              <a:rPr lang="en-US" b="1" dirty="0" smtClean="0">
                <a:solidFill>
                  <a:srgbClr val="FF0000"/>
                </a:solidFill>
              </a:rPr>
              <a:t> </a:t>
            </a:r>
            <a:r>
              <a:rPr lang="en-US" b="1" dirty="0" err="1" smtClean="0">
                <a:solidFill>
                  <a:srgbClr val="FF0000"/>
                </a:solidFill>
              </a:rPr>
              <a:t>kegiatan</a:t>
            </a:r>
            <a:r>
              <a:rPr lang="en-US" b="1" dirty="0" smtClean="0">
                <a:solidFill>
                  <a:srgbClr val="FF0000"/>
                </a:solidFill>
              </a:rPr>
              <a:t>.</a:t>
            </a:r>
            <a:endParaRPr lang="en-US" dirty="0">
              <a:solidFill>
                <a:srgbClr val="FF0000"/>
              </a:solidFill>
            </a:endParaRPr>
          </a:p>
        </p:txBody>
      </p:sp>
      <p:sp>
        <p:nvSpPr>
          <p:cNvPr id="6" name="Oval 5"/>
          <p:cNvSpPr/>
          <p:nvPr/>
        </p:nvSpPr>
        <p:spPr>
          <a:xfrm>
            <a:off x="6572264" y="1142984"/>
            <a:ext cx="571504" cy="33575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00430" y="1214422"/>
            <a:ext cx="642942" cy="3214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85852" y="857232"/>
            <a:ext cx="207170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550" y="64815"/>
            <a:ext cx="6648474" cy="523220"/>
          </a:xfrm>
          <a:prstGeom prst="rect">
            <a:avLst/>
          </a:prstGeom>
          <a:noFill/>
        </p:spPr>
        <p:txBody>
          <a:bodyPr wrap="square" rtlCol="0">
            <a:spAutoFit/>
          </a:bodyPr>
          <a:lstStyle/>
          <a:p>
            <a:r>
              <a:rPr lang="id-ID" sz="2800" dirty="0"/>
              <a:t>SKP </a:t>
            </a:r>
            <a:r>
              <a:rPr lang="en-US" sz="2800" dirty="0" smtClean="0"/>
              <a:t>TENDIK</a:t>
            </a:r>
            <a:r>
              <a:rPr lang="id-ID" sz="2800" dirty="0" smtClean="0"/>
              <a:t> FUNGSIONAL </a:t>
            </a:r>
            <a:r>
              <a:rPr lang="id-ID" sz="2800" dirty="0"/>
              <a:t>TERTENTU </a:t>
            </a:r>
          </a:p>
        </p:txBody>
      </p:sp>
      <p:sp>
        <p:nvSpPr>
          <p:cNvPr id="3" name="Rectangle 2"/>
          <p:cNvSpPr/>
          <p:nvPr/>
        </p:nvSpPr>
        <p:spPr>
          <a:xfrm>
            <a:off x="928662" y="1000108"/>
            <a:ext cx="6881839" cy="1696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solidFill>
                  <a:schemeClr val="tx1"/>
                </a:solidFill>
              </a:rPr>
              <a:t>Penyusunan SKP bagi </a:t>
            </a:r>
            <a:r>
              <a:rPr lang="en-US" sz="2000" dirty="0" err="1" smtClean="0">
                <a:solidFill>
                  <a:srgbClr val="000000"/>
                </a:solidFill>
              </a:rPr>
              <a:t>Tendik</a:t>
            </a:r>
            <a:r>
              <a:rPr lang="en-US" sz="2000" dirty="0" smtClean="0">
                <a:solidFill>
                  <a:srgbClr val="000000"/>
                </a:solidFill>
              </a:rPr>
              <a:t> </a:t>
            </a:r>
            <a:r>
              <a:rPr lang="id-ID" sz="2000" dirty="0" smtClean="0">
                <a:solidFill>
                  <a:srgbClr val="000000"/>
                </a:solidFill>
              </a:rPr>
              <a:t>fungsional </a:t>
            </a:r>
            <a:r>
              <a:rPr lang="id-ID" sz="2000" dirty="0">
                <a:solidFill>
                  <a:srgbClr val="000000"/>
                </a:solidFill>
              </a:rPr>
              <a:t>tertentu, kegiatan tugas jabatannya disesuaikan dengan butir-butir kegiatan berdasarkan peraturan perundang-undangan yang </a:t>
            </a:r>
            <a:r>
              <a:rPr lang="id-ID" sz="2000" dirty="0">
                <a:solidFill>
                  <a:schemeClr val="tx1"/>
                </a:solidFill>
              </a:rPr>
              <a:t>mengatur tentang jabatan fungsional tertentu</a:t>
            </a:r>
          </a:p>
        </p:txBody>
      </p:sp>
      <p:sp>
        <p:nvSpPr>
          <p:cNvPr id="4" name="Rectangle 3"/>
          <p:cNvSpPr/>
          <p:nvPr/>
        </p:nvSpPr>
        <p:spPr>
          <a:xfrm>
            <a:off x="928662" y="2943936"/>
            <a:ext cx="6929485" cy="187449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solidFill>
                  <a:srgbClr val="000000"/>
                </a:solidFill>
              </a:rPr>
              <a:t>Angka Kredit</a:t>
            </a:r>
          </a:p>
          <a:p>
            <a:pPr algn="just"/>
            <a:r>
              <a:rPr lang="id-ID" sz="2000" dirty="0">
                <a:solidFill>
                  <a:srgbClr val="000000"/>
                </a:solidFill>
              </a:rPr>
              <a:t>Satuan nilai dari tiap butir kegiatan dan/atau akumulasi nilai butir-butir kegiatan yang harus dicapai oleh seorang pejabat fungsional dalam rangka pembinaan karier yang bersangkutan, ditetapkan dengan jumlah angka kredit yang akan dicapai</a:t>
            </a:r>
          </a:p>
        </p:txBody>
      </p:sp>
      <p:sp>
        <p:nvSpPr>
          <p:cNvPr id="5" name="Rectangle 4"/>
          <p:cNvSpPr/>
          <p:nvPr/>
        </p:nvSpPr>
        <p:spPr>
          <a:xfrm>
            <a:off x="928663" y="5066605"/>
            <a:ext cx="6886862" cy="10216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solidFill>
                  <a:srgbClr val="000000"/>
                </a:solidFill>
              </a:rPr>
              <a:t>SKP bagi </a:t>
            </a:r>
            <a:r>
              <a:rPr lang="en-US" sz="2000" dirty="0" err="1" smtClean="0">
                <a:solidFill>
                  <a:srgbClr val="000000"/>
                </a:solidFill>
              </a:rPr>
              <a:t>Tendik</a:t>
            </a:r>
            <a:r>
              <a:rPr lang="id-ID" sz="2000" dirty="0" smtClean="0">
                <a:solidFill>
                  <a:srgbClr val="000000"/>
                </a:solidFill>
              </a:rPr>
              <a:t> </a:t>
            </a:r>
            <a:r>
              <a:rPr lang="id-ID" sz="2000" dirty="0">
                <a:solidFill>
                  <a:srgbClr val="000000"/>
                </a:solidFill>
              </a:rPr>
              <a:t>fungsional tertentu adalah  target angka kredit yang akan dicapai dalam 1 tahun</a:t>
            </a:r>
          </a:p>
        </p:txBody>
      </p:sp>
    </p:spTree>
    <p:extLst>
      <p:ext uri="{BB962C8B-B14F-4D97-AF65-F5344CB8AC3E}">
        <p14:creationId xmlns:p14="http://schemas.microsoft.com/office/powerpoint/2010/main" xmlns="" val="70943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asil gambar untuk background ppt"/>
          <p:cNvPicPr>
            <a:picLocks noChangeAspect="1" noChangeArrowheads="1"/>
          </p:cNvPicPr>
          <p:nvPr/>
        </p:nvPicPr>
        <p:blipFill>
          <a:blip r:embed="rId2"/>
          <a:srcRect/>
          <a:stretch>
            <a:fillRect/>
          </a:stretch>
        </p:blipFill>
        <p:spPr bwMode="auto">
          <a:xfrm>
            <a:off x="155575" y="17232"/>
            <a:ext cx="8988425" cy="6483602"/>
          </a:xfrm>
          <a:prstGeom prst="rect">
            <a:avLst/>
          </a:prstGeom>
          <a:noFill/>
        </p:spPr>
      </p:pic>
      <p:sp>
        <p:nvSpPr>
          <p:cNvPr id="2" name="Title 1"/>
          <p:cNvSpPr>
            <a:spLocks noGrp="1"/>
          </p:cNvSpPr>
          <p:nvPr>
            <p:ph type="title"/>
          </p:nvPr>
        </p:nvSpPr>
        <p:spPr>
          <a:xfrm>
            <a:off x="1785918" y="142852"/>
            <a:ext cx="5186370" cy="571504"/>
          </a:xfrm>
        </p:spPr>
        <p:txBody>
          <a:bodyPr>
            <a:normAutofit/>
          </a:bodyPr>
          <a:lstStyle/>
          <a:p>
            <a:r>
              <a:rPr lang="en-US" sz="2800" b="1" dirty="0" smtClean="0"/>
              <a:t>DASAR HUKUM</a:t>
            </a:r>
            <a:endParaRPr lang="en-US" sz="2800" b="1" dirty="0"/>
          </a:p>
        </p:txBody>
      </p:sp>
      <p:pic>
        <p:nvPicPr>
          <p:cNvPr id="1026" name="Picture 2"/>
          <p:cNvPicPr>
            <a:picLocks noChangeAspect="1" noChangeArrowheads="1"/>
          </p:cNvPicPr>
          <p:nvPr/>
        </p:nvPicPr>
        <p:blipFill>
          <a:blip r:embed="rId3"/>
          <a:srcRect l="10077" r="9300"/>
          <a:stretch>
            <a:fillRect/>
          </a:stretch>
        </p:blipFill>
        <p:spPr bwMode="auto">
          <a:xfrm>
            <a:off x="285720" y="1285860"/>
            <a:ext cx="4753124" cy="400052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027" name="Picture 3"/>
          <p:cNvPicPr>
            <a:picLocks noChangeAspect="1" noChangeArrowheads="1"/>
          </p:cNvPicPr>
          <p:nvPr/>
        </p:nvPicPr>
        <p:blipFill>
          <a:blip r:embed="rId4"/>
          <a:srcRect/>
          <a:stretch>
            <a:fillRect/>
          </a:stretch>
        </p:blipFill>
        <p:spPr bwMode="auto">
          <a:xfrm>
            <a:off x="5214942" y="857232"/>
            <a:ext cx="3357586" cy="5279223"/>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104" y="439266"/>
            <a:ext cx="7924449" cy="1200329"/>
          </a:xfrm>
          <a:prstGeom prst="rect">
            <a:avLst/>
          </a:prstGeom>
          <a:noFill/>
        </p:spPr>
        <p:txBody>
          <a:bodyPr wrap="square" rtlCol="0">
            <a:spAutoFit/>
          </a:bodyPr>
          <a:lstStyle/>
          <a:p>
            <a:pPr algn="ctr"/>
            <a:r>
              <a:rPr lang="en-US" sz="2400" b="1" dirty="0" smtClean="0"/>
              <a:t>P</a:t>
            </a:r>
            <a:r>
              <a:rPr lang="id-ID" sz="2400" b="1" dirty="0" smtClean="0"/>
              <a:t>EMBUATAN KONTRAK KINERJA BERBASIS SKP DOSEN DAN TENDIK TERKAIT PEMBAYARAN REMUNERASI UNAND  TAHUN 2018</a:t>
            </a:r>
            <a:endParaRPr lang="en-US" sz="2400" b="1" dirty="0"/>
          </a:p>
        </p:txBody>
      </p:sp>
      <p:sp>
        <p:nvSpPr>
          <p:cNvPr id="3" name="Rectangle 2"/>
          <p:cNvSpPr/>
          <p:nvPr/>
        </p:nvSpPr>
        <p:spPr>
          <a:xfrm>
            <a:off x="590104" y="1785926"/>
            <a:ext cx="7924449" cy="4678204"/>
          </a:xfrm>
          <a:prstGeom prst="rect">
            <a:avLst/>
          </a:prstGeom>
        </p:spPr>
        <p:txBody>
          <a:bodyPr wrap="square">
            <a:spAutoFit/>
          </a:bodyPr>
          <a:lstStyle/>
          <a:p>
            <a:pPr marL="342900" indent="-342900" algn="just">
              <a:buFont typeface="+mj-lt"/>
              <a:buAutoNum type="arabicPeriod"/>
            </a:pPr>
            <a:r>
              <a:rPr lang="id-ID" sz="2000" dirty="0" smtClean="0">
                <a:solidFill>
                  <a:srgbClr val="FF0000"/>
                </a:solidFill>
                <a:latin typeface="Century Gothic" panose="020B0502020202020204"/>
                <a:ea typeface="Verdana" panose="020B0604030504040204" pitchFamily="34" charset="0"/>
                <a:cs typeface="Verdana" panose="020B0604030504040204" pitchFamily="34" charset="0"/>
              </a:rPr>
              <a:t>Pejabat Penilai dari Dosen dan Tendik </a:t>
            </a:r>
            <a:r>
              <a:rPr lang="id-ID" sz="2000" b="1" dirty="0" smtClean="0">
                <a:solidFill>
                  <a:srgbClr val="FF0000"/>
                </a:solidFill>
                <a:latin typeface="Century Gothic" panose="020B0502020202020204"/>
                <a:ea typeface="Verdana" panose="020B0604030504040204" pitchFamily="34" charset="0"/>
                <a:cs typeface="Verdana" panose="020B0604030504040204" pitchFamily="34" charset="0"/>
              </a:rPr>
              <a:t>WAJIB </a:t>
            </a:r>
            <a:r>
              <a:rPr lang="id-ID" sz="2000" dirty="0" smtClean="0">
                <a:solidFill>
                  <a:srgbClr val="FF0000"/>
                </a:solidFill>
                <a:latin typeface="Century Gothic" panose="020B0502020202020204"/>
                <a:ea typeface="Verdana" panose="020B0604030504040204" pitchFamily="34" charset="0"/>
                <a:cs typeface="Verdana" panose="020B0604030504040204" pitchFamily="34" charset="0"/>
              </a:rPr>
              <a:t>menetapkan Kontrak Kinerja Dosen/Tendik dalam bentuk SKP tahunan dan SKP per semester.</a:t>
            </a:r>
            <a:endParaRPr lang="en-US" sz="2000" dirty="0" smtClean="0">
              <a:solidFill>
                <a:srgbClr val="FF0000"/>
              </a:solidFill>
              <a:latin typeface="Century Gothic" panose="020B0502020202020204"/>
              <a:ea typeface="Verdana" panose="020B0604030504040204" pitchFamily="34" charset="0"/>
              <a:cs typeface="Verdana" panose="020B0604030504040204" pitchFamily="34" charset="0"/>
            </a:endParaRPr>
          </a:p>
          <a:p>
            <a:pPr marL="342900" indent="-342900" algn="just">
              <a:buFont typeface="+mj-lt"/>
              <a:buAutoNum type="arabicPeriod"/>
            </a:pPr>
            <a:endParaRPr lang="id-ID" dirty="0" smtClean="0">
              <a:solidFill>
                <a:srgbClr val="FF0000"/>
              </a:solidFill>
              <a:latin typeface="Century Gothic" panose="020B0502020202020204"/>
              <a:ea typeface="Verdana" panose="020B0604030504040204" pitchFamily="34" charset="0"/>
              <a:cs typeface="Verdana" panose="020B0604030504040204" pitchFamily="34" charset="0"/>
            </a:endParaRPr>
          </a:p>
          <a:p>
            <a:pPr marL="342900" indent="-342900" algn="just">
              <a:buFont typeface="+mj-lt"/>
              <a:buAutoNum type="arabicPeriod"/>
            </a:pPr>
            <a:r>
              <a:rPr lang="id-ID" sz="2000" dirty="0" smtClean="0">
                <a:solidFill>
                  <a:srgbClr val="FF0000"/>
                </a:solidFill>
                <a:latin typeface="Century Gothic" panose="020B0502020202020204"/>
                <a:ea typeface="Verdana" panose="020B0604030504040204" pitchFamily="34" charset="0"/>
                <a:cs typeface="Verdana" panose="020B0604030504040204" pitchFamily="34" charset="0"/>
              </a:rPr>
              <a:t>Pembayaran Remunerasi </a:t>
            </a:r>
            <a:r>
              <a:rPr lang="id-ID" sz="2000" b="1" dirty="0" smtClean="0">
                <a:solidFill>
                  <a:srgbClr val="FF0000"/>
                </a:solidFill>
                <a:latin typeface="Century Gothic" panose="020B0502020202020204"/>
                <a:ea typeface="Verdana" panose="020B0604030504040204" pitchFamily="34" charset="0"/>
                <a:cs typeface="Verdana" panose="020B0604030504040204" pitchFamily="34" charset="0"/>
              </a:rPr>
              <a:t>DOSEN </a:t>
            </a:r>
            <a:r>
              <a:rPr lang="id-ID" sz="2000" dirty="0" smtClean="0">
                <a:solidFill>
                  <a:srgbClr val="FF0000"/>
                </a:solidFill>
                <a:latin typeface="Century Gothic" panose="020B0502020202020204"/>
                <a:ea typeface="Verdana" panose="020B0604030504040204" pitchFamily="34" charset="0"/>
                <a:cs typeface="Verdana" panose="020B0604030504040204" pitchFamily="34" charset="0"/>
              </a:rPr>
              <a:t>mengacu pada penilaian LKD/BKD dan Penilaian Capaian SKP per semester.</a:t>
            </a:r>
            <a:endParaRPr lang="en-US" sz="2000" dirty="0" smtClean="0">
              <a:solidFill>
                <a:srgbClr val="FF0000"/>
              </a:solidFill>
              <a:latin typeface="Century Gothic" panose="020B0502020202020204"/>
              <a:ea typeface="Verdana" panose="020B0604030504040204" pitchFamily="34" charset="0"/>
              <a:cs typeface="Verdana" panose="020B0604030504040204" pitchFamily="34" charset="0"/>
            </a:endParaRPr>
          </a:p>
          <a:p>
            <a:pPr marL="342900" indent="-342900" algn="just">
              <a:buFont typeface="+mj-lt"/>
              <a:buAutoNum type="arabicPeriod"/>
            </a:pPr>
            <a:endParaRPr lang="id-ID" sz="2000" dirty="0" smtClean="0">
              <a:solidFill>
                <a:srgbClr val="FF0000"/>
              </a:solidFill>
              <a:latin typeface="Century Gothic" panose="020B0502020202020204"/>
              <a:ea typeface="Verdana" panose="020B0604030504040204" pitchFamily="34" charset="0"/>
              <a:cs typeface="Verdana" panose="020B0604030504040204" pitchFamily="34" charset="0"/>
            </a:endParaRPr>
          </a:p>
          <a:p>
            <a:pPr marL="342900" indent="-342900" algn="just">
              <a:buFont typeface="+mj-lt"/>
              <a:buAutoNum type="arabicPeriod"/>
            </a:pPr>
            <a:r>
              <a:rPr lang="id-ID" sz="2000" dirty="0" smtClean="0">
                <a:solidFill>
                  <a:srgbClr val="FF0000"/>
                </a:solidFill>
                <a:latin typeface="Century Gothic" panose="020B0502020202020204"/>
                <a:ea typeface="Verdana" panose="020B0604030504040204" pitchFamily="34" charset="0"/>
                <a:cs typeface="Verdana" panose="020B0604030504040204" pitchFamily="34" charset="0"/>
              </a:rPr>
              <a:t>Pembayaran Remunerasi </a:t>
            </a:r>
            <a:r>
              <a:rPr lang="id-ID" sz="2000" b="1" dirty="0" smtClean="0">
                <a:solidFill>
                  <a:srgbClr val="FF0000"/>
                </a:solidFill>
                <a:latin typeface="Century Gothic" panose="020B0502020202020204"/>
                <a:ea typeface="Verdana" panose="020B0604030504040204" pitchFamily="34" charset="0"/>
                <a:cs typeface="Verdana" panose="020B0604030504040204" pitchFamily="34" charset="0"/>
              </a:rPr>
              <a:t>DOSEN MENDAPAT TUGAS TAMBAHAN, PEJABAT STRUKTURAL, </a:t>
            </a:r>
            <a:r>
              <a:rPr lang="id-ID" sz="2000" dirty="0" smtClean="0">
                <a:solidFill>
                  <a:srgbClr val="FF0000"/>
                </a:solidFill>
                <a:latin typeface="Century Gothic" panose="020B0502020202020204"/>
                <a:ea typeface="Verdana" panose="020B0604030504040204" pitchFamily="34" charset="0"/>
                <a:cs typeface="Verdana" panose="020B0604030504040204" pitchFamily="34" charset="0"/>
              </a:rPr>
              <a:t>dan</a:t>
            </a:r>
            <a:r>
              <a:rPr lang="id-ID" sz="2000" b="1" dirty="0" smtClean="0">
                <a:solidFill>
                  <a:srgbClr val="FF0000"/>
                </a:solidFill>
                <a:latin typeface="Century Gothic" panose="020B0502020202020204"/>
                <a:ea typeface="Verdana" panose="020B0604030504040204" pitchFamily="34" charset="0"/>
                <a:cs typeface="Verdana" panose="020B0604030504040204" pitchFamily="34" charset="0"/>
              </a:rPr>
              <a:t> TENAGA KEPENDIDIKAN </a:t>
            </a:r>
            <a:r>
              <a:rPr lang="id-ID" sz="2000" dirty="0" smtClean="0">
                <a:solidFill>
                  <a:srgbClr val="FF0000"/>
                </a:solidFill>
                <a:latin typeface="Century Gothic" panose="020B0502020202020204"/>
                <a:ea typeface="Verdana" panose="020B0604030504040204" pitchFamily="34" charset="0"/>
                <a:cs typeface="Verdana" panose="020B0604030504040204" pitchFamily="34" charset="0"/>
              </a:rPr>
              <a:t>mengacu pada Penilaian Capaian SKP per semester.</a:t>
            </a:r>
            <a:endParaRPr lang="en-US" sz="2000" dirty="0" smtClean="0">
              <a:solidFill>
                <a:srgbClr val="FF0000"/>
              </a:solidFill>
              <a:latin typeface="Century Gothic" panose="020B0502020202020204"/>
              <a:ea typeface="Verdana" panose="020B0604030504040204" pitchFamily="34" charset="0"/>
              <a:cs typeface="Verdana" panose="020B0604030504040204" pitchFamily="34" charset="0"/>
            </a:endParaRPr>
          </a:p>
          <a:p>
            <a:pPr marL="342900" indent="-342900" algn="just">
              <a:buFont typeface="+mj-lt"/>
              <a:buAutoNum type="arabicPeriod"/>
            </a:pPr>
            <a:endParaRPr lang="id-ID" sz="2000" dirty="0" smtClean="0">
              <a:solidFill>
                <a:srgbClr val="FF0000"/>
              </a:solidFill>
              <a:latin typeface="Century Gothic" panose="020B0502020202020204"/>
              <a:ea typeface="Verdana" panose="020B0604030504040204" pitchFamily="34" charset="0"/>
              <a:cs typeface="Verdana" panose="020B0604030504040204" pitchFamily="34" charset="0"/>
            </a:endParaRPr>
          </a:p>
          <a:p>
            <a:pPr marL="342900" indent="-342900" algn="just">
              <a:buFont typeface="+mj-lt"/>
              <a:buAutoNum type="arabicPeriod"/>
            </a:pPr>
            <a:r>
              <a:rPr lang="id-ID" sz="2000" dirty="0" smtClean="0">
                <a:solidFill>
                  <a:srgbClr val="FF0000"/>
                </a:solidFill>
                <a:latin typeface="Century Gothic" panose="020B0502020202020204"/>
                <a:ea typeface="Verdana" panose="020B0604030504040204" pitchFamily="34" charset="0"/>
                <a:cs typeface="Verdana" panose="020B0604030504040204" pitchFamily="34" charset="0"/>
              </a:rPr>
              <a:t>Penilaian Capaian SKP Semester I</a:t>
            </a:r>
            <a:r>
              <a:rPr lang="en-US" sz="2000" dirty="0" smtClean="0">
                <a:solidFill>
                  <a:srgbClr val="FF0000"/>
                </a:solidFill>
                <a:latin typeface="Century Gothic" panose="020B0502020202020204"/>
                <a:ea typeface="Verdana" panose="020B0604030504040204" pitchFamily="34" charset="0"/>
                <a:cs typeface="Verdana" panose="020B0604030504040204" pitchFamily="34" charset="0"/>
              </a:rPr>
              <a:t>I</a:t>
            </a:r>
            <a:r>
              <a:rPr lang="id-ID" sz="2000" dirty="0" smtClean="0">
                <a:solidFill>
                  <a:srgbClr val="FF0000"/>
                </a:solidFill>
                <a:latin typeface="Century Gothic" panose="020B0502020202020204"/>
                <a:ea typeface="Verdana" panose="020B0604030504040204" pitchFamily="34" charset="0"/>
                <a:cs typeface="Verdana" panose="020B0604030504040204" pitchFamily="34" charset="0"/>
              </a:rPr>
              <a:t> dilakukan </a:t>
            </a:r>
            <a:r>
              <a:rPr lang="id-ID" sz="2000" b="1" dirty="0" smtClean="0">
                <a:solidFill>
                  <a:srgbClr val="FF0000"/>
                </a:solidFill>
                <a:latin typeface="Century Gothic" panose="020B0502020202020204"/>
                <a:ea typeface="Verdana" panose="020B0604030504040204" pitchFamily="34" charset="0"/>
                <a:cs typeface="Verdana" panose="020B0604030504040204" pitchFamily="34" charset="0"/>
              </a:rPr>
              <a:t>PALING LAMBAT</a:t>
            </a:r>
            <a:r>
              <a:rPr lang="en-SG" sz="2000" b="1" dirty="0" smtClean="0">
                <a:solidFill>
                  <a:srgbClr val="FF0000"/>
                </a:solidFill>
                <a:latin typeface="Century Gothic" panose="020B0502020202020204"/>
                <a:ea typeface="Verdana" panose="020B0604030504040204" pitchFamily="34" charset="0"/>
                <a:cs typeface="Verdana" panose="020B0604030504040204" pitchFamily="34" charset="0"/>
              </a:rPr>
              <a:t> </a:t>
            </a:r>
            <a:r>
              <a:rPr lang="en-US" sz="2000" b="1" dirty="0" smtClean="0">
                <a:solidFill>
                  <a:srgbClr val="FF0000"/>
                </a:solidFill>
                <a:latin typeface="Century Gothic" panose="020B0502020202020204"/>
                <a:ea typeface="Verdana" panose="020B0604030504040204" pitchFamily="34" charset="0"/>
                <a:cs typeface="Verdana" panose="020B0604030504040204" pitchFamily="34" charset="0"/>
              </a:rPr>
              <a:t>TANGGAL 25 JANUARI</a:t>
            </a:r>
            <a:r>
              <a:rPr lang="id-ID" sz="2000" b="1" dirty="0" smtClean="0">
                <a:solidFill>
                  <a:srgbClr val="FF0000"/>
                </a:solidFill>
                <a:latin typeface="Century Gothic" panose="020B0502020202020204"/>
                <a:ea typeface="Verdana" panose="020B0604030504040204" pitchFamily="34" charset="0"/>
                <a:cs typeface="Verdana" panose="020B0604030504040204" pitchFamily="34" charset="0"/>
              </a:rPr>
              <a:t> 201</a:t>
            </a:r>
            <a:r>
              <a:rPr lang="en-US" sz="2000" b="1" dirty="0" smtClean="0">
                <a:solidFill>
                  <a:srgbClr val="FF0000"/>
                </a:solidFill>
                <a:latin typeface="Century Gothic" panose="020B0502020202020204"/>
                <a:ea typeface="Verdana" panose="020B0604030504040204" pitchFamily="34" charset="0"/>
                <a:cs typeface="Verdana" panose="020B0604030504040204" pitchFamily="34" charset="0"/>
              </a:rPr>
              <a:t>9</a:t>
            </a:r>
            <a:r>
              <a:rPr lang="id-ID" sz="2000" b="1" dirty="0" smtClean="0">
                <a:solidFill>
                  <a:srgbClr val="FF0000"/>
                </a:solidFill>
                <a:latin typeface="Century Gothic" panose="020B0502020202020204"/>
                <a:ea typeface="Verdana" panose="020B0604030504040204" pitchFamily="34" charset="0"/>
                <a:cs typeface="Verdana" panose="020B0604030504040204" pitchFamily="34" charset="0"/>
              </a:rPr>
              <a:t> </a:t>
            </a:r>
            <a:r>
              <a:rPr lang="id-ID" sz="2000" dirty="0" smtClean="0">
                <a:solidFill>
                  <a:srgbClr val="FF0000"/>
                </a:solidFill>
                <a:latin typeface="Century Gothic" panose="020B0502020202020204"/>
                <a:ea typeface="Verdana" panose="020B0604030504040204" pitchFamily="34" charset="0"/>
                <a:cs typeface="Verdana" panose="020B0604030504040204" pitchFamily="34" charset="0"/>
              </a:rPr>
              <a:t>sebagai acuan Pembayaran Remunerasi  Semeter I.</a:t>
            </a:r>
            <a:endParaRPr lang="id-ID" dirty="0" smtClean="0">
              <a:solidFill>
                <a:prstClr val="black"/>
              </a:solidFill>
              <a:latin typeface="Century Gothic" panose="020B050202020202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2373579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21413" t="52734" r="20937" b="12109"/>
          <a:stretch>
            <a:fillRect/>
          </a:stretch>
        </p:blipFill>
        <p:spPr bwMode="auto">
          <a:xfrm>
            <a:off x="357158" y="2500306"/>
            <a:ext cx="8334434" cy="2857520"/>
          </a:xfrm>
          <a:prstGeom prst="rect">
            <a:avLst/>
          </a:prstGeom>
          <a:noFill/>
          <a:ln w="9525">
            <a:noFill/>
            <a:miter lim="800000"/>
            <a:headEnd/>
            <a:tailEnd/>
          </a:ln>
          <a:effectLst/>
        </p:spPr>
      </p:pic>
      <p:sp>
        <p:nvSpPr>
          <p:cNvPr id="7" name="Title 1"/>
          <p:cNvSpPr>
            <a:spLocks noGrp="1"/>
          </p:cNvSpPr>
          <p:nvPr>
            <p:ph type="title"/>
          </p:nvPr>
        </p:nvSpPr>
        <p:spPr>
          <a:xfrm>
            <a:off x="357158" y="274638"/>
            <a:ext cx="7858180" cy="439718"/>
          </a:xfrm>
        </p:spPr>
        <p:txBody>
          <a:bodyPr>
            <a:normAutofit fontScale="90000"/>
          </a:bodyPr>
          <a:lstStyle/>
          <a:p>
            <a:r>
              <a:rPr lang="en-US" dirty="0" smtClean="0"/>
              <a:t>NILAI CAPAIAN SKP &amp; REMUNERASI </a:t>
            </a:r>
            <a:endParaRPr lang="en-US" dirty="0"/>
          </a:p>
        </p:txBody>
      </p:sp>
      <p:sp>
        <p:nvSpPr>
          <p:cNvPr id="8" name="Rectangle 7"/>
          <p:cNvSpPr/>
          <p:nvPr/>
        </p:nvSpPr>
        <p:spPr>
          <a:xfrm>
            <a:off x="571472" y="1142984"/>
            <a:ext cx="8001056" cy="1200329"/>
          </a:xfrm>
          <a:prstGeom prst="rect">
            <a:avLst/>
          </a:prstGeom>
        </p:spPr>
        <p:txBody>
          <a:bodyPr wrap="square">
            <a:spAutoFit/>
          </a:bodyPr>
          <a:lstStyle/>
          <a:p>
            <a:r>
              <a:rPr lang="en-US" sz="2400" dirty="0" err="1" smtClean="0"/>
              <a:t>Sistem</a:t>
            </a:r>
            <a:r>
              <a:rPr lang="en-US" sz="2400" dirty="0" smtClean="0"/>
              <a:t> </a:t>
            </a:r>
            <a:r>
              <a:rPr lang="en-US" sz="2400" dirty="0" err="1" smtClean="0"/>
              <a:t>perhitungan</a:t>
            </a:r>
            <a:r>
              <a:rPr lang="en-US" sz="2400" dirty="0" smtClean="0"/>
              <a:t> </a:t>
            </a:r>
            <a:r>
              <a:rPr lang="en-US" sz="2400" dirty="0" err="1" smtClean="0"/>
              <a:t>poin</a:t>
            </a:r>
            <a:r>
              <a:rPr lang="en-US" sz="2400" dirty="0" smtClean="0"/>
              <a:t> </a:t>
            </a:r>
            <a:r>
              <a:rPr lang="en-US" sz="2400" dirty="0" err="1" smtClean="0"/>
              <a:t>rubrik</a:t>
            </a:r>
            <a:r>
              <a:rPr lang="en-US" sz="2400" dirty="0" smtClean="0"/>
              <a:t> SKP </a:t>
            </a:r>
            <a:r>
              <a:rPr lang="en-US" sz="2400" dirty="0" err="1" smtClean="0"/>
              <a:t>bagi</a:t>
            </a:r>
            <a:r>
              <a:rPr lang="en-US" sz="2400" dirty="0" smtClean="0"/>
              <a:t> </a:t>
            </a:r>
            <a:r>
              <a:rPr lang="en-US" sz="2400" dirty="0" err="1" smtClean="0"/>
              <a:t>Dosen</a:t>
            </a:r>
            <a:r>
              <a:rPr lang="en-US" sz="2400" dirty="0" smtClean="0"/>
              <a:t> </a:t>
            </a:r>
            <a:r>
              <a:rPr lang="en-US" sz="2400" dirty="0" err="1" smtClean="0"/>
              <a:t>Pejabat</a:t>
            </a:r>
            <a:r>
              <a:rPr lang="en-US" sz="2400" dirty="0" smtClean="0"/>
              <a:t> </a:t>
            </a:r>
            <a:r>
              <a:rPr lang="en-US" sz="2400" dirty="0" err="1" smtClean="0"/>
              <a:t>Pengelola</a:t>
            </a:r>
            <a:r>
              <a:rPr lang="en-US" sz="2400" dirty="0" smtClean="0"/>
              <a:t> , </a:t>
            </a:r>
            <a:r>
              <a:rPr lang="en-US" sz="2400" dirty="0" err="1" smtClean="0"/>
              <a:t>Pejabat</a:t>
            </a:r>
            <a:r>
              <a:rPr lang="en-US" sz="2400" dirty="0" smtClean="0"/>
              <a:t> </a:t>
            </a:r>
            <a:r>
              <a:rPr lang="en-US" sz="2400" dirty="0" err="1" smtClean="0"/>
              <a:t>Struktural</a:t>
            </a:r>
            <a:r>
              <a:rPr lang="en-US" sz="2400" dirty="0" smtClean="0"/>
              <a:t>, </a:t>
            </a:r>
            <a:r>
              <a:rPr lang="en-US" sz="2400" dirty="0" err="1" smtClean="0"/>
              <a:t>dan</a:t>
            </a:r>
            <a:r>
              <a:rPr lang="en-US" sz="2400" dirty="0" smtClean="0"/>
              <a:t> </a:t>
            </a:r>
            <a:r>
              <a:rPr lang="en-US" sz="2400" dirty="0" err="1" smtClean="0"/>
              <a:t>Tendik</a:t>
            </a:r>
            <a:r>
              <a:rPr lang="en-US" sz="2400" dirty="0" smtClean="0"/>
              <a:t> </a:t>
            </a:r>
            <a:r>
              <a:rPr lang="en-US" sz="2400" dirty="0" err="1" smtClean="0"/>
              <a:t>adalah</a:t>
            </a:r>
            <a:r>
              <a:rPr lang="en-US" sz="2400" dirty="0" smtClean="0"/>
              <a:t> </a:t>
            </a:r>
            <a:r>
              <a:rPr lang="en-US" sz="2400" dirty="0" err="1" smtClean="0"/>
              <a:t>berdasarkan</a:t>
            </a:r>
            <a:r>
              <a:rPr lang="en-US" sz="2400" dirty="0" smtClean="0"/>
              <a:t> </a:t>
            </a:r>
            <a:r>
              <a:rPr lang="en-US" sz="2400" dirty="0" err="1" smtClean="0"/>
              <a:t>nilai</a:t>
            </a:r>
            <a:r>
              <a:rPr lang="en-US" sz="2400" dirty="0" smtClean="0"/>
              <a:t> </a:t>
            </a:r>
            <a:r>
              <a:rPr lang="en-US" sz="2400" dirty="0" err="1" smtClean="0"/>
              <a:t>capaian</a:t>
            </a:r>
            <a:r>
              <a:rPr lang="en-US" sz="2400" dirty="0" smtClean="0"/>
              <a:t> SKP-</a:t>
            </a:r>
            <a:r>
              <a:rPr lang="en-US" sz="2400" dirty="0" err="1" smtClean="0"/>
              <a:t>nya</a:t>
            </a:r>
            <a:r>
              <a:rPr lang="en-US" sz="2400" dirty="0" smtClean="0"/>
              <a:t> </a:t>
            </a:r>
            <a:r>
              <a:rPr lang="en-US" sz="2400" dirty="0" err="1" smtClean="0"/>
              <a:t>sbb</a:t>
            </a:r>
            <a:r>
              <a:rPr lang="en-US" sz="2400" dirty="0"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duhan.jpg"/>
          <p:cNvPicPr>
            <a:picLocks noChangeAspect="1"/>
          </p:cNvPicPr>
          <p:nvPr/>
        </p:nvPicPr>
        <p:blipFill>
          <a:blip r:embed="rId2"/>
          <a:stretch>
            <a:fillRect/>
          </a:stretch>
        </p:blipFill>
        <p:spPr>
          <a:xfrm>
            <a:off x="785786" y="2357430"/>
            <a:ext cx="5100674" cy="3643339"/>
          </a:xfrm>
          <a:prstGeom prst="rect">
            <a:avLst/>
          </a:prstGeom>
        </p:spPr>
      </p:pic>
      <p:sp>
        <p:nvSpPr>
          <p:cNvPr id="4" name="Title 1"/>
          <p:cNvSpPr txBox="1">
            <a:spLocks/>
          </p:cNvSpPr>
          <p:nvPr/>
        </p:nvSpPr>
        <p:spPr>
          <a:xfrm>
            <a:off x="500034" y="428604"/>
            <a:ext cx="8229600" cy="93978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chemeClr val="tx1"/>
                </a:solidFill>
                <a:effectLst/>
                <a:uLnTx/>
                <a:uFillTx/>
                <a:latin typeface="+mj-lt"/>
                <a:ea typeface="+mj-ea"/>
                <a:cs typeface="+mj-cs"/>
              </a:rPr>
              <a:t>PERILAKU </a:t>
            </a:r>
            <a:r>
              <a:rPr kumimoji="0" lang="en-US" sz="6000" b="0" i="0" u="none" strike="noStrike" kern="1200" cap="none" spc="0" normalizeH="0" baseline="0" noProof="0" dirty="0" smtClean="0">
                <a:ln>
                  <a:noFill/>
                </a:ln>
                <a:solidFill>
                  <a:schemeClr val="tx1"/>
                </a:solidFill>
                <a:effectLst/>
                <a:uLnTx/>
                <a:uFillTx/>
                <a:latin typeface="+mj-lt"/>
                <a:ea typeface="+mj-ea"/>
                <a:cs typeface="+mj-cs"/>
              </a:rPr>
              <a:t>KERJA</a:t>
            </a: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10" descr="Hasil gambar untuk 40%"/>
          <p:cNvPicPr>
            <a:picLocks noChangeAspect="1" noChangeArrowheads="1"/>
          </p:cNvPicPr>
          <p:nvPr/>
        </p:nvPicPr>
        <p:blipFill>
          <a:blip r:embed="rId3"/>
          <a:srcRect l="15059" r="11798" b="5714"/>
          <a:stretch>
            <a:fillRect/>
          </a:stretch>
        </p:blipFill>
        <p:spPr bwMode="auto">
          <a:xfrm>
            <a:off x="5929322" y="1357298"/>
            <a:ext cx="2857520" cy="27734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785926"/>
            <a:ext cx="8229600" cy="4525963"/>
          </a:xfrm>
        </p:spPr>
        <p:txBody>
          <a:bodyPr>
            <a:normAutofit fontScale="70000" lnSpcReduction="20000"/>
          </a:bodyPr>
          <a:lstStyle/>
          <a:p>
            <a:r>
              <a:rPr lang="id-ID" dirty="0" smtClean="0"/>
              <a:t>Nilai perilaku kerja dinyatakan dengan angka dan sebutan sebagai berikut :</a:t>
            </a:r>
          </a:p>
          <a:p>
            <a:pPr marL="914400" lvl="1" indent="-514350">
              <a:buFont typeface="+mj-lt"/>
              <a:buAutoNum type="alphaLcParenR"/>
            </a:pPr>
            <a:r>
              <a:rPr lang="id-ID" dirty="0" smtClean="0"/>
              <a:t>91 – 100		: Sangat Baik</a:t>
            </a:r>
          </a:p>
          <a:p>
            <a:pPr marL="914400" lvl="1" indent="-514350">
              <a:buFont typeface="+mj-lt"/>
              <a:buAutoNum type="alphaLcParenR"/>
            </a:pPr>
            <a:r>
              <a:rPr lang="id-ID" dirty="0" smtClean="0"/>
              <a:t>76 – 90		: Baik</a:t>
            </a:r>
          </a:p>
          <a:p>
            <a:pPr marL="914400" lvl="1" indent="-514350">
              <a:buFont typeface="+mj-lt"/>
              <a:buAutoNum type="alphaLcParenR"/>
            </a:pPr>
            <a:r>
              <a:rPr lang="id-ID" dirty="0" smtClean="0"/>
              <a:t>61 – 75		: Cukup</a:t>
            </a:r>
          </a:p>
          <a:p>
            <a:pPr marL="914400" lvl="1" indent="-514350">
              <a:buFont typeface="+mj-lt"/>
              <a:buAutoNum type="alphaLcParenR"/>
            </a:pPr>
            <a:r>
              <a:rPr lang="id-ID" dirty="0" smtClean="0"/>
              <a:t>51 – 60		: Kurang</a:t>
            </a:r>
          </a:p>
          <a:p>
            <a:pPr marL="914400" lvl="1" indent="-514350">
              <a:buFont typeface="+mj-lt"/>
              <a:buAutoNum type="alphaLcParenR"/>
            </a:pPr>
            <a:r>
              <a:rPr lang="id-ID" dirty="0" smtClean="0"/>
              <a:t>50 ke bawah 	: Buruk	</a:t>
            </a:r>
          </a:p>
          <a:p>
            <a:r>
              <a:rPr lang="id-ID" dirty="0" smtClean="0"/>
              <a:t>Penilaian perilaku kerja meliputi Aspek:</a:t>
            </a:r>
          </a:p>
          <a:p>
            <a:pPr marL="914400" lvl="1" indent="-514350">
              <a:buFont typeface="+mj-lt"/>
              <a:buAutoNum type="alphaLcParenR"/>
            </a:pPr>
            <a:r>
              <a:rPr lang="id-ID" dirty="0" smtClean="0"/>
              <a:t>Orientasi pelayanan;</a:t>
            </a:r>
          </a:p>
          <a:p>
            <a:pPr marL="914400" lvl="1" indent="-514350">
              <a:buFont typeface="+mj-lt"/>
              <a:buAutoNum type="alphaLcParenR"/>
            </a:pPr>
            <a:r>
              <a:rPr lang="id-ID" dirty="0" smtClean="0"/>
              <a:t>Integritas;</a:t>
            </a:r>
          </a:p>
          <a:p>
            <a:pPr marL="914400" lvl="1" indent="-514350">
              <a:buFont typeface="+mj-lt"/>
              <a:buAutoNum type="alphaLcParenR"/>
            </a:pPr>
            <a:r>
              <a:rPr lang="id-ID" dirty="0" smtClean="0"/>
              <a:t>Komitmen;</a:t>
            </a:r>
          </a:p>
          <a:p>
            <a:pPr marL="914400" lvl="1" indent="-514350">
              <a:buFont typeface="+mj-lt"/>
              <a:buAutoNum type="alphaLcParenR"/>
            </a:pPr>
            <a:r>
              <a:rPr lang="id-ID" dirty="0" smtClean="0"/>
              <a:t>Disiplin;</a:t>
            </a:r>
          </a:p>
          <a:p>
            <a:pPr marL="914400" lvl="1" indent="-514350">
              <a:buFont typeface="+mj-lt"/>
              <a:buAutoNum type="alphaLcParenR"/>
            </a:pPr>
            <a:r>
              <a:rPr lang="id-ID" dirty="0" smtClean="0"/>
              <a:t>Kerjasama; dan</a:t>
            </a:r>
          </a:p>
          <a:p>
            <a:pPr marL="914400" lvl="1" indent="-514350">
              <a:buFont typeface="+mj-lt"/>
              <a:buAutoNum type="alphaLcParenR"/>
            </a:pPr>
            <a:r>
              <a:rPr lang="id-ID" dirty="0" smtClean="0"/>
              <a:t>Kepemimpinan.</a:t>
            </a:r>
          </a:p>
          <a:p>
            <a:endParaRPr lang="id-ID" dirty="0"/>
          </a:p>
        </p:txBody>
      </p:sp>
      <p:pic>
        <p:nvPicPr>
          <p:cNvPr id="5" name="Picture 2" descr="Hasil gambar untuk penilaia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38621" y="3143248"/>
            <a:ext cx="4762529" cy="2857520"/>
          </a:xfrm>
          <a:prstGeom prst="rect">
            <a:avLst/>
          </a:prstGeom>
          <a:noFill/>
        </p:spPr>
      </p:pic>
      <p:sp>
        <p:nvSpPr>
          <p:cNvPr id="2" name="Title 1"/>
          <p:cNvSpPr>
            <a:spLocks noGrp="1"/>
          </p:cNvSpPr>
          <p:nvPr>
            <p:ph type="title"/>
          </p:nvPr>
        </p:nvSpPr>
        <p:spPr/>
        <p:txBody>
          <a:bodyPr/>
          <a:lstStyle/>
          <a:p>
            <a:r>
              <a:rPr lang="id-ID" dirty="0" smtClean="0"/>
              <a:t>Penilaian Perilaku Kerja</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Penilaian Perilaku Kerja</a:t>
            </a:r>
            <a:endParaRPr lang="id-ID" dirty="0"/>
          </a:p>
        </p:txBody>
      </p:sp>
      <p:sp>
        <p:nvSpPr>
          <p:cNvPr id="3" name="Content Placeholder 2"/>
          <p:cNvSpPr>
            <a:spLocks noGrp="1"/>
          </p:cNvSpPr>
          <p:nvPr>
            <p:ph idx="1"/>
          </p:nvPr>
        </p:nvSpPr>
        <p:spPr/>
        <p:txBody>
          <a:bodyPr>
            <a:normAutofit/>
          </a:bodyPr>
          <a:lstStyle/>
          <a:p>
            <a:r>
              <a:rPr lang="id-ID" dirty="0" smtClean="0"/>
              <a:t>Cara menilai perilaku kerja dilakukan melalui pengamatan oleh pejabat penilai terhadap pegawai yang dinilai, penilaian perilaku kerja dapat mempertimbangkan masukan dari pejabat penilai lain yang setingkat di lingkungan unit kerja masing-masing</a:t>
            </a:r>
          </a:p>
          <a:p>
            <a:r>
              <a:rPr lang="id-ID" dirty="0" smtClean="0"/>
              <a:t>Nilai perilaku kerja dapat diberikan paling tinggi 100 (seratus)</a:t>
            </a:r>
          </a:p>
          <a:p>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642918"/>
            <a:ext cx="8420100" cy="5391150"/>
          </a:xfrm>
          <a:prstGeom prst="rect">
            <a:avLst/>
          </a:prstGeom>
          <a:noFill/>
          <a:ln w="9525">
            <a:noFill/>
            <a:miter lim="800000"/>
            <a:headEnd/>
            <a:tailEnd/>
          </a:ln>
          <a:effectLst/>
        </p:spPr>
      </p:pic>
      <p:sp>
        <p:nvSpPr>
          <p:cNvPr id="5" name="Oval 4"/>
          <p:cNvSpPr/>
          <p:nvPr/>
        </p:nvSpPr>
        <p:spPr>
          <a:xfrm>
            <a:off x="2643174" y="1714488"/>
            <a:ext cx="1071570" cy="4286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2643174" y="2571744"/>
            <a:ext cx="1428760" cy="35719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p:cNvSpPr/>
          <p:nvPr/>
        </p:nvSpPr>
        <p:spPr>
          <a:xfrm>
            <a:off x="2643174" y="3429000"/>
            <a:ext cx="1428760" cy="35719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2500298" y="4286256"/>
            <a:ext cx="1428760" cy="35719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p:cNvSpPr/>
          <p:nvPr/>
        </p:nvSpPr>
        <p:spPr>
          <a:xfrm>
            <a:off x="2500298" y="5072074"/>
            <a:ext cx="1785950" cy="35719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28596" y="500042"/>
            <a:ext cx="8343900" cy="5143536"/>
          </a:xfrm>
          <a:prstGeom prst="rect">
            <a:avLst/>
          </a:prstGeom>
          <a:noFill/>
          <a:ln w="9525">
            <a:noFill/>
            <a:miter lim="800000"/>
            <a:headEnd/>
            <a:tailEnd/>
          </a:ln>
          <a:effectLst/>
        </p:spPr>
      </p:pic>
      <p:sp>
        <p:nvSpPr>
          <p:cNvPr id="5" name="Rectangle 4"/>
          <p:cNvSpPr/>
          <p:nvPr/>
        </p:nvSpPr>
        <p:spPr>
          <a:xfrm>
            <a:off x="428596" y="5786454"/>
            <a:ext cx="8001056" cy="646331"/>
          </a:xfrm>
          <a:prstGeom prst="rect">
            <a:avLst/>
          </a:prstGeom>
        </p:spPr>
        <p:txBody>
          <a:bodyPr wrap="square">
            <a:spAutoFit/>
          </a:bodyPr>
          <a:lstStyle/>
          <a:p>
            <a:pPr marL="914400" lvl="1" indent="-514350"/>
            <a:r>
              <a:rPr lang="id-ID" dirty="0" smtClean="0"/>
              <a:t>3. Komitmen; Disiplin; Kerjasama; dan Kepemimpinan... .. Selengkapnya bisa di lihat di Perka BKN No.1 Tahun 2013 hal 90-93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b="41757"/>
          <a:stretch>
            <a:fillRect/>
          </a:stretch>
        </p:blipFill>
        <p:spPr bwMode="auto">
          <a:xfrm>
            <a:off x="1285852" y="428604"/>
            <a:ext cx="6227688" cy="5500702"/>
          </a:xfrm>
          <a:prstGeom prst="rect">
            <a:avLst/>
          </a:prstGeom>
          <a:noFill/>
          <a:ln w="9525">
            <a:noFill/>
            <a:miter lim="800000"/>
            <a:headEnd/>
            <a:tailEnd/>
          </a:ln>
          <a:effectLst/>
        </p:spPr>
      </p:pic>
      <p:sp>
        <p:nvSpPr>
          <p:cNvPr id="3" name="Title 1"/>
          <p:cNvSpPr>
            <a:spLocks noGrp="1"/>
          </p:cNvSpPr>
          <p:nvPr>
            <p:ph type="title"/>
          </p:nvPr>
        </p:nvSpPr>
        <p:spPr>
          <a:xfrm rot="20027390">
            <a:off x="-70717" y="1090990"/>
            <a:ext cx="5114237" cy="746956"/>
          </a:xfrm>
        </p:spPr>
        <p:txBody>
          <a:bodyPr>
            <a:normAutofit fontScale="90000"/>
          </a:bodyPr>
          <a:lstStyle/>
          <a:p>
            <a:r>
              <a:rPr lang="id-ID" dirty="0" smtClean="0"/>
              <a:t>Penilaian Perilaku Kerja</a:t>
            </a:r>
            <a:endParaRPr lang="id-ID"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PENILAIAN PRESTASI KERJA</a:t>
            </a:r>
            <a:endParaRPr lang="id-ID" dirty="0"/>
          </a:p>
        </p:txBody>
      </p:sp>
      <p:pic>
        <p:nvPicPr>
          <p:cNvPr id="38914" name="Picture 2"/>
          <p:cNvPicPr>
            <a:picLocks noChangeAspect="1" noChangeArrowheads="1"/>
          </p:cNvPicPr>
          <p:nvPr/>
        </p:nvPicPr>
        <p:blipFill>
          <a:blip r:embed="rId2"/>
          <a:srcRect/>
          <a:stretch>
            <a:fillRect/>
          </a:stretch>
        </p:blipFill>
        <p:spPr bwMode="auto">
          <a:xfrm>
            <a:off x="714348" y="1285860"/>
            <a:ext cx="7810500" cy="4733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id-ID" sz="2800" dirty="0" smtClean="0"/>
              <a:t>YANG DIKECUALIKAN DALAM MENYUSUN SKP</a:t>
            </a:r>
            <a:br>
              <a:rPr lang="id-ID" sz="2800" dirty="0" smtClean="0"/>
            </a:br>
            <a:endParaRPr lang="id-ID" sz="2800" dirty="0"/>
          </a:p>
        </p:txBody>
      </p:sp>
      <p:sp>
        <p:nvSpPr>
          <p:cNvPr id="3" name="Content Placeholder 2"/>
          <p:cNvSpPr>
            <a:spLocks noGrp="1"/>
          </p:cNvSpPr>
          <p:nvPr>
            <p:ph idx="1"/>
          </p:nvPr>
        </p:nvSpPr>
        <p:spPr>
          <a:xfrm>
            <a:off x="357158" y="1000108"/>
            <a:ext cx="8401080" cy="2400304"/>
          </a:xfrm>
        </p:spPr>
        <p:txBody>
          <a:bodyPr>
            <a:normAutofit/>
          </a:bodyPr>
          <a:lstStyle/>
          <a:p>
            <a:r>
              <a:rPr lang="id-ID" sz="2800" dirty="0" smtClean="0"/>
              <a:t>Dosen yang melaksanakan tugas belajar di dalam maupun di luar negeri tidak wajib menyusun SKP pada awal tahun. Penilaian prestasi pada akhir tahun dinilai dari prestasi akademik dan unsur perilaku kerja. </a:t>
            </a:r>
            <a:endParaRPr lang="id-ID" sz="2800" dirty="0"/>
          </a:p>
        </p:txBody>
      </p:sp>
      <p:pic>
        <p:nvPicPr>
          <p:cNvPr id="5124" name="Picture 4"/>
          <p:cNvPicPr>
            <a:picLocks noChangeAspect="1" noChangeArrowheads="1"/>
          </p:cNvPicPr>
          <p:nvPr/>
        </p:nvPicPr>
        <p:blipFill>
          <a:blip r:embed="rId2"/>
          <a:srcRect b="26871"/>
          <a:stretch>
            <a:fillRect/>
          </a:stretch>
        </p:blipFill>
        <p:spPr bwMode="auto">
          <a:xfrm>
            <a:off x="552890" y="2928934"/>
            <a:ext cx="4595348" cy="3071834"/>
          </a:xfrm>
          <a:prstGeom prst="rect">
            <a:avLst/>
          </a:prstGeom>
          <a:noFill/>
          <a:ln w="9525">
            <a:noFill/>
            <a:miter lim="800000"/>
            <a:headEnd/>
            <a:tailEnd/>
          </a:ln>
          <a:effectLst/>
        </p:spPr>
      </p:pic>
      <p:sp>
        <p:nvSpPr>
          <p:cNvPr id="7" name="Rounded Rectangle 6"/>
          <p:cNvSpPr/>
          <p:nvPr/>
        </p:nvSpPr>
        <p:spPr>
          <a:xfrm>
            <a:off x="857224" y="3214686"/>
            <a:ext cx="1714512" cy="357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a:solidFill>
                  <a:srgbClr val="FF0000"/>
                </a:solidFill>
              </a:ln>
            </a:endParaRPr>
          </a:p>
        </p:txBody>
      </p:sp>
      <p:graphicFrame>
        <p:nvGraphicFramePr>
          <p:cNvPr id="8" name="Content Placeholder 3"/>
          <p:cNvGraphicFramePr>
            <a:graphicFrameLocks/>
          </p:cNvGraphicFramePr>
          <p:nvPr/>
        </p:nvGraphicFramePr>
        <p:xfrm>
          <a:off x="5572132" y="2928934"/>
          <a:ext cx="3429025" cy="2928960"/>
        </p:xfrm>
        <a:graphic>
          <a:graphicData uri="http://schemas.openxmlformats.org/drawingml/2006/table">
            <a:tbl>
              <a:tblPr firstRow="1" bandRow="1">
                <a:tableStyleId>{5C22544A-7EE6-4342-B048-85BDC9FD1C3A}</a:tableStyleId>
              </a:tblPr>
              <a:tblGrid>
                <a:gridCol w="751986"/>
                <a:gridCol w="375993"/>
                <a:gridCol w="300794"/>
                <a:gridCol w="285739"/>
                <a:gridCol w="357190"/>
                <a:gridCol w="275733"/>
                <a:gridCol w="360530"/>
                <a:gridCol w="400589"/>
                <a:gridCol w="320471"/>
              </a:tblGrid>
              <a:tr h="292896">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gridSpan="8">
                  <a:txBody>
                    <a:bodyPr/>
                    <a:lstStyle/>
                    <a:p>
                      <a:pPr algn="ctr">
                        <a:lnSpc>
                          <a:spcPct val="115000"/>
                        </a:lnSpc>
                        <a:spcAft>
                          <a:spcPts val="0"/>
                        </a:spcAft>
                      </a:pPr>
                      <a:r>
                        <a:rPr lang="id-ID" sz="1050" dirty="0" smtClean="0">
                          <a:latin typeface="Calibri"/>
                          <a:ea typeface="Calibri"/>
                          <a:cs typeface="Times New Roman"/>
                        </a:rPr>
                        <a:t>NILAI SKP</a:t>
                      </a:r>
                      <a:endParaRPr lang="id-ID" sz="1050" dirty="0">
                        <a:latin typeface="Calibri"/>
                        <a:ea typeface="Calibri"/>
                        <a:cs typeface="Times New Roman"/>
                      </a:endParaRPr>
                    </a:p>
                  </a:txBody>
                  <a:tcPr marL="68580" marR="68580" marT="0" marB="0"/>
                </a:tc>
                <a:tc hMerge="1">
                  <a:txBody>
                    <a:bodyPr/>
                    <a:lstStyle/>
                    <a:p>
                      <a:pPr algn="ctr">
                        <a:lnSpc>
                          <a:spcPct val="115000"/>
                        </a:lnSpc>
                        <a:spcAft>
                          <a:spcPts val="0"/>
                        </a:spcAft>
                      </a:pPr>
                      <a:endParaRPr lang="id-ID" sz="2000">
                        <a:latin typeface="Calibri"/>
                        <a:ea typeface="Calibri"/>
                        <a:cs typeface="Times New Roman"/>
                      </a:endParaRPr>
                    </a:p>
                  </a:txBody>
                  <a:tcPr marL="68580" marR="68580" marT="0" marB="0"/>
                </a:tc>
                <a:tc hMerge="1">
                  <a:txBody>
                    <a:bodyPr/>
                    <a:lstStyle/>
                    <a:p>
                      <a:pPr algn="ctr">
                        <a:lnSpc>
                          <a:spcPct val="115000"/>
                        </a:lnSpc>
                        <a:spcAft>
                          <a:spcPts val="0"/>
                        </a:spcAft>
                      </a:pPr>
                      <a:endParaRPr lang="id-ID" sz="2000">
                        <a:latin typeface="Calibri"/>
                        <a:ea typeface="Calibri"/>
                        <a:cs typeface="Times New Roman"/>
                      </a:endParaRPr>
                    </a:p>
                  </a:txBody>
                  <a:tcPr marL="68580" marR="68580" marT="0" marB="0"/>
                </a:tc>
                <a:tc hMerge="1">
                  <a:txBody>
                    <a:bodyPr/>
                    <a:lstStyle/>
                    <a:p>
                      <a:pPr algn="ctr">
                        <a:lnSpc>
                          <a:spcPct val="115000"/>
                        </a:lnSpc>
                        <a:spcAft>
                          <a:spcPts val="0"/>
                        </a:spcAft>
                      </a:pPr>
                      <a:endParaRPr lang="id-ID" sz="2000">
                        <a:latin typeface="Calibri"/>
                        <a:ea typeface="Calibri"/>
                        <a:cs typeface="Times New Roman"/>
                      </a:endParaRPr>
                    </a:p>
                  </a:txBody>
                  <a:tcPr marL="68580" marR="68580" marT="0" marB="0"/>
                </a:tc>
                <a:tc hMerge="1">
                  <a:txBody>
                    <a:bodyPr/>
                    <a:lstStyle/>
                    <a:p>
                      <a:pPr algn="ctr">
                        <a:lnSpc>
                          <a:spcPct val="115000"/>
                        </a:lnSpc>
                        <a:spcAft>
                          <a:spcPts val="0"/>
                        </a:spcAft>
                      </a:pPr>
                      <a:endParaRPr lang="id-ID" sz="2000">
                        <a:latin typeface="Calibri"/>
                        <a:ea typeface="Calibri"/>
                        <a:cs typeface="Times New Roman"/>
                      </a:endParaRPr>
                    </a:p>
                  </a:txBody>
                  <a:tcPr marL="68580" marR="68580" marT="0" marB="0"/>
                </a:tc>
                <a:tc hMerge="1">
                  <a:txBody>
                    <a:bodyPr/>
                    <a:lstStyle/>
                    <a:p>
                      <a:pPr algn="ctr">
                        <a:lnSpc>
                          <a:spcPct val="115000"/>
                        </a:lnSpc>
                        <a:spcAft>
                          <a:spcPts val="0"/>
                        </a:spcAft>
                      </a:pPr>
                      <a:endParaRPr lang="id-ID" sz="2000">
                        <a:latin typeface="Calibri"/>
                        <a:ea typeface="Calibri"/>
                        <a:cs typeface="Times New Roman"/>
                      </a:endParaRPr>
                    </a:p>
                  </a:txBody>
                  <a:tcPr marL="68580" marR="68580" marT="0" marB="0"/>
                </a:tc>
                <a:tc hMerge="1">
                  <a:txBody>
                    <a:bodyPr/>
                    <a:lstStyle/>
                    <a:p>
                      <a:pPr algn="ctr">
                        <a:lnSpc>
                          <a:spcPct val="115000"/>
                        </a:lnSpc>
                        <a:spcAft>
                          <a:spcPts val="0"/>
                        </a:spcAft>
                      </a:pPr>
                      <a:endParaRPr lang="id-ID" sz="2000">
                        <a:latin typeface="Calibri"/>
                        <a:ea typeface="Calibri"/>
                        <a:cs typeface="Times New Roman"/>
                      </a:endParaRPr>
                    </a:p>
                  </a:txBody>
                  <a:tcPr marL="68580" marR="68580" marT="0" marB="0"/>
                </a:tc>
                <a:tc hMerge="1">
                  <a:txBody>
                    <a:bodyPr/>
                    <a:lstStyle/>
                    <a:p>
                      <a:pPr algn="ctr">
                        <a:lnSpc>
                          <a:spcPct val="115000"/>
                        </a:lnSpc>
                        <a:spcAft>
                          <a:spcPts val="0"/>
                        </a:spcAft>
                      </a:pPr>
                      <a:endParaRPr lang="id-ID" sz="2000" dirty="0">
                        <a:latin typeface="Calibri"/>
                        <a:ea typeface="Calibri"/>
                        <a:cs typeface="Times New Roman"/>
                      </a:endParaRPr>
                    </a:p>
                  </a:txBody>
                  <a:tcPr marL="68580" marR="68580" marT="0" marB="0"/>
                </a:tc>
              </a:tr>
              <a:tr h="292896">
                <a:tc>
                  <a:txBody>
                    <a:bodyPr/>
                    <a:lstStyle/>
                    <a:p>
                      <a:pPr algn="ctr">
                        <a:lnSpc>
                          <a:spcPct val="115000"/>
                        </a:lnSpc>
                        <a:spcAft>
                          <a:spcPts val="0"/>
                        </a:spcAft>
                      </a:pPr>
                      <a:r>
                        <a:rPr lang="id-ID" sz="1050">
                          <a:latin typeface="Calibri"/>
                          <a:ea typeface="Calibri"/>
                          <a:cs typeface="Times New Roman"/>
                        </a:rPr>
                        <a:t>IPK</a:t>
                      </a:r>
                    </a:p>
                  </a:txBody>
                  <a:tcPr marL="68580" marR="68580" marT="0" marB="0"/>
                </a:tc>
                <a:tc>
                  <a:txBody>
                    <a:bodyPr/>
                    <a:lstStyle/>
                    <a:p>
                      <a:pPr algn="ctr">
                        <a:lnSpc>
                          <a:spcPct val="115000"/>
                        </a:lnSpc>
                        <a:spcAft>
                          <a:spcPts val="0"/>
                        </a:spcAft>
                      </a:pPr>
                      <a:r>
                        <a:rPr lang="id-ID" sz="1050">
                          <a:latin typeface="Calibri"/>
                          <a:ea typeface="Calibri"/>
                          <a:cs typeface="Times New Roman"/>
                        </a:rPr>
                        <a:t>76</a:t>
                      </a:r>
                    </a:p>
                  </a:txBody>
                  <a:tcPr marL="68580" marR="68580" marT="0" marB="0"/>
                </a:tc>
                <a:tc>
                  <a:txBody>
                    <a:bodyPr/>
                    <a:lstStyle/>
                    <a:p>
                      <a:pPr algn="ctr">
                        <a:lnSpc>
                          <a:spcPct val="115000"/>
                        </a:lnSpc>
                        <a:spcAft>
                          <a:spcPts val="0"/>
                        </a:spcAft>
                      </a:pPr>
                      <a:r>
                        <a:rPr lang="id-ID" sz="1050">
                          <a:latin typeface="Calibri"/>
                          <a:ea typeface="Calibri"/>
                          <a:cs typeface="Times New Roman"/>
                        </a:rPr>
                        <a:t>78</a:t>
                      </a:r>
                    </a:p>
                  </a:txBody>
                  <a:tcPr marL="68580" marR="68580" marT="0" marB="0"/>
                </a:tc>
                <a:tc>
                  <a:txBody>
                    <a:bodyPr/>
                    <a:lstStyle/>
                    <a:p>
                      <a:pPr algn="ctr">
                        <a:lnSpc>
                          <a:spcPct val="115000"/>
                        </a:lnSpc>
                        <a:spcAft>
                          <a:spcPts val="0"/>
                        </a:spcAft>
                      </a:pPr>
                      <a:r>
                        <a:rPr lang="id-ID" sz="1050" dirty="0">
                          <a:latin typeface="Calibri"/>
                          <a:ea typeface="Calibri"/>
                          <a:cs typeface="Times New Roman"/>
                        </a:rPr>
                        <a:t>80</a:t>
                      </a:r>
                    </a:p>
                  </a:txBody>
                  <a:tcPr marL="68580" marR="68580" marT="0" marB="0"/>
                </a:tc>
                <a:tc>
                  <a:txBody>
                    <a:bodyPr/>
                    <a:lstStyle/>
                    <a:p>
                      <a:pPr algn="ctr">
                        <a:lnSpc>
                          <a:spcPct val="115000"/>
                        </a:lnSpc>
                        <a:spcAft>
                          <a:spcPts val="0"/>
                        </a:spcAft>
                      </a:pPr>
                      <a:r>
                        <a:rPr lang="id-ID" sz="1050" dirty="0">
                          <a:latin typeface="Calibri"/>
                          <a:ea typeface="Calibri"/>
                          <a:cs typeface="Times New Roman"/>
                        </a:rPr>
                        <a:t>82</a:t>
                      </a:r>
                    </a:p>
                  </a:txBody>
                  <a:tcPr marL="68580" marR="68580" marT="0" marB="0"/>
                </a:tc>
                <a:tc>
                  <a:txBody>
                    <a:bodyPr/>
                    <a:lstStyle/>
                    <a:p>
                      <a:pPr algn="ctr">
                        <a:lnSpc>
                          <a:spcPct val="115000"/>
                        </a:lnSpc>
                        <a:spcAft>
                          <a:spcPts val="0"/>
                        </a:spcAft>
                      </a:pPr>
                      <a:r>
                        <a:rPr lang="id-ID" sz="1050">
                          <a:latin typeface="Calibri"/>
                          <a:ea typeface="Calibri"/>
                          <a:cs typeface="Times New Roman"/>
                        </a:rPr>
                        <a:t>84</a:t>
                      </a:r>
                    </a:p>
                  </a:txBody>
                  <a:tcPr marL="68580" marR="68580" marT="0" marB="0"/>
                </a:tc>
                <a:tc>
                  <a:txBody>
                    <a:bodyPr/>
                    <a:lstStyle/>
                    <a:p>
                      <a:pPr algn="ctr">
                        <a:lnSpc>
                          <a:spcPct val="115000"/>
                        </a:lnSpc>
                        <a:spcAft>
                          <a:spcPts val="0"/>
                        </a:spcAft>
                      </a:pPr>
                      <a:r>
                        <a:rPr lang="id-ID" sz="1050">
                          <a:latin typeface="Calibri"/>
                          <a:ea typeface="Calibri"/>
                          <a:cs typeface="Times New Roman"/>
                        </a:rPr>
                        <a:t>86</a:t>
                      </a:r>
                    </a:p>
                  </a:txBody>
                  <a:tcPr marL="68580" marR="68580" marT="0" marB="0"/>
                </a:tc>
                <a:tc>
                  <a:txBody>
                    <a:bodyPr/>
                    <a:lstStyle/>
                    <a:p>
                      <a:pPr algn="ctr">
                        <a:lnSpc>
                          <a:spcPct val="115000"/>
                        </a:lnSpc>
                        <a:spcAft>
                          <a:spcPts val="0"/>
                        </a:spcAft>
                      </a:pPr>
                      <a:r>
                        <a:rPr lang="id-ID" sz="1050">
                          <a:latin typeface="Calibri"/>
                          <a:ea typeface="Calibri"/>
                          <a:cs typeface="Times New Roman"/>
                        </a:rPr>
                        <a:t>88</a:t>
                      </a:r>
                    </a:p>
                  </a:txBody>
                  <a:tcPr marL="68580" marR="68580" marT="0" marB="0"/>
                </a:tc>
                <a:tc>
                  <a:txBody>
                    <a:bodyPr/>
                    <a:lstStyle/>
                    <a:p>
                      <a:pPr algn="ctr">
                        <a:lnSpc>
                          <a:spcPct val="115000"/>
                        </a:lnSpc>
                        <a:spcAft>
                          <a:spcPts val="0"/>
                        </a:spcAft>
                      </a:pPr>
                      <a:r>
                        <a:rPr lang="id-ID" sz="1050">
                          <a:latin typeface="Calibri"/>
                          <a:ea typeface="Calibri"/>
                          <a:cs typeface="Times New Roman"/>
                        </a:rPr>
                        <a:t>90</a:t>
                      </a:r>
                    </a:p>
                  </a:txBody>
                  <a:tcPr marL="68580" marR="68580" marT="0" marB="0"/>
                </a:tc>
              </a:tr>
              <a:tr h="292896">
                <a:tc>
                  <a:txBody>
                    <a:bodyPr/>
                    <a:lstStyle/>
                    <a:p>
                      <a:pPr algn="ctr">
                        <a:lnSpc>
                          <a:spcPct val="115000"/>
                        </a:lnSpc>
                        <a:spcAft>
                          <a:spcPts val="0"/>
                        </a:spcAft>
                      </a:pPr>
                      <a:r>
                        <a:rPr lang="id-ID" sz="1050">
                          <a:latin typeface="Calibri"/>
                          <a:ea typeface="Calibri"/>
                          <a:cs typeface="Times New Roman"/>
                        </a:rPr>
                        <a:t>&lt;2,60</a:t>
                      </a:r>
                    </a:p>
                  </a:txBody>
                  <a:tcPr marL="68580" marR="68580" marT="0" marB="0"/>
                </a:tc>
                <a:tc>
                  <a:txBody>
                    <a:bodyPr/>
                    <a:lstStyle/>
                    <a:p>
                      <a:pPr algn="ctr">
                        <a:lnSpc>
                          <a:spcPct val="115000"/>
                        </a:lnSpc>
                        <a:spcAft>
                          <a:spcPts val="0"/>
                        </a:spcAft>
                      </a:pPr>
                      <a:r>
                        <a:rPr lang="id-ID" sz="1050">
                          <a:latin typeface="Calibri"/>
                          <a:ea typeface="Calibri"/>
                          <a:cs typeface="Times New Roman"/>
                        </a:rPr>
                        <a:t>V</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r>
              <a:tr h="292896">
                <a:tc>
                  <a:txBody>
                    <a:bodyPr/>
                    <a:lstStyle/>
                    <a:p>
                      <a:pPr algn="ctr">
                        <a:lnSpc>
                          <a:spcPct val="115000"/>
                        </a:lnSpc>
                        <a:spcAft>
                          <a:spcPts val="0"/>
                        </a:spcAft>
                      </a:pPr>
                      <a:r>
                        <a:rPr lang="id-ID" sz="1050">
                          <a:latin typeface="Calibri"/>
                          <a:ea typeface="Calibri"/>
                          <a:cs typeface="Times New Roman"/>
                        </a:rPr>
                        <a:t>2,60-2,79</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r>
                        <a:rPr lang="id-ID" sz="1050">
                          <a:latin typeface="Calibri"/>
                          <a:ea typeface="Calibri"/>
                          <a:cs typeface="Times New Roman"/>
                        </a:rPr>
                        <a:t>V</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r>
              <a:tr h="292896">
                <a:tc>
                  <a:txBody>
                    <a:bodyPr/>
                    <a:lstStyle/>
                    <a:p>
                      <a:pPr algn="ctr">
                        <a:lnSpc>
                          <a:spcPct val="115000"/>
                        </a:lnSpc>
                        <a:spcAft>
                          <a:spcPts val="0"/>
                        </a:spcAft>
                      </a:pPr>
                      <a:r>
                        <a:rPr lang="id-ID" sz="1050">
                          <a:latin typeface="Calibri"/>
                          <a:ea typeface="Calibri"/>
                          <a:cs typeface="Times New Roman"/>
                        </a:rPr>
                        <a:t>2,80-2,99</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r>
                        <a:rPr lang="id-ID" sz="1050">
                          <a:latin typeface="Calibri"/>
                          <a:ea typeface="Calibri"/>
                          <a:cs typeface="Times New Roman"/>
                        </a:rPr>
                        <a:t>V</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r>
              <a:tr h="292896">
                <a:tc>
                  <a:txBody>
                    <a:bodyPr/>
                    <a:lstStyle/>
                    <a:p>
                      <a:pPr algn="ctr">
                        <a:lnSpc>
                          <a:spcPct val="115000"/>
                        </a:lnSpc>
                        <a:spcAft>
                          <a:spcPts val="0"/>
                        </a:spcAft>
                      </a:pPr>
                      <a:r>
                        <a:rPr lang="id-ID" sz="1050">
                          <a:latin typeface="Calibri"/>
                          <a:ea typeface="Calibri"/>
                          <a:cs typeface="Times New Roman"/>
                        </a:rPr>
                        <a:t>3,00-3,19</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r>
                        <a:rPr lang="id-ID" sz="1050">
                          <a:latin typeface="Calibri"/>
                          <a:ea typeface="Calibri"/>
                          <a:cs typeface="Times New Roman"/>
                        </a:rPr>
                        <a:t>V</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r>
              <a:tr h="292896">
                <a:tc>
                  <a:txBody>
                    <a:bodyPr/>
                    <a:lstStyle/>
                    <a:p>
                      <a:pPr algn="ctr">
                        <a:lnSpc>
                          <a:spcPct val="115000"/>
                        </a:lnSpc>
                        <a:spcAft>
                          <a:spcPts val="0"/>
                        </a:spcAft>
                      </a:pPr>
                      <a:r>
                        <a:rPr lang="id-ID" sz="1050">
                          <a:latin typeface="Calibri"/>
                          <a:ea typeface="Calibri"/>
                          <a:cs typeface="Times New Roman"/>
                        </a:rPr>
                        <a:t>3,20-3,39</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r>
                        <a:rPr lang="id-ID" sz="1050">
                          <a:latin typeface="Calibri"/>
                          <a:ea typeface="Calibri"/>
                          <a:cs typeface="Times New Roman"/>
                        </a:rPr>
                        <a:t>V</a:t>
                      </a: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r>
              <a:tr h="292896">
                <a:tc>
                  <a:txBody>
                    <a:bodyPr/>
                    <a:lstStyle/>
                    <a:p>
                      <a:pPr algn="ctr">
                        <a:lnSpc>
                          <a:spcPct val="115000"/>
                        </a:lnSpc>
                        <a:spcAft>
                          <a:spcPts val="0"/>
                        </a:spcAft>
                      </a:pPr>
                      <a:r>
                        <a:rPr lang="id-ID" sz="1050">
                          <a:latin typeface="Calibri"/>
                          <a:ea typeface="Calibri"/>
                          <a:cs typeface="Times New Roman"/>
                        </a:rPr>
                        <a:t>3,40-3,59</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r>
                        <a:rPr lang="id-ID" sz="1050">
                          <a:latin typeface="Calibri"/>
                          <a:ea typeface="Calibri"/>
                          <a:cs typeface="Times New Roman"/>
                        </a:rPr>
                        <a:t>V</a:t>
                      </a: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r>
              <a:tr h="292896">
                <a:tc>
                  <a:txBody>
                    <a:bodyPr/>
                    <a:lstStyle/>
                    <a:p>
                      <a:pPr algn="ctr">
                        <a:lnSpc>
                          <a:spcPct val="115000"/>
                        </a:lnSpc>
                        <a:spcAft>
                          <a:spcPts val="0"/>
                        </a:spcAft>
                      </a:pPr>
                      <a:r>
                        <a:rPr lang="id-ID" sz="1050">
                          <a:latin typeface="Calibri"/>
                          <a:ea typeface="Calibri"/>
                          <a:cs typeface="Times New Roman"/>
                        </a:rPr>
                        <a:t>3,60-3,79</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r>
                        <a:rPr lang="id-ID" sz="1050" dirty="0">
                          <a:latin typeface="Calibri"/>
                          <a:ea typeface="Calibri"/>
                          <a:cs typeface="Times New Roman"/>
                        </a:rPr>
                        <a:t>V</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r>
              <a:tr h="292896">
                <a:tc>
                  <a:txBody>
                    <a:bodyPr/>
                    <a:lstStyle/>
                    <a:p>
                      <a:pPr algn="ctr">
                        <a:lnSpc>
                          <a:spcPct val="115000"/>
                        </a:lnSpc>
                        <a:spcAft>
                          <a:spcPts val="0"/>
                        </a:spcAft>
                      </a:pPr>
                      <a:r>
                        <a:rPr lang="id-ID" sz="1050">
                          <a:latin typeface="Calibri"/>
                          <a:ea typeface="Calibri"/>
                          <a:cs typeface="Times New Roman"/>
                        </a:rPr>
                        <a:t>3,80-4</a:t>
                      </a: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a:latin typeface="Calibri"/>
                        <a:ea typeface="Calibri"/>
                        <a:cs typeface="Times New Roman"/>
                      </a:endParaRPr>
                    </a:p>
                  </a:txBody>
                  <a:tcPr marL="68580" marR="68580" marT="0" marB="0"/>
                </a:tc>
                <a:tc>
                  <a:txBody>
                    <a:bodyPr/>
                    <a:lstStyle/>
                    <a:p>
                      <a:pPr algn="ctr">
                        <a:lnSpc>
                          <a:spcPct val="115000"/>
                        </a:lnSpc>
                        <a:spcAft>
                          <a:spcPts val="0"/>
                        </a:spcAft>
                      </a:pPr>
                      <a:endParaRPr lang="id-ID" sz="1050" dirty="0">
                        <a:latin typeface="Calibri"/>
                        <a:ea typeface="Calibri"/>
                        <a:cs typeface="Times New Roman"/>
                      </a:endParaRPr>
                    </a:p>
                  </a:txBody>
                  <a:tcPr marL="68580" marR="68580" marT="0" marB="0"/>
                </a:tc>
                <a:tc>
                  <a:txBody>
                    <a:bodyPr/>
                    <a:lstStyle/>
                    <a:p>
                      <a:pPr algn="ctr">
                        <a:lnSpc>
                          <a:spcPct val="115000"/>
                        </a:lnSpc>
                        <a:spcAft>
                          <a:spcPts val="0"/>
                        </a:spcAft>
                      </a:pPr>
                      <a:r>
                        <a:rPr lang="id-ID" sz="1050" dirty="0">
                          <a:latin typeface="Calibri"/>
                          <a:ea typeface="Calibri"/>
                          <a:cs typeface="Times New Roman"/>
                        </a:rPr>
                        <a:t>V</a:t>
                      </a:r>
                    </a:p>
                  </a:txBody>
                  <a:tcPr marL="68580" marR="68580" marT="0" marB="0"/>
                </a:tc>
              </a:tr>
            </a:tbl>
          </a:graphicData>
        </a:graphic>
      </p:graphicFrame>
      <p:sp>
        <p:nvSpPr>
          <p:cNvPr id="9" name="Oval 8"/>
          <p:cNvSpPr/>
          <p:nvPr/>
        </p:nvSpPr>
        <p:spPr>
          <a:xfrm>
            <a:off x="2857488" y="3143248"/>
            <a:ext cx="500066"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49510" y="377370"/>
            <a:ext cx="7772400" cy="1209691"/>
          </a:xfrm>
        </p:spPr>
        <p:txBody>
          <a:bodyPr>
            <a:normAutofit fontScale="55000" lnSpcReduction="20000"/>
          </a:bodyPr>
          <a:lstStyle/>
          <a:p>
            <a:pPr marL="0" indent="0" algn="ctr">
              <a:buNone/>
            </a:pPr>
            <a:r>
              <a:rPr lang="id-ID" sz="4400" b="1" dirty="0" smtClean="0"/>
              <a:t>KESALAHAN DALAM PENILAIAN PPK PNS </a:t>
            </a:r>
          </a:p>
          <a:p>
            <a:pPr marL="0" indent="0" algn="ctr">
              <a:buNone/>
            </a:pPr>
            <a:r>
              <a:rPr lang="id-ID" sz="4400" b="1" dirty="0" smtClean="0"/>
              <a:t>AKIBAT PENGARUH PARADIGMA LAMA </a:t>
            </a:r>
            <a:endParaRPr lang="en-US" sz="4400" b="1" dirty="0" smtClean="0"/>
          </a:p>
          <a:p>
            <a:pPr marL="0" indent="0" algn="ctr">
              <a:buNone/>
            </a:pPr>
            <a:r>
              <a:rPr lang="id-ID" sz="4400" b="1" dirty="0" smtClean="0"/>
              <a:t>(PENILAIAN DP3)</a:t>
            </a:r>
            <a:endParaRPr lang="id-ID" sz="4400" b="1" dirty="0"/>
          </a:p>
        </p:txBody>
      </p:sp>
      <p:sp>
        <p:nvSpPr>
          <p:cNvPr id="4" name="Content Placeholder 2"/>
          <p:cNvSpPr txBox="1">
            <a:spLocks/>
          </p:cNvSpPr>
          <p:nvPr/>
        </p:nvSpPr>
        <p:spPr>
          <a:xfrm>
            <a:off x="824460" y="1717619"/>
            <a:ext cx="7772400" cy="3633867"/>
          </a:xfrm>
          <a:prstGeom prst="rect">
            <a:avLst/>
          </a:prstGeom>
        </p:spPr>
        <p:txBody>
          <a:bodyPr vert="horz">
            <a:normAutofit/>
          </a:bodyPr>
          <a:lstStyle/>
          <a:p>
            <a:pPr marL="274320" lvl="0" indent="-274320" algn="just" defTabSz="914400">
              <a:spcBef>
                <a:spcPts val="580"/>
              </a:spcBef>
              <a:spcAft>
                <a:spcPts val="600"/>
              </a:spcAft>
              <a:buClr>
                <a:schemeClr val="accent1"/>
              </a:buClr>
              <a:buSzPct val="85000"/>
              <a:buFont typeface="Wingdings 2"/>
              <a:buChar char=""/>
            </a:pPr>
            <a:endParaRPr kumimoji="0" lang="id-ID" sz="2600" b="0" i="0" u="none" strike="noStrike" kern="1200" cap="none" spc="0" normalizeH="0" baseline="0" noProof="0" dirty="0">
              <a:ln>
                <a:noFill/>
              </a:ln>
              <a:solidFill>
                <a:srgbClr val="C00000"/>
              </a:solidFill>
              <a:effectLst/>
              <a:uLnTx/>
              <a:uFillTx/>
              <a:latin typeface="+mn-lt"/>
              <a:ea typeface="+mn-ea"/>
              <a:cs typeface="+mn-cs"/>
            </a:endParaRPr>
          </a:p>
        </p:txBody>
      </p:sp>
      <p:sp>
        <p:nvSpPr>
          <p:cNvPr id="5" name="Content Placeholder 2"/>
          <p:cNvSpPr txBox="1">
            <a:spLocks/>
          </p:cNvSpPr>
          <p:nvPr/>
        </p:nvSpPr>
        <p:spPr>
          <a:xfrm>
            <a:off x="714348" y="1870019"/>
            <a:ext cx="7772400" cy="4501752"/>
          </a:xfrm>
          <a:prstGeom prst="rect">
            <a:avLst/>
          </a:prstGeom>
        </p:spPr>
        <p:txBody>
          <a:bodyPr vert="horz">
            <a:normAutofit lnSpcReduction="10000"/>
          </a:bodyPr>
          <a:lstStyle/>
          <a:p>
            <a:pPr marL="274320" lvl="0" indent="-274320" algn="just" defTabSz="914400">
              <a:spcBef>
                <a:spcPts val="580"/>
              </a:spcBef>
              <a:spcAft>
                <a:spcPts val="600"/>
              </a:spcAft>
              <a:buClr>
                <a:schemeClr val="accent1"/>
              </a:buClr>
              <a:buSzPct val="85000"/>
              <a:buFont typeface="Wingdings 2"/>
              <a:buChar char=""/>
            </a:pPr>
            <a:r>
              <a:rPr kumimoji="0" lang="id-ID" sz="2600" b="0" i="0" u="none" strike="noStrike" kern="1200" cap="none" spc="0" normalizeH="0" baseline="0" noProof="0" dirty="0" smtClean="0">
                <a:ln>
                  <a:noFill/>
                </a:ln>
                <a:solidFill>
                  <a:srgbClr val="C00000"/>
                </a:solidFill>
                <a:effectLst/>
                <a:uLnTx/>
                <a:uFillTx/>
                <a:latin typeface="+mn-lt"/>
                <a:ea typeface="+mn-ea"/>
                <a:cs typeface="+mn-cs"/>
              </a:rPr>
              <a:t>Penilaian Prestasi Kerja PNS adalah</a:t>
            </a:r>
            <a:r>
              <a:rPr kumimoji="0" lang="id-ID" sz="2600" b="0" i="0" u="none" strike="noStrike" kern="1200" cap="none" spc="0" normalizeH="0" noProof="0" dirty="0" smtClean="0">
                <a:ln>
                  <a:noFill/>
                </a:ln>
                <a:solidFill>
                  <a:srgbClr val="C00000"/>
                </a:solidFill>
                <a:effectLst/>
                <a:uLnTx/>
                <a:uFillTx/>
                <a:latin typeface="+mn-lt"/>
                <a:ea typeface="+mn-ea"/>
                <a:cs typeface="+mn-cs"/>
              </a:rPr>
              <a:t> penilaian dari atasan terhadap capaian </a:t>
            </a:r>
            <a:r>
              <a:rPr lang="id-ID" sz="2600" dirty="0" smtClean="0">
                <a:solidFill>
                  <a:srgbClr val="C00000"/>
                </a:solidFill>
              </a:rPr>
              <a:t>SKP </a:t>
            </a:r>
            <a:r>
              <a:rPr lang="fi-FI" sz="2600" dirty="0" smtClean="0">
                <a:solidFill>
                  <a:srgbClr val="C00000"/>
                </a:solidFill>
              </a:rPr>
              <a:t>dan Perilaku Kerja</a:t>
            </a:r>
            <a:r>
              <a:rPr kumimoji="0" lang="id-ID" sz="2600" b="0" i="0" u="none" strike="noStrike" kern="1200" cap="none" spc="0" normalizeH="0" noProof="0" dirty="0" smtClean="0">
                <a:ln>
                  <a:noFill/>
                </a:ln>
                <a:solidFill>
                  <a:srgbClr val="C00000"/>
                </a:solidFill>
                <a:effectLst/>
                <a:uLnTx/>
                <a:uFillTx/>
                <a:latin typeface="+mn-lt"/>
                <a:ea typeface="+mn-ea"/>
                <a:cs typeface="+mn-cs"/>
              </a:rPr>
              <a:t> seorang PNS pada 1 tahun penilaian dan </a:t>
            </a:r>
            <a:r>
              <a:rPr kumimoji="0" lang="id-ID" sz="2600" b="1" i="0" u="none" strike="noStrike" kern="1200" cap="none" spc="0" normalizeH="0" noProof="0" dirty="0" smtClean="0">
                <a:ln>
                  <a:noFill/>
                </a:ln>
                <a:solidFill>
                  <a:srgbClr val="C00000"/>
                </a:solidFill>
                <a:effectLst/>
                <a:uLnTx/>
                <a:uFillTx/>
                <a:latin typeface="+mn-lt"/>
                <a:ea typeface="+mn-ea"/>
                <a:cs typeface="+mn-cs"/>
              </a:rPr>
              <a:t>TIDAK ADA HUBUNGANNYA DENGAN PENILAIAN TAHUN SEBELUMNYA.</a:t>
            </a:r>
          </a:p>
          <a:p>
            <a:pPr marL="274320" lvl="0" indent="-274320" algn="just" defTabSz="914400">
              <a:spcBef>
                <a:spcPts val="580"/>
              </a:spcBef>
              <a:spcAft>
                <a:spcPts val="600"/>
              </a:spcAft>
              <a:buClr>
                <a:schemeClr val="accent1"/>
              </a:buClr>
              <a:buSzPct val="85000"/>
              <a:buFont typeface="Wingdings 2"/>
              <a:buChar char=""/>
            </a:pPr>
            <a:r>
              <a:rPr lang="id-ID" sz="2600" b="1" baseline="0" dirty="0" smtClean="0">
                <a:solidFill>
                  <a:srgbClr val="C00000"/>
                </a:solidFill>
              </a:rPr>
              <a:t>TIDAK</a:t>
            </a:r>
            <a:r>
              <a:rPr lang="id-ID" sz="2600" b="1" dirty="0" smtClean="0">
                <a:solidFill>
                  <a:srgbClr val="C00000"/>
                </a:solidFill>
              </a:rPr>
              <a:t> ADA LAGI PARADIGMA NILAI HARUS NAIK DARI  TAHUN SEBELUMNYA.</a:t>
            </a:r>
          </a:p>
          <a:p>
            <a:pPr marL="274320" lvl="0" indent="-274320" algn="just" defTabSz="914400">
              <a:spcBef>
                <a:spcPts val="580"/>
              </a:spcBef>
              <a:spcAft>
                <a:spcPts val="600"/>
              </a:spcAft>
              <a:buClr>
                <a:schemeClr val="accent1"/>
              </a:buClr>
              <a:buSzPct val="85000"/>
              <a:buFont typeface="Wingdings 2"/>
              <a:buChar char=""/>
            </a:pPr>
            <a:r>
              <a:rPr lang="id-ID" sz="2600" b="1" dirty="0" smtClean="0">
                <a:solidFill>
                  <a:srgbClr val="C00000"/>
                </a:solidFill>
              </a:rPr>
              <a:t>TIDAK ADA KONVERSI NILAI DP3 LAMA KE KOMPONEN PENILAIAN PERILAKU (CONTOH KESETIAAN SAMA DENGAN INTEGRITAS JADI NILAI HARUS DIATAS 91, dsb.</a:t>
            </a:r>
          </a:p>
          <a:p>
            <a:pPr marL="274320" lvl="0" indent="-274320" algn="just" defTabSz="914400">
              <a:spcBef>
                <a:spcPts val="580"/>
              </a:spcBef>
              <a:spcAft>
                <a:spcPts val="600"/>
              </a:spcAft>
              <a:buClr>
                <a:schemeClr val="accent1"/>
              </a:buClr>
              <a:buSzPct val="85000"/>
              <a:buFont typeface="Wingdings 2"/>
              <a:buChar char=""/>
            </a:pPr>
            <a:endParaRPr lang="id-ID" sz="2600" b="1" dirty="0" smtClean="0">
              <a:solidFill>
                <a:srgbClr val="C00000"/>
              </a:solidFill>
            </a:endParaRPr>
          </a:p>
          <a:p>
            <a:pPr marL="274320" lvl="0" indent="-274320" algn="just" defTabSz="914400">
              <a:spcBef>
                <a:spcPts val="580"/>
              </a:spcBef>
              <a:spcAft>
                <a:spcPts val="600"/>
              </a:spcAft>
              <a:buClr>
                <a:schemeClr val="accent1"/>
              </a:buClr>
              <a:buSzPct val="85000"/>
              <a:buFont typeface="Wingdings 2"/>
              <a:buChar char=""/>
            </a:pPr>
            <a:endParaRPr lang="id-ID" sz="2600" b="1" dirty="0" smtClean="0">
              <a:solidFill>
                <a:srgbClr val="C00000"/>
              </a:solidFill>
            </a:endParaRPr>
          </a:p>
          <a:p>
            <a:pPr marL="274320" lvl="0" indent="-274320" algn="just" defTabSz="914400">
              <a:spcBef>
                <a:spcPts val="580"/>
              </a:spcBef>
              <a:spcAft>
                <a:spcPts val="600"/>
              </a:spcAft>
              <a:buClr>
                <a:schemeClr val="accent1"/>
              </a:buClr>
              <a:buSzPct val="85000"/>
              <a:buFont typeface="Wingdings 2"/>
              <a:buChar char=""/>
            </a:pPr>
            <a:endParaRPr kumimoji="0" lang="id-ID" sz="2600" b="1" i="0" u="none" strike="noStrike" kern="1200" cap="none" spc="0" normalizeH="0" baseline="0" noProof="0" dirty="0" smtClean="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xmlns="" val="4129395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asil gambar untuk 60%"/>
          <p:cNvPicPr>
            <a:picLocks noChangeAspect="1" noChangeArrowheads="1"/>
          </p:cNvPicPr>
          <p:nvPr/>
        </p:nvPicPr>
        <p:blipFill>
          <a:blip r:embed="rId2"/>
          <a:srcRect/>
          <a:stretch>
            <a:fillRect/>
          </a:stretch>
        </p:blipFill>
        <p:spPr bwMode="auto">
          <a:xfrm>
            <a:off x="7143768" y="1785926"/>
            <a:ext cx="1952510" cy="1357322"/>
          </a:xfrm>
          <a:prstGeom prst="rect">
            <a:avLst/>
          </a:prstGeom>
          <a:noFill/>
        </p:spPr>
      </p:pic>
      <p:sp>
        <p:nvSpPr>
          <p:cNvPr id="2" name="Title 1"/>
          <p:cNvSpPr>
            <a:spLocks noGrp="1"/>
          </p:cNvSpPr>
          <p:nvPr>
            <p:ph type="title"/>
          </p:nvPr>
        </p:nvSpPr>
        <p:spPr>
          <a:xfrm>
            <a:off x="500034" y="428604"/>
            <a:ext cx="8229600" cy="939784"/>
          </a:xfrm>
        </p:spPr>
        <p:txBody>
          <a:bodyPr/>
          <a:lstStyle/>
          <a:p>
            <a:r>
              <a:rPr lang="en-US" dirty="0" smtClean="0"/>
              <a:t>PENILAIAN PRESTASI KERJA</a:t>
            </a:r>
            <a:r>
              <a:rPr lang="id-ID" dirty="0" smtClean="0"/>
              <a:t> (PPK)</a:t>
            </a:r>
            <a:endParaRPr lang="en-US" dirty="0"/>
          </a:p>
        </p:txBody>
      </p:sp>
      <p:sp>
        <p:nvSpPr>
          <p:cNvPr id="4" name="Title 1"/>
          <p:cNvSpPr txBox="1">
            <a:spLocks/>
          </p:cNvSpPr>
          <p:nvPr/>
        </p:nvSpPr>
        <p:spPr>
          <a:xfrm>
            <a:off x="500034" y="1428736"/>
            <a:ext cx="5229204" cy="1928826"/>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dirty="0" err="1" smtClean="0">
                <a:latin typeface="+mj-lt"/>
                <a:ea typeface="+mj-ea"/>
                <a:cs typeface="+mj-cs"/>
              </a:rPr>
              <a:t>Penilaian</a:t>
            </a:r>
            <a:r>
              <a:rPr lang="en-US" sz="3200" dirty="0" smtClean="0">
                <a:latin typeface="+mj-lt"/>
                <a:ea typeface="+mj-ea"/>
                <a:cs typeface="+mj-cs"/>
              </a:rPr>
              <a:t> </a:t>
            </a:r>
            <a:r>
              <a:rPr lang="en-US" sz="3200" dirty="0" err="1" smtClean="0">
                <a:latin typeface="+mj-lt"/>
                <a:ea typeface="+mj-ea"/>
                <a:cs typeface="+mj-cs"/>
              </a:rPr>
              <a:t>Prestasi</a:t>
            </a:r>
            <a:r>
              <a:rPr lang="en-US" sz="3200" dirty="0" smtClean="0">
                <a:latin typeface="+mj-lt"/>
                <a:ea typeface="+mj-ea"/>
                <a:cs typeface="+mj-cs"/>
              </a:rPr>
              <a:t> </a:t>
            </a:r>
            <a:r>
              <a:rPr lang="en-US" sz="3200" dirty="0" err="1" smtClean="0">
                <a:latin typeface="+mj-lt"/>
                <a:ea typeface="+mj-ea"/>
                <a:cs typeface="+mj-cs"/>
              </a:rPr>
              <a:t>Kerja</a:t>
            </a:r>
            <a:r>
              <a:rPr lang="en-US" sz="3200" dirty="0" smtClean="0">
                <a:latin typeface="+mj-lt"/>
                <a:ea typeface="+mj-ea"/>
                <a:cs typeface="+mj-cs"/>
              </a:rPr>
              <a:t> </a:t>
            </a:r>
            <a:r>
              <a:rPr lang="en-US" sz="3200" dirty="0" err="1" smtClean="0">
                <a:latin typeface="+mj-lt"/>
                <a:ea typeface="+mj-ea"/>
                <a:cs typeface="+mj-cs"/>
              </a:rPr>
              <a:t>terdiri</a:t>
            </a:r>
            <a:r>
              <a:rPr lang="en-US" sz="3200" dirty="0" smtClean="0">
                <a:latin typeface="+mj-lt"/>
                <a:ea typeface="+mj-ea"/>
                <a:cs typeface="+mj-cs"/>
              </a:rPr>
              <a:t> </a:t>
            </a:r>
            <a:r>
              <a:rPr lang="en-US" sz="3200" dirty="0" err="1" smtClean="0">
                <a:latin typeface="+mj-lt"/>
                <a:ea typeface="+mj-ea"/>
                <a:cs typeface="+mj-cs"/>
              </a:rPr>
              <a:t>dari</a:t>
            </a:r>
            <a:r>
              <a:rPr lang="en-US" sz="3200" dirty="0" smtClean="0">
                <a:latin typeface="+mj-lt"/>
                <a:ea typeface="+mj-ea"/>
                <a:cs typeface="+mj-cs"/>
              </a:rPr>
              <a:t> </a:t>
            </a:r>
            <a:r>
              <a:rPr lang="en-US" sz="3200" dirty="0" err="1" smtClean="0">
                <a:latin typeface="+mj-lt"/>
                <a:ea typeface="+mj-ea"/>
                <a:cs typeface="+mj-cs"/>
              </a:rPr>
              <a:t>atas</a:t>
            </a:r>
            <a:r>
              <a:rPr lang="en-US" sz="3200" dirty="0" smtClean="0">
                <a:latin typeface="+mj-lt"/>
                <a:ea typeface="+mj-ea"/>
                <a:cs typeface="+mj-cs"/>
              </a:rPr>
              <a:t> </a:t>
            </a:r>
            <a:r>
              <a:rPr lang="en-US" sz="3200" dirty="0" err="1" smtClean="0">
                <a:latin typeface="+mj-lt"/>
                <a:ea typeface="+mj-ea"/>
                <a:cs typeface="+mj-cs"/>
              </a:rPr>
              <a:t>unsur</a:t>
            </a:r>
            <a:r>
              <a:rPr lang="en-US" sz="3200" dirty="0" smtClean="0">
                <a:latin typeface="+mj-lt"/>
                <a:ea typeface="+mj-ea"/>
                <a:cs typeface="+mj-cs"/>
              </a:rPr>
              <a:t> :</a:t>
            </a:r>
          </a:p>
          <a:p>
            <a:pPr marL="514350" marR="0" lvl="0" indent="-514350" defTabSz="914400" rtl="0" eaLnBrk="1" fontAlgn="auto" latinLnBrk="0" hangingPunct="1">
              <a:lnSpc>
                <a:spcPct val="100000"/>
              </a:lnSpc>
              <a:spcBef>
                <a:spcPct val="0"/>
              </a:spcBef>
              <a:spcAft>
                <a:spcPts val="0"/>
              </a:spcAft>
              <a:buClrTx/>
              <a:buSzTx/>
              <a:buFontTx/>
              <a:buAutoNum type="arabicPeriod"/>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SKP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dengan</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bobot</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nilai</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60%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enam</a:t>
            </a:r>
            <a:r>
              <a:rPr kumimoji="0" lang="en-US" sz="3200" b="0" i="0" u="none" strike="noStrike" kern="1200" cap="none" spc="0" normalizeH="0" noProof="0" dirty="0" smtClean="0">
                <a:ln>
                  <a:noFill/>
                </a:ln>
                <a:solidFill>
                  <a:schemeClr val="tx1"/>
                </a:solidFill>
                <a:effectLst/>
                <a:uLnTx/>
                <a:uFillTx/>
                <a:latin typeface="+mj-lt"/>
                <a:ea typeface="+mj-ea"/>
                <a:cs typeface="+mj-cs"/>
              </a:rPr>
              <a:t> </a:t>
            </a:r>
            <a:r>
              <a:rPr kumimoji="0" lang="en-US" sz="3200" b="0" i="0" u="none" strike="noStrike" kern="1200" cap="none" spc="0" normalizeH="0" noProof="0" dirty="0" err="1" smtClean="0">
                <a:ln>
                  <a:noFill/>
                </a:ln>
                <a:solidFill>
                  <a:schemeClr val="tx1"/>
                </a:solidFill>
                <a:effectLst/>
                <a:uLnTx/>
                <a:uFillTx/>
                <a:latin typeface="+mj-lt"/>
                <a:ea typeface="+mj-ea"/>
                <a:cs typeface="+mj-cs"/>
              </a:rPr>
              <a:t>puluh</a:t>
            </a:r>
            <a:r>
              <a:rPr kumimoji="0" lang="en-US" sz="3200" b="0" i="0" u="none" strike="noStrike" kern="1200" cap="none" spc="0" normalizeH="0" noProof="0" dirty="0" smtClean="0">
                <a:ln>
                  <a:noFill/>
                </a:ln>
                <a:solidFill>
                  <a:schemeClr val="tx1"/>
                </a:solidFill>
                <a:effectLst/>
                <a:uLnTx/>
                <a:uFillTx/>
                <a:latin typeface="+mj-lt"/>
                <a:ea typeface="+mj-ea"/>
                <a:cs typeface="+mj-cs"/>
              </a:rPr>
              <a:t> </a:t>
            </a:r>
            <a:r>
              <a:rPr kumimoji="0" lang="en-US" sz="3200" b="0" i="0" u="none" strike="noStrike" kern="1200" cap="none" spc="0" normalizeH="0" noProof="0" dirty="0" err="1" smtClean="0">
                <a:ln>
                  <a:noFill/>
                </a:ln>
                <a:solidFill>
                  <a:schemeClr val="tx1"/>
                </a:solidFill>
                <a:effectLst/>
                <a:uLnTx/>
                <a:uFillTx/>
                <a:latin typeface="+mj-lt"/>
                <a:ea typeface="+mj-ea"/>
                <a:cs typeface="+mj-cs"/>
              </a:rPr>
              <a:t>persen</a:t>
            </a:r>
            <a:r>
              <a:rPr kumimoji="0" lang="en-US" sz="3200" b="0" i="0" u="none" strike="noStrike" kern="1200" cap="none" spc="0" normalizeH="0" noProof="0" dirty="0" smtClean="0">
                <a:ln>
                  <a:noFill/>
                </a:ln>
                <a:solidFill>
                  <a:schemeClr val="tx1"/>
                </a:solidFill>
                <a:effectLst/>
                <a:uLnTx/>
                <a:uFillTx/>
                <a:latin typeface="+mj-lt"/>
                <a:ea typeface="+mj-ea"/>
                <a:cs typeface="+mj-cs"/>
              </a:rPr>
              <a:t>)</a:t>
            </a:r>
          </a:p>
        </p:txBody>
      </p:sp>
      <p:sp>
        <p:nvSpPr>
          <p:cNvPr id="23554" name="AutoShape 2" descr="data:image/jpeg;base64,/9j/4AAQSkZJRgABAQAAAQABAAD/2wCEAAkGBxITEhUUEhQVFRQUFx4aGBYYFRYXFxkcHRgYHBwYGB0bHCggGRolHBgXJDEkJSkrLi4uFyAzODMsNygtLiwBCgoKDg0OFxAQGiweHBwsLDc3LCwsLCwsNzQsLCwsLCwsLCssLSwsLywtLC0vMiwvLCstLC8rLDArLCwsNywrLP/AABEIAOEA4QMBIgACEQEDEQH/xAAcAAEAAgMBAQEAAAAAAAAAAAAAAwYEBQcBAgj/xABPEAACAQMCAwUEBgYFCQUJAAABAgMABBESIQUGMRMiQVFhBzJxsRRygZHR4SMzQlKh8BUWYpLBJDVUc3SCs9LTY5OUo8IXJkNERVNVlaL/xAAZAQEBAQEBAQAAAAAAAAAAAAAAAQMCBAX/xAAoEQEAAwABBAECBgMAAAAAAAAAAQIRAwQSITFBE1EiobHB4fAFYXH/2gAMAwEAAhEDEQA/AO2Z0/V+X5VLQ1EO79X5flQS0pSgUpSgUpSgUpSgUpSgUpSgUpSgUpSgUpSgUpSgUpSgUpSgVGTnYdPE/wCA/H+QJzsOnif8B+P8j7AoPjsE/dX7hXlS0oFKhzTNTVx77v1fl+VS1Dmo86fq/L8qaYyqVDmmaaYmpUOaZppialQ5pmmmJqVDmmaaYmpUOaZppialQ5pmmmJqVDmmaaYmpUOaZppialQ5pmmmJqVDmmaaYmqMnOw6eJ/wH4/yIixOwO3if8B+P8j7FNMSgV7UOaZppialQ5r2mmPKUpUUpSlBH7v1fl+VSUqP3fq/L8qCSlKUClKUClK5B7abuQX3DohdSWsUpKyOkrRhVMiAu2CBsCTvVHX6VzPl+4teHRXN0vEZ+JpGidoiypM0YL4DgGTA9dxsD5VveK+0O0gs7a8KzPHdECNEVDLkgnBBcDYjBwTuRQ1b68Jqncye0GO0leNrS9l7JQ0jxwho0BXVu2rGQOvh61VPbJxqG84HDcQNqjkuExkYIIWUFWHgQQR+VDXXaVVI+cIIbmz4eyyma4gR0YKnZgaX94lgwP6NuinqKybDnCCW/nsFSXtrdNbsVTsyO5spDlie+P2R0NBYqVz5fa1aB07W3vIIZW0pcSwBIjnoc6vd9Rn4Vq+cvaZLa8VitljlMEf65VhVpJSVJHYktuoyuehyrUNdVpXOGvbR+P2rartbmS1yseEEARo5HxJ39WcA90AjUFOdqyeM+1eyglljSK5uBB+ukhjVo49yMFiw6EEZ6epoav1Rk52HTxP+A/H+RVeNe0CzgtYLomR7e4cIrxqMgkMTqDMpUDSwPiCMY8sTl/2o2N1draok8bOD2TyRhUkABI097IDAErkDOPA7UF4Ar2lKgUpSgUpSgUpSg9UV9dnUM06xozuQqIpZmPQAbk1z9+Nz3znBaODPdQbFh5uR1J8ug/iZa0VjysRMz4dFC+tOzqoWdhowVBU+Y2P8KsthcN7r7nwPn6H1rivLEzjq1JhNo0/V+X5VLor7qLOn6vy/KtWevrRTs6+s0oa+dFcU9uzwpf8ADGuBqgUkyrjOUEiahgH93NdszXy6KeoB+IBoOZ8jXPA7wXVrw+Fo+2gImyrLlN02Jc7jtDjFUL2e2Etxf2nD5l7vCpJ5H8s9ouB8O1C/Ya/RKRqOgA+AFAgByAMnxxvQcH5v488vEb63vrq7t44lK2tvb6x25IwobSDq1de9+8RkYwdFO3/urHv/APUP/Q5r9KNCpYMVUsOjYGR8D1FOyXGNIx5YGKajifPV0LPi3Cb6ZW+jrbIhZRnBHa6vuEqnHUjNQcq8caXjHFbu2jcs9k8kCOpDPpEOg6epDYBHmGHnXcpoVYYZVYeRAI+40CDOcDPnjeivyrx/iwu7BZZry7uLwzZlhbV9HhTvhWA06ATlcYP7TDA8eje0DiC2nFuE3kwbsEhwXAJ3w4PxxrU/CuwC3QZwijUcnujc+Z8zSWFWGGVWHkQCPuNDHJrudZOarR1Oz2mVPQ4ME5H8KrfKnHoeFWnEbK+DLcOX0qUZu2zGUC6sYCk5Oo7YY43rvegE7AbbZxv8Af5/D17dCQSqkr0JUEj4eVDH515l4XNb8uWgnDK8l6ZArbFVaOTGR4Zxqx/aq7+0NAON8GwAO8BttsJBgfDc11Z0B6gH4jNCgO5AyOhxQx9UpSopSlKBSlKBSleMDg42PgaDnXtY5miSNLUSYLSAy918BACwBbGn3tOd/CtDYXNzL2Ys5reHWHMCynLXAjzrZAEOlAQwBJy2kkDG9fHMSlJlXodfeHqB1+NbCxvp7aLaCKdYw5ikLKkkSyEs8ZJQnRnxU7jAI2ycO+J9t+y1fTIsudZ2GkWsjSRnRMNUSASL7ypqYa/MEYGCN684Px+8uJ/0d1FGZIjPDay2zMWgDFQ7yKR2ZJVsDLHGCeuKxOVLEuzyTAdpK5d8DAyfAegAAHoBW/a3vYcQWiwGAjudozqYsnLKAqnWgO4XUvXHQZriJpEy7tS+RKzcq8wC8jY9m8TxOY5FbBGtdn0Ee8gYMA2BnHSt3Va5R4T2GoAlvF3Ixrkdi7tjw7xO3hkDwqne0O5vra7STtnMOoPCM6UBXBMbhcBvtySD6Gtvqfh7sOHpPq8v04tETnz+jqOdP1fl+XyrR868xpZwE7GWTKxp5nG7H+yud/sHjWT/AFig+iC7ZsRFNXrk7aB5tq7uPOuZ2XDp+KzNcS5jhTYkbhVGSIo89T5noM58cUvf4r7lp0nSxNpvzeKU9/8Afs+/ZvyzYXKGOXh0bCIY+kZPeP7rAn38HORn1xtm7f8As34T/oUP3N+NffszbPC7Mnq0QJ8Mkkkn76s9d1iYjy83Pel+SbUr2x9lO9l1usdtPHGoVEvblVUdAqykAD4ACtjzZzJ9E7GOOIz3Ny+iGEMEyQMs7MfdRRgk4PUfEYXs4/U3X+33X/GasTn2GSK7sL9Y3litWkSZY1LuqSoF7RVG5Ckb43wa6YsvhnNU4uTaX1ukMzRNLC0chkilC+8oJUFXHXGOmT5ZhHO7f0N/SfYjVo19lrOP1ujGrT5b9K1qyf0nxS2ngSUW1lDNmaSN4hJJMugIgcBjgbk4xt8M1lLmT+hf6H7Cf6fnsdHYydnjt9Xa9pp0dno3zn+G9BcuYea+IW8sKrZwulzKscLG5KlmZNXeHZnSNjX1PzVfGdLSK0hN32BnmD3GIkXtCiqjBCzscZOwAyOvhJztbN2vCgqltF6mogE4AjcZOOg9a1vtK+gM+JkulvI4ybee3im7TJ1YRHjGDv4MdtXhk0GZzRzTxC0RJDZQsjdkp/ynBWSTAKYEe6hjjV44zUfMnON3aWqPLaobiSR1EKT6gUSNpHcPpzsFORjxFYfMi3UnCLQXCs1x2tsZcLltQlXOQviB73gDn7JePcPubvi2IGSFLK2I1yQGVC8+zKo1KM9moGQdskY3oNjzXzp9Fsre7gh7dbhowqBtJ0ujOCuAcnAAx61nDmhHuLGOIB4r6OWRZM4KiNEYbY3J14O4xiuf2FvOtnY2siSM9jxmKItobDRrI7LIP+z0tjPTC1m8I4JNacbt7cIxs4/pEtu4B0os6qWhJAwumRGIGejjzoM7hnP97JZi/NgjWneLdnc5mVUYqz6GjAbGknGRtW8fnFTcLHEgeN7BrxJNRBIBAC4xtkEHPUeVUXk7jjR8EFjHb3El6yTRiIQSBVMjyYZ3YBAoDAnetpb8Ekt7qGEgt2PBHiZ1BKlw4yAceecDrig2PD/aQJeFz3vYhZrcAvblz0cqUYNpzpZGBBx4EVteL80yi4FpZW4uLgIJJS0giihVvd1tgksfBQM4Oa5vzNwGePhVtcQROzTWUdtdRBW1EAK0Uun95HUKds4bG29Wqd2sOI3cs8c5teIRRYnhRnaF44zGVbQCynG4bHiPXAXngs9w8ebqJIZNRGlJO1UjbDZ0jGd9seFZ9Ur2XPIY7os9y8X0puwa5MpkMWiPSR2nexnP25q60UpSlQKUpQVb2icPVrXtQo1xujFtI1ac6SM9cd4H7K0vDdLREHcYroMsKupRwGVgQQehB2INVGblpoAxjdOy/wC0bSV9CcYPx2rDlpM+YbcV88Sp3EeMSW8pSK0kcYB1gsFb6ukHYdN8HbpV/wCVbkzW0czwtC7jdGOTsSAc9cEbjO+9aXlfmC3m0IjqzPusZHf6ZPdIzsB/CrqkTEDw+P4Vj274iGt7+PaW1Hd+2tFzTElx/kjjZk16/wBpTkhSvrlT9m3jVg2A8gBVfsj2s8kw91sLGfNQOvwLFj8CK9F/w0xjxTMX7o+HNeH8EuJJls37UwRys2MFAc7FhkHGQPXGo46k12OC2jiiCRqFjVcBV6AY8PxotuMHGxIxqGMj1GQR99SSe4c79079PCueH5bdX1VufN9R/dcd4LZSPbxvbW/GRbsoMejicaIF9F7QaR6YFZ/9FXn+j8c//bRf9Wrh7Mf802X+pH+NWRRjbw+X5fKvRrx4rHs1MX0RxEkyYuJQ6zyCWTtA+JCzjZu9nff41a6qXs5/U3X+33X/ABmrUe1acCbhyubjsnlkEiW5kEjgR5AAjIY74P30HRDXmaolvx6KxtYZY4bgWbzFZpLlpRNBqwqyFZAWaPVgHcYyMA5r3+vkrRW5jtNU99I4tIjLp1QoNXbysV/RjR3tIDbEb70NXmoy2dgcDz8/Qfj/ACKZxbnGaF4bZ4rdLp42lkWS67OBEDlVxIUyzP4ALt3t9s1rLfjiXt/wW4RdAeO8BTIOllVFZcjZgGU4I6jBouukL6dPSva5H7P+aRacJ4fEojaa4afT2sohiVUlcs8jkHA3UAAZJPpW/T2iFoYGitxJNLdPaNGsy6VlVSQVk04eM906ttjnfGCNX2lcy5m55vRw++ZIVt7uzlSOXEiyKiuVKyR5TD6gQNJAxqz4YroPCJZnhRp0WOUjvIr9oo3OMNpGcjB6bZxQZmaUpUClKUClKUClKUClKUH0KqnOtxHKFtwA7Bg7qQCgABwHztncED0B8q2PMnGfo6AJgzSbIPLzc+gz9pIFaGy4MXTJJLltRY76jv73n1qpLE4fwSzimS4SQ2s6Z0owzE+pSpAXbWME7Rt1AqyW/MwaPtBGdAZkY5wdaMUYKuMnDA/ZVVv7eRtTtbvNFGcBY1D5I6kr1P3Vp7f2gWqhoYoHV1JchgqqxBOVOkk51HcbdTUXPDrRRpBv3UI3H7RB8D+6Phv8Kx4odGVWMhVOFxjGnA6b5wDkfZWo5P5tW8BRxonQZZPAjzX0rbvxRc6UVpD/AGRt99c3pFoxa2xlKW8sfH8q9mHdPwPyrCveIlJFRVLbZYAZPpivm84mPo7SLkEghfPO/wAuv2VKUivomdUvkbmyO3sLaCS3ve0ijCOFsp2AYZyMha3v9e4P9Hv/APwNx/y1WOQ+AR3NnDJJdcRWRog74vJUUk9SADW4h5TiKGR77iQQnu/5bMD5eB72a0cs32bhvo8zMkkfaXlxIqyI0baXlLKSrAEZBqfm3l+e5ktZbeZIZLV3cF4zIp1JpxgMPDPjWH7Mrpnt5laSWTsruZFeV2d9KyEKCzEk4AFb2947DFcRW8hKyTq7R7d09mMuM+YG+KKr3GuCXM8UcXELmJ4RLrlSKFozMqgFIffOF1gsx8e6Nsb6WPlW5RbMJMUms5HFpLImodi4C9jMmd8LhdQIwPDxq1cJ4rFPdyx94yRIrYx3UVjhcn984Jx6H0rb3MA1iV27qL0x0PnRFU4pyfczSQ3RltWvEiaKQSW5e2kQyF1AQvqRlz7wOTvWbDy030mxmaSFWtFm1xxRdmr9sAMouo6ACPHOa3g4j3S3ZyaR0Onr6jfpWDY3uXeTRIxY4GlcgAeHXr0qKq1r7NnitbNI5omnsjLhpYO0hkWVizI6FsjHdwQfA+e24/qpI4sy7W6PbXPbsIIDHG/dK6Quo4OCO8c9KxYPaHbtK+lbmSJToMkVu8kSEddTqMfdnrVqt+JK7BQGGrOkkYDY8qorHFuRe3TiaGYAcQMbLhf1ZiVcZ37wLKPLbNWfg8Uywotw6PKB3mjUoh3OMAkkbY8eua9biKBXbBwh0/E+Qr2e+CkKFZnIzpUZI+PlQZdKrlvzXG95cWwRx9F7NXYgYLSqWXBB6AA5yPvra8VvuyC4xlj4+A8TUGdSlKBSlKBSlKBXy7AAknAAyT5AeNfVV3nq+0WxQe9OdH+71c/3Rj/eFBXbec3Vw05zg7ID+yg6D4ncn1Y1eOGW+AKq/LVtgCrrbLgV1CNTaTtbhkdGKg5DKMjHrVD9qHCCbVL9UHbxyglgO92b93B8WGrTgf2j9vULy2Ei6SSAcdPStbzbw4TWNxEB1ibSP7SjK4+DAVzaNiXfDMReJn04lZ3bxkPEHyNyx2Jz19TkEj4E/Guq2HGopSrRKxjiGdOMHUR1by+O/SuOcEm1RAfu7fh/PpXUOROFO1q7BgolkAJ8dKZ/jqP8KROxEry8c8d7Un4lYLOWVtZRDrkO7nZVHhjzqVbTvBMHRChOSPecjr/PlVKteN3Ntf6bp2K50EdECn3WUdAOh++rnzXx1LWAscF3BEa+Zx1P9kdT9g8arNzTg3Mpt+FWsUKFpZI1LsRkKgOyjxJI/gfhV44JxZp1jlkt5I4lGEXGoMR+18Pj5eNcd5Y4YzIpM18sQUdmU4a0wb1zpIK/fmryvGLoAAX/ABMAbADgkeB/5VBY/ZtI5juMKAn065JJ97JlO2PT1qH2swlYLe6UHVaXCOSoyRG/ckHwII+6s/2biP6Ixjlkm1XErO8kXYv2hfLgp+zhs+XwqyXVukiNHIqujjDKwBVgeoIPUUVxibicqWkt1Eki/wBI8QVWcZiItU1RxIJf/hk6ANfhrPnUnGzfQ2F178MDzW5hU3LXMkJ7RQ41HvaGIUgHbdvOuutwyAw9gYozBp09kUUx6R0GnGMVh23LFlHG0SWsKxuwZkEa6WKnKlhjcg9M9KJig8wk8Oa1kWW5MH6SKdp5GYuHBYSEE4GHGM46Nis7lu1ul4Pc6S7XM0LMNyWEkisdK56aQyjbyrc86crz30kadpGtqcGZSCZG0MrKi+AUkHJ67CrRZ2yxqFXoP4+tBySPmN4+BRGxaBBbRATpIO+zggMAoYFTr1Nk5yDWVfP9MvL7t5pYI7K2RrZFleAjVFlphpYasNt4jYCr/d8p2Eshlls7d5CclmhQlj5tkd4/Gp+KcvWlyVa4t4ZWTZS8asQPLcdPTpQxyng93PfNw63uWeKJrRpz+kaH6RKJCu7KQTiPD7EdTWFZcUnkW3imnm7B7+WDtlkZWliiUGFTMD3tT6l1Z6JXZuKcEtrlFS4gilRfdV0Vgvh3fLbypccEtnhFu8ETQDGIii6BjphcYGPShjnHIKKvEeJj9LMI2gCAuZeiSbM5JLaT3cnPT0q93MjHUJYTrK4QqCRv4E56g1n8O4RbwZ7CGOLUFDaEVchAQoOBvgE4+JrNoqG0QhFDdQoB+6pqUqBSlKBSlKBVB55uNV3FH4Rx5PxdvwQffV+rmF9L2t9cP4CQoP8AcAT5qfvoLXwBNhVpUbVXeCL0qxCrCS9rxhkY869pVR+b14bJa3M9vIMGNtv7S5Olh6FdNdl9nyEWUefEsR8NRrD575cNzcQGNQHKsHkPgilSAftY4HrVnsbVYo0jX3UUAfZ41xWvbGN+fl+rfv8Avn6KB7SLuKSVYlRjNH1YeRGdOOp8/Stby2q3dwBdMz9nHhEPQ6R0b08fXx9dbzNdiS7mdTsXIB9BsPlW09nrn6U3TeJ856+HT1zXTFcfZl/mqy/1I+ZqxZz06eJ8/QfjXPOQucuHxcOtIpbuGN0iAdS4DA7930qxDn3hX+nW/wD3gqKi9nf6m5/2+6/4xrN524u9rZyyxYMx0pECM5kkYIm3ju2fsrW+zOdZLad0YMj31yysNwQZSQR6EEU534JNeTWUK61t0laaaVHVHRkQ9iFzvksSc42wKqI+A84BLJ5b9wJLa4e3nZE7ocSaVYge6pDJv61uuIcz2sEkscsmkwQiaQlW0KhbSMsBjUT0UbnwFVS25MlWXiNqxlltL6BWWeV0dlnAKkHoxb3WzjHcG9a+35Ovp+G3RuFCX9y0J0lxutsIwil1JCltDtkHYuKC3W/OlqUmc9sgt0EkiSwyRyqhzhwjDLIcHcdPur7j50tmi7WJLmZDIUXsraaQsVCksoVd4+8O90ODjOKqL8tSS296y2l4lzJaGFTc3iz68tq7NCZDgBhnJwO8fM1teZOHXemxVY55LaOMi4ggnWBy/ZqE1PrXMYOrYMMeoxQb2bnSyW2iuRIzxztpiCI7ySNuCioBq1Ag58sV5a87WTxTzCRlS2IWXVG6srt0j0kai+e7pAznaqRwrlW+t4eHzCANNZXFyWtu2TLpOTvHIxwWVRnfBPjisVOFXN+nFDGoEy38MgjSbAYxIuqHtV2WQA9RsHHXxoa6bwLmGG6MixiRJIiO0ilieKVdQypKOAdJGcGttVP5H4Volmma2u4ZGRELXNytwzgFjhcOxAU+ePe28auFFKUpUClKUClKUClKUCtVNy9bMxbRpZiSSpIySckkdMk79K2tKDhUXtantJpIZ7RHaGRkYpI0fusRnBVvKrVw/wBuFg2BLDcRHz0o6/eG1f8A81XfbXyLIZTf2yF1YD6QigllIAAlAHVSANWOmM+JI5ArV9Lp+n4eWv2k9v05b+1fhDf/ADOn68Uy/wASmP41trPnfh0oJju4WA6978a/KtrbtIwVBkn+HqfIVduFWCwxhR16sfM1n1XTU4c7bbvwkw73Y8eguHdYnDCMAk+G+c9fAYFV3mTmgPqtrQdtJICpZd1AOxx5n16CucWjHUF1lFchWIzjBI6gdR449K7HwDgUNqmIxlj7zn3m/AeleIc7j5GvScaEAzjJcY+O2+Kt3LvKaW2ZCxeQKRq6KNtwo/xNWcnPTp4nz9BSX3T8D8qGOf8AKvC7+6s4LhuJMhmjDFRZ2hA9AdHpW2/qtff/AJR//BWn/LWR7NP81WX+pHzNWWoqt8gXc0lvKJ5O1eK6mi16ETIjkKglUAAOBW8vb+KEAzSxxg9C7qgPw1EZqvezz9Tc/wC33X/GNar2loWuuFhYEuCZpsQyFVR/0I2JZSBjruD0oL3BOrqGRldT0ZSGU/AjY1FxC/igjaWZ1jjTGp2OFGSFGT6kgfbXKeD8fNhbXuIlguXv0T6KELxW5mA0FBGT2q6EZu6BkgADpmLnHj08/C+JRSlpUjW3aOc2sttq1XEYZCjjqpA3HUGqmuyZr0VRLvjF/Pc3kVnJDClhHH+siMhmkeMvpJ1Ds0wAMgE+O/QYA9oE/Zicoojn4c08KYyfpCOEaPPVlJZCPjRdXfjXA7a6jEd1EssQbUA2e6cEZBBBAwT8M+XSS0tbWyhCIIreFT5qiZPmSdyfMnNVflrmi5uZ7SFtAZYZ2vAF/bjl7BVU/s5kDH1Fa32q3Nu81rZXDEQsJZpNKSSEYjaOLuxqWxrcnpgafhQdLBr2uZ8A5unFjwqbIMZmFpdgrlg28aSZOCveVSfrivLnnq57MMCqLdXksVu4geYpBDkNJoTvSOzKQB0HWhrptK5fPzrfi2TQFaU38dskksEkCTRyIxVijDUh1YBx+7t1rJ5u5jvLRSq3aSXEFv2kkUdi8gYgsdcrhsQRlQAPHYmhro9KoUfMd5ezxRWbxW6/Q4rqR5IzKWMuCsQXUuFA6tnNaiDn+5a1stbLHNdyXGuVLeScRpC7LhIk3Zj3Rk7DcmhrqlKrfIfGZ7m3c3CkPFM8YfsnhEqjSVlEb95chhkeYNWSoFKUoFKUoILtsKxHgp+VfjqAbV+xrqVVUs5CooJZicAKBkknwAGa/HtwUVn0HKBjoJ6lcnT19MV9T/GTEWtM+ogbnlBf0rkfuHP94Yq2Vo+VLEpFrbq+CB6b4+/Pyrd15uqtW3JM1/1/Ll7XY+VL0zWsRPUDSx8SV2+WPvrj3T4/L866P7L58wSqT7smR9qj8K8srC6CvJBkEeYpqFNVRVH4HwfjNrbxW8cvDikKhVLR3JYgeeHAz9lZ3Z8c/wDucM/7q6/6lWrUPOmoUGj5O4RLbQOs7RtJJPLMxjDBMyNqwA2+xJr3mTlxbtoHM00MluzNG8RQMCy6TnUrDp863WoU1CgrUfItr9HlhYzOZ3Ekk7SE3BkXdJA4A0suNsDHXbc15d8mia1mtbi7u50n0ZZ3j1IEcONGI8DJAySDmrNqr6AoKzxbkyGaV5VmuLdpkEc/YuqiZQMDXqU4YLtqGDg1kX3JdpKtmullWxYNCqnbC6e45IJZSUQnfJKjet+BX2KDT8G5Zgtri5uI9XaXbBnBIKrjUcIANgWYsck7mpoOBxrdyXmWMskSxYJGlEUk4TAyMscnJPStmK9oKtPyVbGG7gJkEN7KZnAZQYpCVOqPu90akU75wR5VNd8m272tvbK0sX0XSYJY30yoyjGoHGCSCcgjBzVjqP3fq/L8vl8OlFfl5RWSOJJ7m5mMNylyru0erUnupsgAj9AM5J3qPjfJENzNLKZriL6REIp0idVSVVBC6sqSCAfAjI2PU5tFKDnfMvL0cLW3Y2/EZHhtlgE1pLGjPGowIZySDg4B1KBjO2MDE3LnIIHDrOKdngubYvIkkDgSQmR2Zowx1Bl0sFYHIOKv1KGMLhFi0MehppZzkkySlS5z4d1QAB4DFZtKVApSlApSlBz/ANuFzo4Y2OskqR52zg5YjPkQmK/PMlmdcatsHAb7CxH8cfxr9De2jhF1dWccdrE0rCcMyrjIUJIM7keJH31xa75O4uSC1nMCqqowngvTp417eHnpx8XbPzP7ePzIjWYmdgM+QAz9wq48H9n19KochYw3TWxyP90DOaotnyfxQMp+jXWonZgrHTvudyAT9o+Irt/JPKV/ZSfpeItcwEEGJ0Y4ONijM7FceQ2O+3jXi1Zrny0cPsnkz37oY/sxkn+LVe+AcuQWsQjRdXizsAWY+Z/CtxSiIfoyfuL/AHRT6Mn7i/3RU1KCH6Mn7i/3RT6Kn7i/3RU1KCH6Mn7i/wB0U+jJ+4v90VNSgiFun7q/cK+uzHkPuFfdKD50DyFe4Fe0oPK9pSgUpSgj936vy/L5fKSlR+79X5fl8vh0CSlKUClKUClKUClS4piriaiqPOrp08T5+g9KlPe6dPE+foPSpABTDUIr2pcUxTDUVKlxTFMNRUqXFMUw1FSpcUxTDUVKlxTFMNRUqXFMUw1FSpcUxTDUVKlxTFMNRUqXFMUw1FSpcUxTDWN7v1fl+Xy+HSSpcVHjT9X5fl8vh0Ya8pUuKYphqKlS4pTDXtRE6unTxPn6D0oTq+r4nz9B6VKBVQApSlApSlApSlApSlApSlApSlApSlApSlApSlApSlApSlApSlBF7v1fl+Xy+HSWlRe79X5fl8vh0CWlKUHxF7o+Ar7pSgUpSgUpSgUpSgUpSgUpSgUpSgUpSgUpSgUpSgUpSgUpSgUpSgUpSg0FKU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3556" name="AutoShape 4" descr="data:image/jpeg;base64,/9j/4AAQSkZJRgABAQAAAQABAAD/2wCEAAkGBxITEhUUEhQVFRQUFx4aGBYYFRYXFxkcHRgYHBwYGB0bHCggGRolHBgXJDEkJSkrLi4uFyAzODMsNygtLiwBCgoKDg0OFxAQGiweHBwsLDc3LCwsLCwsNzQsLCwsLCwsLCssLSwsLywtLC0vMiwvLCstLC8rLDArLCwsNywrLP/AABEIAOEA4QMBIgACEQEDEQH/xAAcAAEAAgMBAQEAAAAAAAAAAAAAAwYEBQcBAgj/xABPEAACAQMCAwUEBgYFCQUJAAABAgMABBESIQUGMRMiQVFhBzJxsRRygZHR4SMzQlKh8BUWYpLBJDVUc3SCs9LTY5OUo8IXJkNERVNVlaL/xAAZAQEBAQEBAQAAAAAAAAAAAAAAAQMCBAX/xAAoEQEAAwABBAECBgMAAAAAAAAAAQIRAwQSITFBE1EiobHB4fAFYXH/2gAMAwEAAhEDEQA/AO2Z0/V+X5VLQ1EO79X5flQS0pSgUpSgUpSgUpSgUpSgUpSgUpSgUpSgUpSgUpSgUpSgUpSgVGTnYdPE/wCA/H+QJzsOnif8B+P8j7AoPjsE/dX7hXlS0oFKhzTNTVx77v1fl+VS1Dmo86fq/L8qaYyqVDmmaaYmpUOaZppialQ5pmmmJqVDmmaaYmpUOaZppialQ5pmmmJqVDmmaaYmpUOaZppialQ5pmmmJqVDmmaaYmqMnOw6eJ/wH4/yIixOwO3if8B+P8j7FNMSgV7UOaZppialQ5r2mmPKUpUUpSlBH7v1fl+VSUqP3fq/L8qCSlKUClKUClK5B7abuQX3DohdSWsUpKyOkrRhVMiAu2CBsCTvVHX6VzPl+4teHRXN0vEZ+JpGidoiypM0YL4DgGTA9dxsD5VveK+0O0gs7a8KzPHdECNEVDLkgnBBcDYjBwTuRQ1b68Jqncye0GO0leNrS9l7JQ0jxwho0BXVu2rGQOvh61VPbJxqG84HDcQNqjkuExkYIIWUFWHgQQR+VDXXaVVI+cIIbmz4eyyma4gR0YKnZgaX94lgwP6NuinqKybDnCCW/nsFSXtrdNbsVTsyO5spDlie+P2R0NBYqVz5fa1aB07W3vIIZW0pcSwBIjnoc6vd9Rn4Vq+cvaZLa8VitljlMEf65VhVpJSVJHYktuoyuehyrUNdVpXOGvbR+P2rartbmS1yseEEARo5HxJ39WcA90AjUFOdqyeM+1eyglljSK5uBB+ukhjVo49yMFiw6EEZ6epoav1Rk52HTxP+A/H+RVeNe0CzgtYLomR7e4cIrxqMgkMTqDMpUDSwPiCMY8sTl/2o2N1draok8bOD2TyRhUkABI097IDAErkDOPA7UF4Ar2lKgUpSgUpSgUpSg9UV9dnUM06xozuQqIpZmPQAbk1z9+Nz3znBaODPdQbFh5uR1J8ug/iZa0VjysRMz4dFC+tOzqoWdhowVBU+Y2P8KsthcN7r7nwPn6H1rivLEzjq1JhNo0/V+X5VLor7qLOn6vy/KtWevrRTs6+s0oa+dFcU9uzwpf8ADGuBqgUkyrjOUEiahgH93NdszXy6KeoB+IBoOZ8jXPA7wXVrw+Fo+2gImyrLlN02Jc7jtDjFUL2e2Etxf2nD5l7vCpJ5H8s9ouB8O1C/Ya/RKRqOgA+AFAgByAMnxxvQcH5v488vEb63vrq7t44lK2tvb6x25IwobSDq1de9+8RkYwdFO3/urHv/APUP/Q5r9KNCpYMVUsOjYGR8D1FOyXGNIx5YGKajifPV0LPi3Cb6ZW+jrbIhZRnBHa6vuEqnHUjNQcq8caXjHFbu2jcs9k8kCOpDPpEOg6epDYBHmGHnXcpoVYYZVYeRAI+40CDOcDPnjeivyrx/iwu7BZZry7uLwzZlhbV9HhTvhWA06ATlcYP7TDA8eje0DiC2nFuE3kwbsEhwXAJ3w4PxxrU/CuwC3QZwijUcnujc+Z8zSWFWGGVWHkQCPuNDHJrudZOarR1Oz2mVPQ4ME5H8KrfKnHoeFWnEbK+DLcOX0qUZu2zGUC6sYCk5Oo7YY43rvegE7AbbZxv8Af5/D17dCQSqkr0JUEj4eVDH515l4XNb8uWgnDK8l6ZArbFVaOTGR4Zxqx/aq7+0NAON8GwAO8BttsJBgfDc11Z0B6gH4jNCgO5AyOhxQx9UpSopSlKBSlKBSleMDg42PgaDnXtY5miSNLUSYLSAy918BACwBbGn3tOd/CtDYXNzL2Ys5reHWHMCynLXAjzrZAEOlAQwBJy2kkDG9fHMSlJlXodfeHqB1+NbCxvp7aLaCKdYw5ikLKkkSyEs8ZJQnRnxU7jAI2ycO+J9t+y1fTIsudZ2GkWsjSRnRMNUSASL7ypqYa/MEYGCN684Px+8uJ/0d1FGZIjPDay2zMWgDFQ7yKR2ZJVsDLHGCeuKxOVLEuzyTAdpK5d8DAyfAegAAHoBW/a3vYcQWiwGAjudozqYsnLKAqnWgO4XUvXHQZriJpEy7tS+RKzcq8wC8jY9m8TxOY5FbBGtdn0Ee8gYMA2BnHSt3Va5R4T2GoAlvF3Ixrkdi7tjw7xO3hkDwqne0O5vra7STtnMOoPCM6UBXBMbhcBvtySD6Gtvqfh7sOHpPq8v04tETnz+jqOdP1fl+XyrR868xpZwE7GWTKxp5nG7H+yud/sHjWT/AFig+iC7ZsRFNXrk7aB5tq7uPOuZ2XDp+KzNcS5jhTYkbhVGSIo89T5noM58cUvf4r7lp0nSxNpvzeKU9/8Afs+/ZvyzYXKGOXh0bCIY+kZPeP7rAn38HORn1xtm7f8As34T/oUP3N+NffszbPC7Mnq0QJ8Mkkkn76s9d1iYjy83Pel+SbUr2x9lO9l1usdtPHGoVEvblVUdAqykAD4ACtjzZzJ9E7GOOIz3Ny+iGEMEyQMs7MfdRRgk4PUfEYXs4/U3X+33X/GasTn2GSK7sL9Y3litWkSZY1LuqSoF7RVG5Ckb43wa6YsvhnNU4uTaX1ukMzRNLC0chkilC+8oJUFXHXGOmT5ZhHO7f0N/SfYjVo19lrOP1ujGrT5b9K1qyf0nxS2ngSUW1lDNmaSN4hJJMugIgcBjgbk4xt8M1lLmT+hf6H7Cf6fnsdHYydnjt9Xa9pp0dno3zn+G9BcuYea+IW8sKrZwulzKscLG5KlmZNXeHZnSNjX1PzVfGdLSK0hN32BnmD3GIkXtCiqjBCzscZOwAyOvhJztbN2vCgqltF6mogE4AjcZOOg9a1vtK+gM+JkulvI4ybee3im7TJ1YRHjGDv4MdtXhk0GZzRzTxC0RJDZQsjdkp/ynBWSTAKYEe6hjjV44zUfMnON3aWqPLaobiSR1EKT6gUSNpHcPpzsFORjxFYfMi3UnCLQXCs1x2tsZcLltQlXOQviB73gDn7JePcPubvi2IGSFLK2I1yQGVC8+zKo1KM9moGQdskY3oNjzXzp9Fsre7gh7dbhowqBtJ0ujOCuAcnAAx61nDmhHuLGOIB4r6OWRZM4KiNEYbY3J14O4xiuf2FvOtnY2siSM9jxmKItobDRrI7LIP+z0tjPTC1m8I4JNacbt7cIxs4/pEtu4B0os6qWhJAwumRGIGejjzoM7hnP97JZi/NgjWneLdnc5mVUYqz6GjAbGknGRtW8fnFTcLHEgeN7BrxJNRBIBAC4xtkEHPUeVUXk7jjR8EFjHb3El6yTRiIQSBVMjyYZ3YBAoDAnetpb8Ekt7qGEgt2PBHiZ1BKlw4yAceecDrig2PD/aQJeFz3vYhZrcAvblz0cqUYNpzpZGBBx4EVteL80yi4FpZW4uLgIJJS0giihVvd1tgksfBQM4Oa5vzNwGePhVtcQROzTWUdtdRBW1EAK0Uun95HUKds4bG29Wqd2sOI3cs8c5teIRRYnhRnaF44zGVbQCynG4bHiPXAXngs9w8ebqJIZNRGlJO1UjbDZ0jGd9seFZ9Ur2XPIY7os9y8X0puwa5MpkMWiPSR2nexnP25q60UpSlQKUpQVb2icPVrXtQo1xujFtI1ac6SM9cd4H7K0vDdLREHcYroMsKupRwGVgQQehB2INVGblpoAxjdOy/wC0bSV9CcYPx2rDlpM+YbcV88Sp3EeMSW8pSK0kcYB1gsFb6ukHYdN8HbpV/wCVbkzW0czwtC7jdGOTsSAc9cEbjO+9aXlfmC3m0IjqzPusZHf6ZPdIzsB/CrqkTEDw+P4Vj274iGt7+PaW1Hd+2tFzTElx/kjjZk16/wBpTkhSvrlT9m3jVg2A8gBVfsj2s8kw91sLGfNQOvwLFj8CK9F/w0xjxTMX7o+HNeH8EuJJls37UwRys2MFAc7FhkHGQPXGo46k12OC2jiiCRqFjVcBV6AY8PxotuMHGxIxqGMj1GQR99SSe4c79079PCueH5bdX1VufN9R/dcd4LZSPbxvbW/GRbsoMejicaIF9F7QaR6YFZ/9FXn+j8c//bRf9Wrh7Mf802X+pH+NWRRjbw+X5fKvRrx4rHs1MX0RxEkyYuJQ6zyCWTtA+JCzjZu9nff41a6qXs5/U3X+33X/ABmrUe1acCbhyubjsnlkEiW5kEjgR5AAjIY74P30HRDXmaolvx6KxtYZY4bgWbzFZpLlpRNBqwqyFZAWaPVgHcYyMA5r3+vkrRW5jtNU99I4tIjLp1QoNXbysV/RjR3tIDbEb70NXmoy2dgcDz8/Qfj/ACKZxbnGaF4bZ4rdLp42lkWS67OBEDlVxIUyzP4ALt3t9s1rLfjiXt/wW4RdAeO8BTIOllVFZcjZgGU4I6jBouukL6dPSva5H7P+aRacJ4fEojaa4afT2sohiVUlcs8jkHA3UAAZJPpW/T2iFoYGitxJNLdPaNGsy6VlVSQVk04eM906ttjnfGCNX2lcy5m55vRw++ZIVt7uzlSOXEiyKiuVKyR5TD6gQNJAxqz4YroPCJZnhRp0WOUjvIr9oo3OMNpGcjB6bZxQZmaUpUClKUClKUClKUClKUH0KqnOtxHKFtwA7Bg7qQCgABwHztncED0B8q2PMnGfo6AJgzSbIPLzc+gz9pIFaGy4MXTJJLltRY76jv73n1qpLE4fwSzimS4SQ2s6Z0owzE+pSpAXbWME7Rt1AqyW/MwaPtBGdAZkY5wdaMUYKuMnDA/ZVVv7eRtTtbvNFGcBY1D5I6kr1P3Vp7f2gWqhoYoHV1JchgqqxBOVOkk51HcbdTUXPDrRRpBv3UI3H7RB8D+6Phv8Kx4odGVWMhVOFxjGnA6b5wDkfZWo5P5tW8BRxonQZZPAjzX0rbvxRc6UVpD/AGRt99c3pFoxa2xlKW8sfH8q9mHdPwPyrCveIlJFRVLbZYAZPpivm84mPo7SLkEghfPO/wAuv2VKUivomdUvkbmyO3sLaCS3ve0ijCOFsp2AYZyMha3v9e4P9Hv/APwNx/y1WOQ+AR3NnDJJdcRWRog74vJUUk9SADW4h5TiKGR77iQQnu/5bMD5eB72a0cs32bhvo8zMkkfaXlxIqyI0baXlLKSrAEZBqfm3l+e5ktZbeZIZLV3cF4zIp1JpxgMPDPjWH7Mrpnt5laSWTsruZFeV2d9KyEKCzEk4AFb2947DFcRW8hKyTq7R7d09mMuM+YG+KKr3GuCXM8UcXELmJ4RLrlSKFozMqgFIffOF1gsx8e6Nsb6WPlW5RbMJMUms5HFpLImodi4C9jMmd8LhdQIwPDxq1cJ4rFPdyx94yRIrYx3UVjhcn984Jx6H0rb3MA1iV27qL0x0PnRFU4pyfczSQ3RltWvEiaKQSW5e2kQyF1AQvqRlz7wOTvWbDy030mxmaSFWtFm1xxRdmr9sAMouo6ACPHOa3g4j3S3ZyaR0Onr6jfpWDY3uXeTRIxY4GlcgAeHXr0qKq1r7NnitbNI5omnsjLhpYO0hkWVizI6FsjHdwQfA+e24/qpI4sy7W6PbXPbsIIDHG/dK6Quo4OCO8c9KxYPaHbtK+lbmSJToMkVu8kSEddTqMfdnrVqt+JK7BQGGrOkkYDY8qorHFuRe3TiaGYAcQMbLhf1ZiVcZ37wLKPLbNWfg8Uywotw6PKB3mjUoh3OMAkkbY8eua9biKBXbBwh0/E+Qr2e+CkKFZnIzpUZI+PlQZdKrlvzXG95cWwRx9F7NXYgYLSqWXBB6AA5yPvra8VvuyC4xlj4+A8TUGdSlKBSlKBSlKBXy7AAknAAyT5AeNfVV3nq+0WxQe9OdH+71c/3Rj/eFBXbec3Vw05zg7ID+yg6D4ncn1Y1eOGW+AKq/LVtgCrrbLgV1CNTaTtbhkdGKg5DKMjHrVD9qHCCbVL9UHbxyglgO92b93B8WGrTgf2j9vULy2Ei6SSAcdPStbzbw4TWNxEB1ibSP7SjK4+DAVzaNiXfDMReJn04lZ3bxkPEHyNyx2Jz19TkEj4E/Guq2HGopSrRKxjiGdOMHUR1by+O/SuOcEm1RAfu7fh/PpXUOROFO1q7BgolkAJ8dKZ/jqP8KROxEry8c8d7Un4lYLOWVtZRDrkO7nZVHhjzqVbTvBMHRChOSPecjr/PlVKteN3Ntf6bp2K50EdECn3WUdAOh++rnzXx1LWAscF3BEa+Zx1P9kdT9g8arNzTg3Mpt+FWsUKFpZI1LsRkKgOyjxJI/gfhV44JxZp1jlkt5I4lGEXGoMR+18Pj5eNcd5Y4YzIpM18sQUdmU4a0wb1zpIK/fmryvGLoAAX/ABMAbADgkeB/5VBY/ZtI5juMKAn065JJ97JlO2PT1qH2swlYLe6UHVaXCOSoyRG/ckHwII+6s/2biP6Ixjlkm1XErO8kXYv2hfLgp+zhs+XwqyXVukiNHIqujjDKwBVgeoIPUUVxibicqWkt1Eki/wBI8QVWcZiItU1RxIJf/hk6ANfhrPnUnGzfQ2F178MDzW5hU3LXMkJ7RQ41HvaGIUgHbdvOuutwyAw9gYozBp09kUUx6R0GnGMVh23LFlHG0SWsKxuwZkEa6WKnKlhjcg9M9KJig8wk8Oa1kWW5MH6SKdp5GYuHBYSEE4GHGM46Nis7lu1ul4Pc6S7XM0LMNyWEkisdK56aQyjbyrc86crz30kadpGtqcGZSCZG0MrKi+AUkHJ67CrRZ2yxqFXoP4+tBySPmN4+BRGxaBBbRATpIO+zggMAoYFTr1Nk5yDWVfP9MvL7t5pYI7K2RrZFleAjVFlphpYasNt4jYCr/d8p2Eshlls7d5CclmhQlj5tkd4/Gp+KcvWlyVa4t4ZWTZS8asQPLcdPTpQxyng93PfNw63uWeKJrRpz+kaH6RKJCu7KQTiPD7EdTWFZcUnkW3imnm7B7+WDtlkZWliiUGFTMD3tT6l1Z6JXZuKcEtrlFS4gilRfdV0Vgvh3fLbypccEtnhFu8ETQDGIii6BjphcYGPShjnHIKKvEeJj9LMI2gCAuZeiSbM5JLaT3cnPT0q93MjHUJYTrK4QqCRv4E56g1n8O4RbwZ7CGOLUFDaEVchAQoOBvgE4+JrNoqG0QhFDdQoB+6pqUqBSlKBSlKBVB55uNV3FH4Rx5PxdvwQffV+rmF9L2t9cP4CQoP8AcAT5qfvoLXwBNhVpUbVXeCL0qxCrCS9rxhkY869pVR+b14bJa3M9vIMGNtv7S5Olh6FdNdl9nyEWUefEsR8NRrD575cNzcQGNQHKsHkPgilSAftY4HrVnsbVYo0jX3UUAfZ41xWvbGN+fl+rfv8Avn6KB7SLuKSVYlRjNH1YeRGdOOp8/Stby2q3dwBdMz9nHhEPQ6R0b08fXx9dbzNdiS7mdTsXIB9BsPlW09nrn6U3TeJ856+HT1zXTFcfZl/mqy/1I+ZqxZz06eJ8/QfjXPOQucuHxcOtIpbuGN0iAdS4DA7930qxDn3hX+nW/wD3gqKi9nf6m5/2+6/4xrN524u9rZyyxYMx0pECM5kkYIm3ju2fsrW+zOdZLad0YMj31yysNwQZSQR6EEU534JNeTWUK61t0laaaVHVHRkQ9iFzvksSc42wKqI+A84BLJ5b9wJLa4e3nZE7ocSaVYge6pDJv61uuIcz2sEkscsmkwQiaQlW0KhbSMsBjUT0UbnwFVS25MlWXiNqxlltL6BWWeV0dlnAKkHoxb3WzjHcG9a+35Ovp+G3RuFCX9y0J0lxutsIwil1JCltDtkHYuKC3W/OlqUmc9sgt0EkiSwyRyqhzhwjDLIcHcdPur7j50tmi7WJLmZDIUXsraaQsVCksoVd4+8O90ODjOKqL8tSS296y2l4lzJaGFTc3iz68tq7NCZDgBhnJwO8fM1teZOHXemxVY55LaOMi4ggnWBy/ZqE1PrXMYOrYMMeoxQb2bnSyW2iuRIzxztpiCI7ySNuCioBq1Ag58sV5a87WTxTzCRlS2IWXVG6srt0j0kai+e7pAznaqRwrlW+t4eHzCANNZXFyWtu2TLpOTvHIxwWVRnfBPjisVOFXN+nFDGoEy38MgjSbAYxIuqHtV2WQA9RsHHXxoa6bwLmGG6MixiRJIiO0ilieKVdQypKOAdJGcGttVP5H4Volmma2u4ZGRELXNytwzgFjhcOxAU+ePe28auFFKUpUClKUClKUClKUCtVNy9bMxbRpZiSSpIySckkdMk79K2tKDhUXtantJpIZ7RHaGRkYpI0fusRnBVvKrVw/wBuFg2BLDcRHz0o6/eG1f8A81XfbXyLIZTf2yF1YD6QigllIAAlAHVSANWOmM+JI5ArV9Lp+n4eWv2k9v05b+1fhDf/ADOn68Uy/wASmP41trPnfh0oJju4WA6978a/KtrbtIwVBkn+HqfIVduFWCwxhR16sfM1n1XTU4c7bbvwkw73Y8eguHdYnDCMAk+G+c9fAYFV3mTmgPqtrQdtJICpZd1AOxx5n16CucWjHUF1lFchWIzjBI6gdR449K7HwDgUNqmIxlj7zn3m/AeleIc7j5GvScaEAzjJcY+O2+Kt3LvKaW2ZCxeQKRq6KNtwo/xNWcnPTp4nz9BSX3T8D8qGOf8AKvC7+6s4LhuJMhmjDFRZ2hA9AdHpW2/qtff/AJR//BWn/LWR7NP81WX+pHzNWWoqt8gXc0lvKJ5O1eK6mi16ETIjkKglUAAOBW8vb+KEAzSxxg9C7qgPw1EZqvezz9Tc/wC33X/GNar2loWuuFhYEuCZpsQyFVR/0I2JZSBjruD0oL3BOrqGRldT0ZSGU/AjY1FxC/igjaWZ1jjTGp2OFGSFGT6kgfbXKeD8fNhbXuIlguXv0T6KELxW5mA0FBGT2q6EZu6BkgADpmLnHj08/C+JRSlpUjW3aOc2sttq1XEYZCjjqpA3HUGqmuyZr0VRLvjF/Pc3kVnJDClhHH+siMhmkeMvpJ1Ds0wAMgE+O/QYA9oE/Zicoojn4c08KYyfpCOEaPPVlJZCPjRdXfjXA7a6jEd1EssQbUA2e6cEZBBBAwT8M+XSS0tbWyhCIIreFT5qiZPmSdyfMnNVflrmi5uZ7SFtAZYZ2vAF/bjl7BVU/s5kDH1Fa32q3Nu81rZXDEQsJZpNKSSEYjaOLuxqWxrcnpgafhQdLBr2uZ8A5unFjwqbIMZmFpdgrlg28aSZOCveVSfrivLnnq57MMCqLdXksVu4geYpBDkNJoTvSOzKQB0HWhrptK5fPzrfi2TQFaU38dskksEkCTRyIxVijDUh1YBx+7t1rJ5u5jvLRSq3aSXEFv2kkUdi8gYgsdcrhsQRlQAPHYmhro9KoUfMd5ezxRWbxW6/Q4rqR5IzKWMuCsQXUuFA6tnNaiDn+5a1stbLHNdyXGuVLeScRpC7LhIk3Zj3Rk7DcmhrqlKrfIfGZ7m3c3CkPFM8YfsnhEqjSVlEb95chhkeYNWSoFKUoFKUoILtsKxHgp+VfjqAbV+xrqVVUs5CooJZicAKBkknwAGa/HtwUVn0HKBjoJ6lcnT19MV9T/GTEWtM+ogbnlBf0rkfuHP94Yq2Vo+VLEpFrbq+CB6b4+/Pyrd15uqtW3JM1/1/Ll7XY+VL0zWsRPUDSx8SV2+WPvrj3T4/L866P7L58wSqT7smR9qj8K8srC6CvJBkEeYpqFNVRVH4HwfjNrbxW8cvDikKhVLR3JYgeeHAz9lZ3Z8c/wDucM/7q6/6lWrUPOmoUGj5O4RLbQOs7RtJJPLMxjDBMyNqwA2+xJr3mTlxbtoHM00MluzNG8RQMCy6TnUrDp863WoU1CgrUfItr9HlhYzOZ3Ekk7SE3BkXdJA4A0suNsDHXbc15d8mia1mtbi7u50n0ZZ3j1IEcONGI8DJAySDmrNqr6AoKzxbkyGaV5VmuLdpkEc/YuqiZQMDXqU4YLtqGDg1kX3JdpKtmullWxYNCqnbC6e45IJZSUQnfJKjet+BX2KDT8G5Zgtri5uI9XaXbBnBIKrjUcIANgWYsck7mpoOBxrdyXmWMskSxYJGlEUk4TAyMscnJPStmK9oKtPyVbGG7gJkEN7KZnAZQYpCVOqPu90akU75wR5VNd8m272tvbK0sX0XSYJY30yoyjGoHGCSCcgjBzVjqP3fq/L8vl8OlFfl5RWSOJJ7m5mMNylyru0erUnupsgAj9AM5J3qPjfJENzNLKZriL6REIp0idVSVVBC6sqSCAfAjI2PU5tFKDnfMvL0cLW3Y2/EZHhtlgE1pLGjPGowIZySDg4B1KBjO2MDE3LnIIHDrOKdngubYvIkkDgSQmR2Zowx1Bl0sFYHIOKv1KGMLhFi0MehppZzkkySlS5z4d1QAB4DFZtKVApSlApSlBz/ANuFzo4Y2OskqR52zg5YjPkQmK/PMlmdcatsHAb7CxH8cfxr9De2jhF1dWccdrE0rCcMyrjIUJIM7keJH31xa75O4uSC1nMCqqowngvTp417eHnpx8XbPzP7ePzIjWYmdgM+QAz9wq48H9n19KochYw3TWxyP90DOaotnyfxQMp+jXWonZgrHTvudyAT9o+Irt/JPKV/ZSfpeItcwEEGJ0Y4ONijM7FceQ2O+3jXi1Zrny0cPsnkz37oY/sxkn+LVe+AcuQWsQjRdXizsAWY+Z/CtxSiIfoyfuL/AHRT6Mn7i/3RU1KCH6Mn7i/3RT6Kn7i/3RU1KCH6Mn7i/wB0U+jJ+4v90VNSgiFun7q/cK+uzHkPuFfdKD50DyFe4Fe0oPK9pSgUpSgj936vy/L5fKSlR+79X5fl8vh0CSlKUClKUClKUClS4piriaiqPOrp08T5+g9KlPe6dPE+foPSpABTDUIr2pcUxTDUVKlxTFMNRUqXFMUw1FSpcUxTDUVKlxTFMNRUqXFMUw1FSpcUxTDUVKlxTFMNRUqXFMUw1FSpcUxTDWN7v1fl+Xy+HSSpcVHjT9X5fl8vh0Ya8pUuKYphqKlS4pTDXtRE6unTxPn6D0oTq+r4nz9B6VKBVQApSlApSlApSlApSlApSlApSlApSlApSlApSlApSlApSlApSlBF7v1fl+Xy+HSWlRe79X5fl8vh0CWlKUHxF7o+Ar7pSgUpSgUpSgUpSgUpSgUpSgUpSgUpSgUpSgUpSgUpSgUpSgUpSgUpSg0FKU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0722" name="Picture 2" descr="Hasil gambar untuk penilaian prestasi kerja"/>
          <p:cNvPicPr>
            <a:picLocks noChangeAspect="1" noChangeArrowheads="1"/>
          </p:cNvPicPr>
          <p:nvPr/>
        </p:nvPicPr>
        <p:blipFill>
          <a:blip r:embed="rId3"/>
          <a:srcRect/>
          <a:stretch>
            <a:fillRect/>
          </a:stretch>
        </p:blipFill>
        <p:spPr bwMode="auto">
          <a:xfrm>
            <a:off x="5715008" y="1643050"/>
            <a:ext cx="1714512" cy="1849451"/>
          </a:xfrm>
          <a:prstGeom prst="rect">
            <a:avLst/>
          </a:prstGeom>
          <a:noFill/>
        </p:spPr>
      </p:pic>
      <p:sp>
        <p:nvSpPr>
          <p:cNvPr id="30726" name="AutoShape 6" descr="Hasil gambar untuk 4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0728" name="AutoShape 8" descr="Hasil gambar untuk 4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0730" name="Picture 10" descr="Hasil gambar untuk 40%"/>
          <p:cNvPicPr>
            <a:picLocks noChangeAspect="1" noChangeArrowheads="1"/>
          </p:cNvPicPr>
          <p:nvPr/>
        </p:nvPicPr>
        <p:blipFill>
          <a:blip r:embed="rId4"/>
          <a:srcRect/>
          <a:stretch>
            <a:fillRect/>
          </a:stretch>
        </p:blipFill>
        <p:spPr bwMode="auto">
          <a:xfrm>
            <a:off x="2954599" y="4000504"/>
            <a:ext cx="2093643" cy="1576391"/>
          </a:xfrm>
          <a:prstGeom prst="rect">
            <a:avLst/>
          </a:prstGeom>
          <a:noFill/>
        </p:spPr>
      </p:pic>
      <p:sp>
        <p:nvSpPr>
          <p:cNvPr id="12" name="Title 1"/>
          <p:cNvSpPr txBox="1">
            <a:spLocks/>
          </p:cNvSpPr>
          <p:nvPr/>
        </p:nvSpPr>
        <p:spPr>
          <a:xfrm>
            <a:off x="4714876" y="3643314"/>
            <a:ext cx="4000528" cy="2357454"/>
          </a:xfrm>
          <a:prstGeom prst="rect">
            <a:avLst/>
          </a:prstGeom>
        </p:spPr>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Tx/>
              <a:buSzTx/>
              <a:tabLst/>
              <a:defRPr/>
            </a:pPr>
            <a:r>
              <a:rPr lang="id-ID" sz="3200" baseline="0" dirty="0" smtClean="0">
                <a:solidFill>
                  <a:srgbClr val="FF0000"/>
                </a:solidFill>
                <a:latin typeface="+mj-lt"/>
                <a:ea typeface="+mj-ea"/>
                <a:cs typeface="+mj-cs"/>
              </a:rPr>
              <a:t>2.  </a:t>
            </a:r>
            <a:r>
              <a:rPr lang="en-US" sz="3200" baseline="0" dirty="0" err="1" smtClean="0">
                <a:solidFill>
                  <a:srgbClr val="FF0000"/>
                </a:solidFill>
                <a:latin typeface="+mj-lt"/>
                <a:ea typeface="+mj-ea"/>
                <a:cs typeface="+mj-cs"/>
              </a:rPr>
              <a:t>Perilaku</a:t>
            </a:r>
            <a:r>
              <a:rPr lang="en-US" sz="3200" baseline="0" dirty="0" smtClean="0">
                <a:solidFill>
                  <a:srgbClr val="FF0000"/>
                </a:solidFill>
                <a:latin typeface="+mj-lt"/>
                <a:ea typeface="+mj-ea"/>
                <a:cs typeface="+mj-cs"/>
              </a:rPr>
              <a:t> </a:t>
            </a:r>
            <a:r>
              <a:rPr lang="en-US" sz="3200" baseline="0" dirty="0" err="1" smtClean="0">
                <a:solidFill>
                  <a:srgbClr val="FF0000"/>
                </a:solidFill>
                <a:latin typeface="+mj-lt"/>
                <a:ea typeface="+mj-ea"/>
                <a:cs typeface="+mj-cs"/>
              </a:rPr>
              <a:t>kerja</a:t>
            </a:r>
            <a:r>
              <a:rPr lang="en-US" sz="3200" baseline="0" dirty="0" smtClean="0">
                <a:solidFill>
                  <a:srgbClr val="FF0000"/>
                </a:solidFill>
                <a:latin typeface="+mj-lt"/>
                <a:ea typeface="+mj-ea"/>
                <a:cs typeface="+mj-cs"/>
              </a:rPr>
              <a:t> </a:t>
            </a:r>
            <a:r>
              <a:rPr lang="en-US" sz="3200" baseline="0" dirty="0" err="1" smtClean="0">
                <a:latin typeface="+mj-lt"/>
                <a:ea typeface="+mj-ea"/>
                <a:cs typeface="+mj-cs"/>
              </a:rPr>
              <a:t>dengan</a:t>
            </a:r>
            <a:r>
              <a:rPr lang="en-US" sz="3200" baseline="0" dirty="0" smtClean="0">
                <a:latin typeface="+mj-lt"/>
                <a:ea typeface="+mj-ea"/>
                <a:cs typeface="+mj-cs"/>
              </a:rPr>
              <a:t> </a:t>
            </a:r>
            <a:r>
              <a:rPr lang="en-US" sz="3200" baseline="0" dirty="0" err="1" smtClean="0">
                <a:latin typeface="+mj-lt"/>
                <a:ea typeface="+mj-ea"/>
                <a:cs typeface="+mj-cs"/>
              </a:rPr>
              <a:t>bobot</a:t>
            </a:r>
            <a:r>
              <a:rPr lang="en-US" sz="3200" baseline="0" dirty="0" smtClean="0">
                <a:latin typeface="+mj-lt"/>
                <a:ea typeface="+mj-ea"/>
                <a:cs typeface="+mj-cs"/>
              </a:rPr>
              <a:t> </a:t>
            </a:r>
            <a:r>
              <a:rPr lang="en-US" sz="3200" baseline="0" dirty="0" err="1" smtClean="0">
                <a:latin typeface="+mj-lt"/>
                <a:ea typeface="+mj-ea"/>
                <a:cs typeface="+mj-cs"/>
              </a:rPr>
              <a:t>nilai</a:t>
            </a:r>
            <a:r>
              <a:rPr lang="en-US" sz="3200" dirty="0" smtClean="0">
                <a:latin typeface="+mj-lt"/>
                <a:ea typeface="+mj-ea"/>
                <a:cs typeface="+mj-cs"/>
              </a:rPr>
              <a:t> 40% (</a:t>
            </a:r>
            <a:r>
              <a:rPr lang="en-US" sz="3200" dirty="0" err="1" smtClean="0">
                <a:latin typeface="+mj-lt"/>
                <a:ea typeface="+mj-ea"/>
                <a:cs typeface="+mj-cs"/>
              </a:rPr>
              <a:t>empat</a:t>
            </a:r>
            <a:r>
              <a:rPr lang="en-US" sz="3200" dirty="0" smtClean="0">
                <a:latin typeface="+mj-lt"/>
                <a:ea typeface="+mj-ea"/>
                <a:cs typeface="+mj-cs"/>
              </a:rPr>
              <a:t> </a:t>
            </a:r>
            <a:r>
              <a:rPr lang="en-US" sz="3200" dirty="0" err="1" smtClean="0">
                <a:latin typeface="+mj-lt"/>
                <a:ea typeface="+mj-ea"/>
                <a:cs typeface="+mj-cs"/>
              </a:rPr>
              <a:t>puluh</a:t>
            </a:r>
            <a:r>
              <a:rPr lang="en-US" sz="3200" dirty="0" smtClean="0">
                <a:latin typeface="+mj-lt"/>
                <a:ea typeface="+mj-ea"/>
                <a:cs typeface="+mj-cs"/>
              </a:rPr>
              <a:t> </a:t>
            </a:r>
            <a:r>
              <a:rPr lang="en-US" sz="3200" dirty="0" err="1" smtClean="0">
                <a:latin typeface="+mj-lt"/>
                <a:ea typeface="+mj-ea"/>
                <a:cs typeface="+mj-cs"/>
              </a:rPr>
              <a:t>persen</a:t>
            </a:r>
            <a:r>
              <a:rPr lang="en-US" sz="3200" dirty="0" smtClean="0">
                <a:latin typeface="+mj-lt"/>
                <a:ea typeface="+mj-ea"/>
                <a:cs typeface="+mj-cs"/>
              </a:rPr>
              <a:t>)</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0732" name="AutoShape 12" descr="Hasil gambar untuk perilaku ker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0734" name="AutoShape 14" descr="Hasil gambar untuk perilaku ker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5" name="Picture 14" descr="unduhan.jpg"/>
          <p:cNvPicPr>
            <a:picLocks noChangeAspect="1"/>
          </p:cNvPicPr>
          <p:nvPr/>
        </p:nvPicPr>
        <p:blipFill>
          <a:blip r:embed="rId5"/>
          <a:stretch>
            <a:fillRect/>
          </a:stretch>
        </p:blipFill>
        <p:spPr>
          <a:xfrm>
            <a:off x="714348" y="4071942"/>
            <a:ext cx="2533650" cy="18097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49510" y="728280"/>
            <a:ext cx="7772400" cy="800725"/>
          </a:xfrm>
        </p:spPr>
        <p:txBody>
          <a:bodyPr>
            <a:normAutofit/>
          </a:bodyPr>
          <a:lstStyle/>
          <a:p>
            <a:pPr marL="0" indent="0" algn="ctr">
              <a:buNone/>
            </a:pPr>
            <a:r>
              <a:rPr lang="id-ID" sz="4400" b="1" dirty="0" smtClean="0"/>
              <a:t>PRINSIP DASAR</a:t>
            </a:r>
            <a:endParaRPr lang="id-ID" sz="4400" b="1" dirty="0"/>
          </a:p>
        </p:txBody>
      </p:sp>
      <p:sp>
        <p:nvSpPr>
          <p:cNvPr id="4" name="Content Placeholder 2"/>
          <p:cNvSpPr txBox="1">
            <a:spLocks/>
          </p:cNvSpPr>
          <p:nvPr/>
        </p:nvSpPr>
        <p:spPr>
          <a:xfrm>
            <a:off x="571472" y="1795397"/>
            <a:ext cx="8072494" cy="3633867"/>
          </a:xfrm>
          <a:prstGeom prst="rect">
            <a:avLst/>
          </a:prstGeom>
        </p:spPr>
        <p:txBody>
          <a:bodyPr vert="horz">
            <a:normAutofit lnSpcReduction="10000"/>
          </a:bodyPr>
          <a:lstStyle/>
          <a:p>
            <a:pPr marL="404813" lvl="0" indent="-404813" algn="just" defTabSz="914400">
              <a:spcBef>
                <a:spcPts val="580"/>
              </a:spcBef>
              <a:spcAft>
                <a:spcPts val="600"/>
              </a:spcAft>
              <a:buClr>
                <a:schemeClr val="accent1"/>
              </a:buClr>
              <a:buSzPct val="85000"/>
              <a:buFont typeface="Wingdings" pitchFamily="2" charset="2"/>
              <a:buChar char="v"/>
            </a:pPr>
            <a:r>
              <a:rPr lang="id-ID" sz="2600" dirty="0" smtClean="0"/>
              <a:t>Penilaian prestasi kerja PNS bertujuan untuk menjamin objektifitas </a:t>
            </a:r>
            <a:r>
              <a:rPr lang="id-ID" sz="2600" b="1" dirty="0" smtClean="0">
                <a:solidFill>
                  <a:srgbClr val="FF0000"/>
                </a:solidFill>
              </a:rPr>
              <a:t>PEMBINAAN PNS</a:t>
            </a:r>
            <a:r>
              <a:rPr lang="id-ID" sz="2600" dirty="0" smtClean="0"/>
              <a:t> yg dilakukan berdasarkan sistem prestasi kerja </a:t>
            </a:r>
            <a:r>
              <a:rPr lang="en-US" sz="2600" dirty="0" err="1" smtClean="0"/>
              <a:t>dan</a:t>
            </a:r>
            <a:r>
              <a:rPr lang="id-ID" sz="2600" dirty="0" smtClean="0"/>
              <a:t> sistem karier.</a:t>
            </a:r>
          </a:p>
          <a:p>
            <a:pPr marL="404813" lvl="0" indent="-404813" algn="just" defTabSz="914400">
              <a:spcBef>
                <a:spcPts val="580"/>
              </a:spcBef>
              <a:spcAft>
                <a:spcPts val="600"/>
              </a:spcAft>
              <a:buClr>
                <a:schemeClr val="accent1"/>
              </a:buClr>
              <a:buSzPct val="85000"/>
              <a:buFont typeface="Wingdings" pitchFamily="2" charset="2"/>
              <a:buChar char="v"/>
            </a:pPr>
            <a:r>
              <a:rPr lang="id-ID" sz="2600" dirty="0" smtClean="0"/>
              <a:t>Penilaian prestasi kerja PNS diarahkan sebagai </a:t>
            </a:r>
            <a:r>
              <a:rPr lang="id-ID" sz="2600" b="1" dirty="0" smtClean="0">
                <a:solidFill>
                  <a:srgbClr val="FF0000"/>
                </a:solidFill>
              </a:rPr>
              <a:t>PENGENDALIAN PERILAKU KERJA PRODUKTIF </a:t>
            </a:r>
            <a:r>
              <a:rPr lang="id-ID" sz="2600" dirty="0" smtClean="0"/>
              <a:t>yg disyaratkan untuk mencapai hasil kerja yg </a:t>
            </a:r>
            <a:r>
              <a:rPr lang="id-ID" sz="2600" b="1" dirty="0" smtClean="0">
                <a:solidFill>
                  <a:srgbClr val="FF0000"/>
                </a:solidFill>
              </a:rPr>
              <a:t>DISEPAKATI</a:t>
            </a:r>
            <a:r>
              <a:rPr lang="id-ID" sz="2600" dirty="0" smtClean="0"/>
              <a:t>.</a:t>
            </a:r>
          </a:p>
          <a:p>
            <a:pPr marL="404813" lvl="0" indent="-404813" algn="just" defTabSz="914400">
              <a:spcBef>
                <a:spcPts val="580"/>
              </a:spcBef>
              <a:spcAft>
                <a:spcPts val="600"/>
              </a:spcAft>
              <a:buClr>
                <a:schemeClr val="accent1"/>
              </a:buClr>
              <a:buSzPct val="85000"/>
              <a:buFont typeface="Wingdings" pitchFamily="2" charset="2"/>
              <a:buChar char="v"/>
            </a:pPr>
            <a:r>
              <a:rPr lang="sv-SE" sz="2600" dirty="0" smtClean="0"/>
              <a:t>Penilaian prestasi kerja PNS dilakukan berdasarkan prinsip objektif, terukur, akuntabel, partisipatif, dan transparan.</a:t>
            </a:r>
            <a:endParaRPr kumimoji="0" lang="id-ID" sz="26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 xmlns:p14="http://schemas.microsoft.com/office/powerpoint/2010/main" val="4129395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sil gambar untuk 60%"/>
          <p:cNvPicPr>
            <a:picLocks noChangeAspect="1" noChangeArrowheads="1"/>
          </p:cNvPicPr>
          <p:nvPr/>
        </p:nvPicPr>
        <p:blipFill>
          <a:blip r:embed="rId2"/>
          <a:srcRect/>
          <a:stretch>
            <a:fillRect/>
          </a:stretch>
        </p:blipFill>
        <p:spPr bwMode="auto">
          <a:xfrm>
            <a:off x="4143372" y="2357430"/>
            <a:ext cx="4521602" cy="3143272"/>
          </a:xfrm>
          <a:prstGeom prst="rect">
            <a:avLst/>
          </a:prstGeom>
          <a:noFill/>
        </p:spPr>
      </p:pic>
      <p:sp>
        <p:nvSpPr>
          <p:cNvPr id="4" name="Rectangle 3"/>
          <p:cNvSpPr/>
          <p:nvPr/>
        </p:nvSpPr>
        <p:spPr>
          <a:xfrm>
            <a:off x="214282" y="428604"/>
            <a:ext cx="8715436" cy="1754326"/>
          </a:xfrm>
          <a:prstGeom prst="rect">
            <a:avLst/>
          </a:prstGeom>
        </p:spPr>
        <p:txBody>
          <a:bodyPr wrap="square">
            <a:spAutoFit/>
          </a:bodyPr>
          <a:lstStyle/>
          <a:p>
            <a:pPr algn="ctr"/>
            <a:r>
              <a:rPr lang="en-US" sz="5400" dirty="0" smtClean="0"/>
              <a:t>SASARAN KERJA PEGAWAI (SKP)</a:t>
            </a:r>
            <a:endParaRPr lang="id-ID" sz="5400" dirty="0"/>
          </a:p>
        </p:txBody>
      </p:sp>
      <p:pic>
        <p:nvPicPr>
          <p:cNvPr id="35842" name="Picture 2" descr="Hasil gambar untuk BULLS EYE"/>
          <p:cNvPicPr>
            <a:picLocks noChangeAspect="1" noChangeArrowheads="1"/>
          </p:cNvPicPr>
          <p:nvPr/>
        </p:nvPicPr>
        <p:blipFill>
          <a:blip r:embed="rId3"/>
          <a:srcRect/>
          <a:stretch>
            <a:fillRect/>
          </a:stretch>
        </p:blipFill>
        <p:spPr bwMode="auto">
          <a:xfrm>
            <a:off x="571473" y="2071678"/>
            <a:ext cx="3922414" cy="3571900"/>
          </a:xfrm>
          <a:prstGeom prst="rect">
            <a:avLst/>
          </a:prstGeom>
          <a:noFill/>
        </p:spPr>
      </p:pic>
      <p:pic>
        <p:nvPicPr>
          <p:cNvPr id="35844" name="Picture 4" descr="Hasil gambar untuk worker"/>
          <p:cNvPicPr>
            <a:picLocks noChangeAspect="1" noChangeArrowheads="1"/>
          </p:cNvPicPr>
          <p:nvPr/>
        </p:nvPicPr>
        <p:blipFill>
          <a:blip r:embed="rId4">
            <a:clrChange>
              <a:clrFrom>
                <a:srgbClr val="FEFEFE"/>
              </a:clrFrom>
              <a:clrTo>
                <a:srgbClr val="FEFEFE">
                  <a:alpha val="0"/>
                </a:srgbClr>
              </a:clrTo>
            </a:clrChange>
          </a:blip>
          <a:stretch>
            <a:fillRect/>
          </a:stretch>
        </p:blipFill>
        <p:spPr bwMode="auto">
          <a:xfrm>
            <a:off x="500034" y="3643314"/>
            <a:ext cx="2928958" cy="2928958"/>
          </a:xfrm>
          <a:prstGeom prst="rect">
            <a:avLst/>
          </a:prstGeom>
          <a:noFill/>
          <a:ln>
            <a:noFill/>
          </a:ln>
        </p:spPr>
      </p:pic>
      <p:sp>
        <p:nvSpPr>
          <p:cNvPr id="9" name="Rectangle 8"/>
          <p:cNvSpPr/>
          <p:nvPr/>
        </p:nvSpPr>
        <p:spPr>
          <a:xfrm>
            <a:off x="857224" y="4143380"/>
            <a:ext cx="1143008" cy="707886"/>
          </a:xfrm>
          <a:prstGeom prst="rect">
            <a:avLst/>
          </a:prstGeom>
          <a:noFill/>
        </p:spPr>
        <p:txBody>
          <a:bodyPr wrap="square" lIns="91440" tIns="45720" rIns="91440" bIns="45720">
            <a:spAutoFit/>
          </a:bodyPr>
          <a:lstStyle/>
          <a:p>
            <a:pPr algn="ctr"/>
            <a:r>
              <a:rPr lang="id-ID"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SKP</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asil gambar untuk bulls eye"/>
          <p:cNvPicPr>
            <a:picLocks noChangeAspect="1" noChangeArrowheads="1"/>
          </p:cNvPicPr>
          <p:nvPr/>
        </p:nvPicPr>
        <p:blipFill>
          <a:blip r:embed="rId2"/>
          <a:srcRect b="9091"/>
          <a:stretch>
            <a:fillRect/>
          </a:stretch>
        </p:blipFill>
        <p:spPr bwMode="auto">
          <a:xfrm>
            <a:off x="1" y="2071678"/>
            <a:ext cx="3428991" cy="2857520"/>
          </a:xfrm>
          <a:prstGeom prst="rect">
            <a:avLst/>
          </a:prstGeom>
          <a:noFill/>
        </p:spPr>
      </p:pic>
      <p:sp>
        <p:nvSpPr>
          <p:cNvPr id="2" name="Title 1"/>
          <p:cNvSpPr>
            <a:spLocks noGrp="1"/>
          </p:cNvSpPr>
          <p:nvPr>
            <p:ph type="title"/>
          </p:nvPr>
        </p:nvSpPr>
        <p:spPr>
          <a:xfrm>
            <a:off x="428596" y="357166"/>
            <a:ext cx="8229600" cy="653210"/>
          </a:xfrm>
        </p:spPr>
        <p:txBody>
          <a:bodyPr>
            <a:normAutofit fontScale="90000"/>
          </a:bodyPr>
          <a:lstStyle/>
          <a:p>
            <a:r>
              <a:rPr lang="en-US" dirty="0" smtClean="0"/>
              <a:t>SASARAN KERJA PEGAWAI (SKP)</a:t>
            </a:r>
            <a:endParaRPr lang="en-US" dirty="0"/>
          </a:p>
        </p:txBody>
      </p:sp>
      <p:sp>
        <p:nvSpPr>
          <p:cNvPr id="5" name="Title 1"/>
          <p:cNvSpPr txBox="1">
            <a:spLocks/>
          </p:cNvSpPr>
          <p:nvPr/>
        </p:nvSpPr>
        <p:spPr>
          <a:xfrm>
            <a:off x="2714612" y="1357298"/>
            <a:ext cx="6072230" cy="3786214"/>
          </a:xfrm>
          <a:prstGeom prst="rect">
            <a:avLst/>
          </a:prstGeom>
        </p:spPr>
        <p:txBody>
          <a:bodyPr vert="horz" lIns="91440" tIns="45720" rIns="91440" bIns="45720" rtlCol="0" anchor="t">
            <a:noAutofit/>
          </a:bodyPr>
          <a:lstStyle/>
          <a:p>
            <a:pPr marL="509588" marR="0" lvl="0" indent="-284163" defTabSz="914400" rtl="0" eaLnBrk="1" fontAlgn="auto" latinLnBrk="0" hangingPunct="1">
              <a:lnSpc>
                <a:spcPct val="120000"/>
              </a:lnSpc>
              <a:spcBef>
                <a:spcPct val="0"/>
              </a:spcBef>
              <a:buClrTx/>
              <a:buSzTx/>
              <a:buFontTx/>
              <a:buNone/>
              <a:tabLst/>
              <a:defRPr/>
            </a:pPr>
            <a:r>
              <a:rPr kumimoji="0" lang="en-US" sz="1500" b="0" i="0" u="none" strike="noStrike" kern="1200" cap="none" spc="0" normalizeH="0" baseline="0" noProof="0" dirty="0" err="1" smtClean="0">
                <a:ln>
                  <a:noFill/>
                </a:ln>
                <a:solidFill>
                  <a:schemeClr val="tx1"/>
                </a:solidFill>
                <a:effectLst/>
                <a:uLnTx/>
                <a:uFillTx/>
                <a:latin typeface="+mj-lt"/>
                <a:ea typeface="+mj-ea"/>
                <a:cs typeface="+mj-cs"/>
              </a:rPr>
              <a:t>Dalam</a:t>
            </a:r>
            <a:r>
              <a:rPr kumimoji="0" lang="en-US" sz="15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500" b="0" i="0" u="none" strike="noStrike" kern="1200" cap="none" spc="0" normalizeH="0" baseline="0" noProof="0" dirty="0" err="1" smtClean="0">
                <a:ln>
                  <a:noFill/>
                </a:ln>
                <a:solidFill>
                  <a:schemeClr val="tx1"/>
                </a:solidFill>
                <a:effectLst/>
                <a:uLnTx/>
                <a:uFillTx/>
                <a:latin typeface="+mj-lt"/>
                <a:ea typeface="+mj-ea"/>
                <a:cs typeface="+mj-cs"/>
              </a:rPr>
              <a:t>menyusun</a:t>
            </a:r>
            <a:r>
              <a:rPr kumimoji="0" lang="en-US" sz="1500" b="0" i="0" u="none" strike="noStrike" kern="1200" cap="none" spc="0" normalizeH="0" noProof="0" dirty="0" smtClean="0">
                <a:ln>
                  <a:noFill/>
                </a:ln>
                <a:solidFill>
                  <a:schemeClr val="tx1"/>
                </a:solidFill>
                <a:effectLst/>
                <a:uLnTx/>
                <a:uFillTx/>
                <a:latin typeface="+mj-lt"/>
                <a:ea typeface="+mj-ea"/>
                <a:cs typeface="+mj-cs"/>
              </a:rPr>
              <a:t> SKP </a:t>
            </a:r>
            <a:r>
              <a:rPr kumimoji="0" lang="en-US" sz="1500" b="0" i="0" u="none" strike="noStrike" kern="1200" cap="none" spc="0" normalizeH="0" noProof="0" dirty="0" err="1" smtClean="0">
                <a:ln>
                  <a:noFill/>
                </a:ln>
                <a:solidFill>
                  <a:schemeClr val="tx1"/>
                </a:solidFill>
                <a:effectLst/>
                <a:uLnTx/>
                <a:uFillTx/>
                <a:latin typeface="+mj-lt"/>
                <a:ea typeface="+mj-ea"/>
                <a:cs typeface="+mj-cs"/>
              </a:rPr>
              <a:t>haru</a:t>
            </a:r>
            <a:r>
              <a:rPr lang="en-US" sz="1500" dirty="0" smtClean="0">
                <a:latin typeface="+mj-lt"/>
                <a:ea typeface="+mj-ea"/>
                <a:cs typeface="+mj-cs"/>
              </a:rPr>
              <a:t>s </a:t>
            </a:r>
            <a:r>
              <a:rPr lang="en-US" sz="1500" dirty="0" err="1" smtClean="0">
                <a:latin typeface="+mj-lt"/>
                <a:ea typeface="+mj-ea"/>
                <a:cs typeface="+mj-cs"/>
              </a:rPr>
              <a:t>memperhatikan</a:t>
            </a:r>
            <a:r>
              <a:rPr lang="en-US" sz="1500" dirty="0" smtClean="0">
                <a:latin typeface="+mj-lt"/>
                <a:ea typeface="+mj-ea"/>
                <a:cs typeface="+mj-cs"/>
              </a:rPr>
              <a:t> </a:t>
            </a:r>
            <a:r>
              <a:rPr lang="en-US" sz="1500" dirty="0" err="1" smtClean="0">
                <a:latin typeface="+mj-lt"/>
                <a:ea typeface="+mj-ea"/>
                <a:cs typeface="+mj-cs"/>
              </a:rPr>
              <a:t>hal-hal</a:t>
            </a:r>
            <a:r>
              <a:rPr lang="en-US" sz="1500" dirty="0" smtClean="0">
                <a:latin typeface="+mj-lt"/>
                <a:ea typeface="+mj-ea"/>
                <a:cs typeface="+mj-cs"/>
              </a:rPr>
              <a:t> </a:t>
            </a:r>
            <a:r>
              <a:rPr lang="en-US" sz="1500" dirty="0" err="1" smtClean="0">
                <a:latin typeface="+mj-lt"/>
                <a:ea typeface="+mj-ea"/>
                <a:cs typeface="+mj-cs"/>
              </a:rPr>
              <a:t>sebagai</a:t>
            </a:r>
            <a:r>
              <a:rPr lang="en-US" sz="1500" dirty="0" smtClean="0">
                <a:latin typeface="+mj-lt"/>
                <a:ea typeface="+mj-ea"/>
                <a:cs typeface="+mj-cs"/>
              </a:rPr>
              <a:t> </a:t>
            </a:r>
            <a:r>
              <a:rPr lang="en-US" sz="1500" dirty="0" err="1" smtClean="0">
                <a:latin typeface="+mj-lt"/>
                <a:ea typeface="+mj-ea"/>
                <a:cs typeface="+mj-cs"/>
              </a:rPr>
              <a:t>berikut</a:t>
            </a:r>
            <a:r>
              <a:rPr lang="en-US" sz="1500" dirty="0" smtClean="0">
                <a:latin typeface="+mj-lt"/>
                <a:ea typeface="+mj-ea"/>
                <a:cs typeface="+mj-cs"/>
              </a:rPr>
              <a:t> :</a:t>
            </a:r>
          </a:p>
          <a:p>
            <a:pPr marL="509588" marR="0" lvl="0" indent="-284163" defTabSz="914400" rtl="0" eaLnBrk="1" fontAlgn="auto" latinLnBrk="0" hangingPunct="1">
              <a:lnSpc>
                <a:spcPct val="120000"/>
              </a:lnSpc>
              <a:spcBef>
                <a:spcPct val="0"/>
              </a:spcBef>
              <a:buClrTx/>
              <a:buSzTx/>
              <a:buFontTx/>
              <a:buNone/>
              <a:tabLst/>
              <a:defRPr/>
            </a:pPr>
            <a:endParaRPr lang="en-US" sz="1500" dirty="0" smtClean="0">
              <a:latin typeface="+mj-lt"/>
              <a:ea typeface="+mj-ea"/>
              <a:cs typeface="+mj-cs"/>
            </a:endParaRPr>
          </a:p>
          <a:p>
            <a:pPr marL="509588" lvl="1" indent="-284163">
              <a:lnSpc>
                <a:spcPct val="120000"/>
              </a:lnSpc>
              <a:spcBef>
                <a:spcPct val="0"/>
              </a:spcBef>
              <a:buFont typeface="+mj-lt"/>
              <a:buAutoNum type="arabicPeriod"/>
            </a:pPr>
            <a:r>
              <a:rPr kumimoji="0" lang="en-US" sz="1500" b="1" i="0" u="none" strike="noStrike" kern="1200" cap="none" spc="0" normalizeH="0" baseline="0" noProof="0" dirty="0" err="1" smtClean="0">
                <a:ln>
                  <a:noFill/>
                </a:ln>
                <a:solidFill>
                  <a:srgbClr val="FF0000"/>
                </a:solidFill>
                <a:effectLst/>
                <a:uLnTx/>
                <a:uFillTx/>
                <a:latin typeface="+mj-lt"/>
                <a:ea typeface="+mj-ea"/>
                <a:cs typeface="+mj-cs"/>
              </a:rPr>
              <a:t>Jelas</a:t>
            </a:r>
            <a:r>
              <a:rPr lang="en-US" sz="1500" dirty="0">
                <a:solidFill>
                  <a:srgbClr val="FF0000"/>
                </a:solidFill>
                <a:latin typeface="+mj-lt"/>
                <a:ea typeface="+mj-ea"/>
                <a:cs typeface="+mj-cs"/>
              </a:rPr>
              <a:t> </a:t>
            </a:r>
            <a:r>
              <a:rPr lang="en-US" sz="1500" dirty="0" smtClean="0">
                <a:latin typeface="+mj-lt"/>
                <a:ea typeface="+mj-ea"/>
                <a:cs typeface="+mj-cs"/>
                <a:sym typeface="Wingdings" pitchFamily="2" charset="2"/>
              </a:rPr>
              <a:t> </a:t>
            </a:r>
            <a:r>
              <a:rPr lang="en-US" sz="1500" dirty="0" err="1">
                <a:latin typeface="+mj-lt"/>
              </a:rPr>
              <a:t>Kegiatan</a:t>
            </a:r>
            <a:r>
              <a:rPr lang="en-US" sz="1500" dirty="0">
                <a:latin typeface="+mj-lt"/>
              </a:rPr>
              <a:t> yang </a:t>
            </a:r>
            <a:r>
              <a:rPr lang="en-US" sz="1500" dirty="0" err="1">
                <a:latin typeface="+mj-lt"/>
              </a:rPr>
              <a:t>dilakukan</a:t>
            </a:r>
            <a:r>
              <a:rPr lang="en-US" sz="1500" dirty="0">
                <a:latin typeface="+mj-lt"/>
              </a:rPr>
              <a:t> </a:t>
            </a:r>
            <a:r>
              <a:rPr lang="en-US" sz="1500" dirty="0" err="1">
                <a:latin typeface="+mj-lt"/>
              </a:rPr>
              <a:t>harus</a:t>
            </a:r>
            <a:r>
              <a:rPr lang="en-US" sz="1500" dirty="0">
                <a:latin typeface="+mj-lt"/>
              </a:rPr>
              <a:t> </a:t>
            </a:r>
            <a:r>
              <a:rPr lang="en-US" sz="1500" dirty="0" err="1">
                <a:latin typeface="+mj-lt"/>
              </a:rPr>
              <a:t>dapat</a:t>
            </a:r>
            <a:r>
              <a:rPr lang="en-US" sz="1500" dirty="0">
                <a:latin typeface="+mj-lt"/>
              </a:rPr>
              <a:t> </a:t>
            </a:r>
            <a:r>
              <a:rPr lang="en-US" sz="1500" dirty="0" err="1">
                <a:latin typeface="+mj-lt"/>
              </a:rPr>
              <a:t>diuraikan</a:t>
            </a:r>
            <a:r>
              <a:rPr lang="en-US" sz="1500" dirty="0">
                <a:latin typeface="+mj-lt"/>
              </a:rPr>
              <a:t> </a:t>
            </a:r>
            <a:r>
              <a:rPr lang="en-US" sz="1500" dirty="0" err="1">
                <a:latin typeface="+mj-lt"/>
              </a:rPr>
              <a:t>secara</a:t>
            </a:r>
            <a:r>
              <a:rPr lang="en-US" sz="1500" dirty="0">
                <a:latin typeface="+mj-lt"/>
              </a:rPr>
              <a:t> </a:t>
            </a:r>
            <a:r>
              <a:rPr lang="en-US" sz="1500" dirty="0" err="1" smtClean="0">
                <a:latin typeface="+mj-lt"/>
              </a:rPr>
              <a:t>jelas</a:t>
            </a:r>
            <a:endParaRPr lang="id-ID" sz="1500" dirty="0" smtClean="0">
              <a:latin typeface="+mj-lt"/>
            </a:endParaRPr>
          </a:p>
          <a:p>
            <a:pPr marL="509588" lvl="1" indent="-284163">
              <a:lnSpc>
                <a:spcPct val="120000"/>
              </a:lnSpc>
              <a:spcBef>
                <a:spcPct val="0"/>
              </a:spcBef>
              <a:buFont typeface="+mj-lt"/>
              <a:buAutoNum type="arabicPeriod"/>
            </a:pPr>
            <a:r>
              <a:rPr lang="en-US" sz="1500" b="1" dirty="0" err="1" smtClean="0">
                <a:solidFill>
                  <a:srgbClr val="FF0000"/>
                </a:solidFill>
                <a:latin typeface="+mj-lt"/>
                <a:ea typeface="+mj-ea"/>
                <a:cs typeface="+mj-cs"/>
              </a:rPr>
              <a:t>Dapat</a:t>
            </a:r>
            <a:r>
              <a:rPr lang="en-US" sz="1500" b="1" dirty="0" smtClean="0">
                <a:solidFill>
                  <a:srgbClr val="FF0000"/>
                </a:solidFill>
                <a:latin typeface="+mj-lt"/>
                <a:ea typeface="+mj-ea"/>
                <a:cs typeface="+mj-cs"/>
              </a:rPr>
              <a:t> </a:t>
            </a:r>
            <a:r>
              <a:rPr lang="en-US" sz="1500" b="1" dirty="0" err="1" smtClean="0">
                <a:solidFill>
                  <a:srgbClr val="FF0000"/>
                </a:solidFill>
                <a:latin typeface="+mj-lt"/>
                <a:ea typeface="+mj-ea"/>
                <a:cs typeface="+mj-cs"/>
              </a:rPr>
              <a:t>diukur</a:t>
            </a:r>
            <a:r>
              <a:rPr lang="en-US" sz="1500" b="1" dirty="0" smtClean="0">
                <a:solidFill>
                  <a:srgbClr val="FF0000"/>
                </a:solidFill>
                <a:latin typeface="+mj-lt"/>
                <a:ea typeface="+mj-ea"/>
                <a:cs typeface="+mj-cs"/>
              </a:rPr>
              <a:t> </a:t>
            </a:r>
            <a:r>
              <a:rPr lang="en-US" sz="1500" dirty="0" smtClean="0">
                <a:latin typeface="+mj-lt"/>
                <a:ea typeface="+mj-ea"/>
                <a:cs typeface="+mj-cs"/>
                <a:sym typeface="Wingdings" pitchFamily="2" charset="2"/>
              </a:rPr>
              <a:t> </a:t>
            </a:r>
            <a:r>
              <a:rPr lang="en-US" sz="1500" dirty="0" err="1">
                <a:latin typeface="+mj-lt"/>
              </a:rPr>
              <a:t>Kegiatan</a:t>
            </a:r>
            <a:r>
              <a:rPr lang="en-US" sz="1500" dirty="0">
                <a:latin typeface="+mj-lt"/>
              </a:rPr>
              <a:t> yang </a:t>
            </a:r>
            <a:r>
              <a:rPr lang="en-US" sz="1500" dirty="0" err="1">
                <a:latin typeface="+mj-lt"/>
              </a:rPr>
              <a:t>dilakukan</a:t>
            </a:r>
            <a:r>
              <a:rPr lang="en-US" sz="1500" dirty="0">
                <a:latin typeface="+mj-lt"/>
              </a:rPr>
              <a:t> </a:t>
            </a:r>
            <a:r>
              <a:rPr lang="en-US" sz="1500" dirty="0" err="1">
                <a:latin typeface="+mj-lt"/>
              </a:rPr>
              <a:t>harus</a:t>
            </a:r>
            <a:r>
              <a:rPr lang="en-US" sz="1500" dirty="0">
                <a:latin typeface="+mj-lt"/>
              </a:rPr>
              <a:t> </a:t>
            </a:r>
            <a:r>
              <a:rPr lang="en-US" sz="1500" dirty="0" err="1">
                <a:latin typeface="+mj-lt"/>
              </a:rPr>
              <a:t>dapat</a:t>
            </a:r>
            <a:r>
              <a:rPr lang="en-US" sz="1500" dirty="0">
                <a:latin typeface="+mj-lt"/>
              </a:rPr>
              <a:t> </a:t>
            </a:r>
            <a:r>
              <a:rPr lang="en-US" sz="1500" dirty="0" err="1">
                <a:latin typeface="+mj-lt"/>
              </a:rPr>
              <a:t>diukur</a:t>
            </a:r>
            <a:r>
              <a:rPr lang="en-US" sz="1500" dirty="0">
                <a:latin typeface="+mj-lt"/>
              </a:rPr>
              <a:t> </a:t>
            </a:r>
            <a:r>
              <a:rPr lang="en-US" sz="1500" dirty="0" err="1">
                <a:latin typeface="+mj-lt"/>
              </a:rPr>
              <a:t>secara</a:t>
            </a:r>
            <a:r>
              <a:rPr lang="en-US" sz="1500" dirty="0">
                <a:latin typeface="+mj-lt"/>
              </a:rPr>
              <a:t> </a:t>
            </a:r>
            <a:r>
              <a:rPr lang="en-US" sz="1500" dirty="0" err="1">
                <a:latin typeface="+mj-lt"/>
              </a:rPr>
              <a:t>kuantitas</a:t>
            </a:r>
            <a:r>
              <a:rPr lang="en-US" sz="1500" dirty="0">
                <a:latin typeface="+mj-lt"/>
              </a:rPr>
              <a:t> </a:t>
            </a:r>
            <a:r>
              <a:rPr lang="en-US" sz="1500" dirty="0" err="1">
                <a:latin typeface="+mj-lt"/>
              </a:rPr>
              <a:t>dalam</a:t>
            </a:r>
            <a:r>
              <a:rPr lang="en-US" sz="1500" dirty="0">
                <a:latin typeface="+mj-lt"/>
              </a:rPr>
              <a:t> </a:t>
            </a:r>
            <a:r>
              <a:rPr lang="en-US" sz="1500" dirty="0" err="1">
                <a:latin typeface="+mj-lt"/>
              </a:rPr>
              <a:t>bentuk</a:t>
            </a:r>
            <a:r>
              <a:rPr lang="en-US" sz="1500" dirty="0">
                <a:latin typeface="+mj-lt"/>
              </a:rPr>
              <a:t> </a:t>
            </a:r>
            <a:r>
              <a:rPr lang="en-US" sz="1500" dirty="0" err="1">
                <a:latin typeface="+mj-lt"/>
              </a:rPr>
              <a:t>angka</a:t>
            </a:r>
            <a:r>
              <a:rPr lang="en-US" sz="1500" dirty="0">
                <a:latin typeface="+mj-lt"/>
              </a:rPr>
              <a:t> </a:t>
            </a:r>
            <a:r>
              <a:rPr lang="en-US" sz="1500" dirty="0" err="1">
                <a:latin typeface="+mj-lt"/>
              </a:rPr>
              <a:t>seperti</a:t>
            </a:r>
            <a:r>
              <a:rPr lang="en-US" sz="1500" dirty="0">
                <a:latin typeface="+mj-lt"/>
              </a:rPr>
              <a:t> </a:t>
            </a:r>
            <a:r>
              <a:rPr lang="en-US" sz="1500" dirty="0" err="1">
                <a:latin typeface="+mj-lt"/>
              </a:rPr>
              <a:t>jumlah</a:t>
            </a:r>
            <a:r>
              <a:rPr lang="en-US" sz="1500" dirty="0">
                <a:latin typeface="+mj-lt"/>
              </a:rPr>
              <a:t> </a:t>
            </a:r>
            <a:r>
              <a:rPr lang="en-US" sz="1500" dirty="0" err="1">
                <a:latin typeface="+mj-lt"/>
              </a:rPr>
              <a:t>satuan</a:t>
            </a:r>
            <a:r>
              <a:rPr lang="en-US" sz="1500" dirty="0">
                <a:latin typeface="+mj-lt"/>
              </a:rPr>
              <a:t>, </a:t>
            </a:r>
            <a:r>
              <a:rPr lang="en-US" sz="1500" dirty="0" err="1">
                <a:latin typeface="+mj-lt"/>
              </a:rPr>
              <a:t>jumlah</a:t>
            </a:r>
            <a:r>
              <a:rPr lang="en-US" sz="1500" dirty="0">
                <a:latin typeface="+mj-lt"/>
              </a:rPr>
              <a:t> </a:t>
            </a:r>
            <a:r>
              <a:rPr lang="en-US" sz="1500" dirty="0" err="1">
                <a:latin typeface="+mj-lt"/>
              </a:rPr>
              <a:t>hasil</a:t>
            </a:r>
            <a:r>
              <a:rPr lang="en-US" sz="1500" dirty="0">
                <a:latin typeface="+mj-lt"/>
              </a:rPr>
              <a:t>, </a:t>
            </a:r>
            <a:r>
              <a:rPr lang="en-US" sz="1500" dirty="0" err="1">
                <a:latin typeface="+mj-lt"/>
              </a:rPr>
              <a:t>dan</a:t>
            </a:r>
            <a:r>
              <a:rPr lang="en-US" sz="1500" dirty="0">
                <a:latin typeface="+mj-lt"/>
              </a:rPr>
              <a:t> lain-lain </a:t>
            </a:r>
            <a:r>
              <a:rPr lang="en-US" sz="1500" dirty="0" err="1">
                <a:latin typeface="+mj-lt"/>
              </a:rPr>
              <a:t>maupun</a:t>
            </a:r>
            <a:r>
              <a:rPr lang="en-US" sz="1500" dirty="0">
                <a:latin typeface="+mj-lt"/>
              </a:rPr>
              <a:t> </a:t>
            </a:r>
            <a:r>
              <a:rPr lang="en-US" sz="1500" dirty="0" err="1">
                <a:latin typeface="+mj-lt"/>
              </a:rPr>
              <a:t>secara</a:t>
            </a:r>
            <a:r>
              <a:rPr lang="en-US" sz="1500" dirty="0">
                <a:latin typeface="+mj-lt"/>
              </a:rPr>
              <a:t> </a:t>
            </a:r>
            <a:r>
              <a:rPr lang="en-US" sz="1500" dirty="0" err="1">
                <a:latin typeface="+mj-lt"/>
              </a:rPr>
              <a:t>kualitas</a:t>
            </a:r>
            <a:r>
              <a:rPr lang="en-US" sz="1500" dirty="0">
                <a:latin typeface="+mj-lt"/>
              </a:rPr>
              <a:t> </a:t>
            </a:r>
            <a:r>
              <a:rPr lang="en-US" sz="1500" dirty="0" err="1">
                <a:latin typeface="+mj-lt"/>
              </a:rPr>
              <a:t>hasil</a:t>
            </a:r>
            <a:r>
              <a:rPr lang="en-US" sz="1500" dirty="0">
                <a:latin typeface="+mj-lt"/>
              </a:rPr>
              <a:t> </a:t>
            </a:r>
            <a:r>
              <a:rPr lang="en-US" sz="1500" dirty="0" err="1">
                <a:latin typeface="+mj-lt"/>
              </a:rPr>
              <a:t>kerja</a:t>
            </a:r>
            <a:r>
              <a:rPr lang="en-US" sz="1500" dirty="0">
                <a:latin typeface="+mj-lt"/>
              </a:rPr>
              <a:t> </a:t>
            </a:r>
            <a:r>
              <a:rPr lang="en-US" sz="1500" dirty="0" err="1">
                <a:latin typeface="+mj-lt"/>
              </a:rPr>
              <a:t>sempurna</a:t>
            </a:r>
            <a:r>
              <a:rPr lang="en-US" sz="1500" dirty="0">
                <a:latin typeface="+mj-lt"/>
              </a:rPr>
              <a:t>, </a:t>
            </a:r>
            <a:r>
              <a:rPr lang="en-US" sz="1500" dirty="0" err="1">
                <a:latin typeface="+mj-lt"/>
              </a:rPr>
              <a:t>tidak</a:t>
            </a:r>
            <a:r>
              <a:rPr lang="en-US" sz="1500" dirty="0">
                <a:latin typeface="+mj-lt"/>
              </a:rPr>
              <a:t> </a:t>
            </a:r>
            <a:r>
              <a:rPr lang="en-US" sz="1500" dirty="0" err="1">
                <a:latin typeface="+mj-lt"/>
              </a:rPr>
              <a:t>ada</a:t>
            </a:r>
            <a:r>
              <a:rPr lang="en-US" sz="1500" dirty="0">
                <a:latin typeface="+mj-lt"/>
              </a:rPr>
              <a:t> </a:t>
            </a:r>
            <a:r>
              <a:rPr lang="en-US" sz="1500" dirty="0" err="1">
                <a:latin typeface="+mj-lt"/>
              </a:rPr>
              <a:t>kesalahan</a:t>
            </a:r>
            <a:r>
              <a:rPr lang="en-US" sz="1500" dirty="0">
                <a:latin typeface="+mj-lt"/>
              </a:rPr>
              <a:t>, </a:t>
            </a:r>
            <a:r>
              <a:rPr lang="en-US" sz="1500" dirty="0" err="1">
                <a:latin typeface="+mj-lt"/>
              </a:rPr>
              <a:t>tidak</a:t>
            </a:r>
            <a:r>
              <a:rPr lang="en-US" sz="1500" dirty="0">
                <a:latin typeface="+mj-lt"/>
              </a:rPr>
              <a:t> </a:t>
            </a:r>
            <a:r>
              <a:rPr lang="en-US" sz="1500" dirty="0" err="1">
                <a:latin typeface="+mj-lt"/>
              </a:rPr>
              <a:t>ada</a:t>
            </a:r>
            <a:r>
              <a:rPr lang="en-US" sz="1500" dirty="0">
                <a:latin typeface="+mj-lt"/>
              </a:rPr>
              <a:t> </a:t>
            </a:r>
            <a:r>
              <a:rPr lang="en-US" sz="1500" dirty="0" err="1">
                <a:latin typeface="+mj-lt"/>
              </a:rPr>
              <a:t>revisi</a:t>
            </a:r>
            <a:r>
              <a:rPr lang="en-US" sz="1500" dirty="0">
                <a:latin typeface="+mj-lt"/>
              </a:rPr>
              <a:t> </a:t>
            </a:r>
            <a:r>
              <a:rPr lang="en-US" sz="1500" dirty="0" err="1">
                <a:latin typeface="+mj-lt"/>
              </a:rPr>
              <a:t>dan</a:t>
            </a:r>
            <a:r>
              <a:rPr lang="en-US" sz="1500" dirty="0">
                <a:latin typeface="+mj-lt"/>
              </a:rPr>
              <a:t> </a:t>
            </a:r>
            <a:r>
              <a:rPr lang="en-US" sz="1500" dirty="0" err="1">
                <a:latin typeface="+mj-lt"/>
              </a:rPr>
              <a:t>pelayanan</a:t>
            </a:r>
            <a:r>
              <a:rPr lang="en-US" sz="1500" dirty="0">
                <a:latin typeface="+mj-lt"/>
              </a:rPr>
              <a:t> </a:t>
            </a:r>
            <a:r>
              <a:rPr lang="en-US" sz="1500" dirty="0" err="1">
                <a:latin typeface="+mj-lt"/>
              </a:rPr>
              <a:t>kepada</a:t>
            </a:r>
            <a:r>
              <a:rPr lang="en-US" sz="1500" dirty="0">
                <a:latin typeface="+mj-lt"/>
              </a:rPr>
              <a:t> </a:t>
            </a:r>
            <a:r>
              <a:rPr lang="en-US" sz="1500" dirty="0" err="1">
                <a:latin typeface="+mj-lt"/>
              </a:rPr>
              <a:t>masyarakat</a:t>
            </a:r>
            <a:r>
              <a:rPr lang="en-US" sz="1500" dirty="0">
                <a:latin typeface="+mj-lt"/>
              </a:rPr>
              <a:t> </a:t>
            </a:r>
            <a:r>
              <a:rPr lang="en-US" sz="1500" dirty="0" err="1">
                <a:latin typeface="+mj-lt"/>
              </a:rPr>
              <a:t>memuaskan</a:t>
            </a:r>
            <a:r>
              <a:rPr lang="en-US" sz="1500" dirty="0">
                <a:latin typeface="+mj-lt"/>
              </a:rPr>
              <a:t>, </a:t>
            </a:r>
            <a:r>
              <a:rPr lang="en-US" sz="1500" dirty="0" err="1">
                <a:latin typeface="+mj-lt"/>
              </a:rPr>
              <a:t>dan</a:t>
            </a:r>
            <a:r>
              <a:rPr lang="en-US" sz="1500" dirty="0">
                <a:latin typeface="+mj-lt"/>
              </a:rPr>
              <a:t> </a:t>
            </a:r>
            <a:r>
              <a:rPr lang="en-US" sz="1500" dirty="0" smtClean="0">
                <a:latin typeface="+mj-lt"/>
              </a:rPr>
              <a:t>lain-lain</a:t>
            </a:r>
            <a:endParaRPr lang="en-US" sz="1500" dirty="0" smtClean="0">
              <a:latin typeface="+mj-lt"/>
              <a:ea typeface="+mj-ea"/>
              <a:cs typeface="+mj-cs"/>
            </a:endParaRPr>
          </a:p>
          <a:p>
            <a:pPr marL="509588" lvl="1" indent="-284163">
              <a:lnSpc>
                <a:spcPct val="120000"/>
              </a:lnSpc>
              <a:spcBef>
                <a:spcPct val="0"/>
              </a:spcBef>
              <a:buFont typeface="+mj-lt"/>
              <a:buAutoNum type="arabicPeriod"/>
            </a:pPr>
            <a:r>
              <a:rPr kumimoji="0" lang="en-US" sz="1500" b="1" i="0" u="none" strike="noStrike" kern="1200" cap="none" spc="0" normalizeH="0" baseline="0" noProof="0" dirty="0" err="1" smtClean="0">
                <a:ln>
                  <a:noFill/>
                </a:ln>
                <a:solidFill>
                  <a:srgbClr val="FF0000"/>
                </a:solidFill>
                <a:effectLst/>
                <a:uLnTx/>
                <a:uFillTx/>
                <a:latin typeface="+mj-lt"/>
                <a:ea typeface="+mj-ea"/>
                <a:cs typeface="+mj-cs"/>
              </a:rPr>
              <a:t>Relevan</a:t>
            </a:r>
            <a:r>
              <a:rPr kumimoji="0" lang="en-US" sz="1500" b="0" i="0" u="none" strike="noStrike" kern="1200" cap="none" spc="0" normalizeH="0" baseline="0" noProof="0" dirty="0" smtClean="0">
                <a:ln>
                  <a:noFill/>
                </a:ln>
                <a:solidFill>
                  <a:srgbClr val="FF0000"/>
                </a:solidFill>
                <a:effectLst/>
                <a:uLnTx/>
                <a:uFillTx/>
                <a:latin typeface="+mj-lt"/>
                <a:ea typeface="+mj-ea"/>
                <a:cs typeface="+mj-cs"/>
              </a:rPr>
              <a:t> </a:t>
            </a:r>
            <a:r>
              <a:rPr kumimoji="0" lang="en-US" sz="1500" b="0"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 </a:t>
            </a:r>
            <a:r>
              <a:rPr lang="en-US" sz="1500" dirty="0" err="1" smtClean="0">
                <a:latin typeface="+mj-lt"/>
                <a:ea typeface="+mj-ea"/>
                <a:cs typeface="+mj-cs"/>
              </a:rPr>
              <a:t>Kegiatan</a:t>
            </a:r>
            <a:r>
              <a:rPr lang="en-US" sz="1500" dirty="0" smtClean="0">
                <a:latin typeface="+mj-lt"/>
                <a:ea typeface="+mj-ea"/>
                <a:cs typeface="+mj-cs"/>
              </a:rPr>
              <a:t> yang </a:t>
            </a:r>
            <a:r>
              <a:rPr lang="en-US" sz="1500" dirty="0" err="1" smtClean="0">
                <a:latin typeface="+mj-lt"/>
                <a:ea typeface="+mj-ea"/>
                <a:cs typeface="+mj-cs"/>
              </a:rPr>
              <a:t>dilakukan</a:t>
            </a:r>
            <a:r>
              <a:rPr lang="en-US" sz="1500" dirty="0" smtClean="0">
                <a:latin typeface="+mj-lt"/>
                <a:ea typeface="+mj-ea"/>
                <a:cs typeface="+mj-cs"/>
              </a:rPr>
              <a:t> </a:t>
            </a:r>
            <a:r>
              <a:rPr lang="en-US" sz="1500" dirty="0" err="1" smtClean="0">
                <a:latin typeface="+mj-lt"/>
                <a:ea typeface="+mj-ea"/>
                <a:cs typeface="+mj-cs"/>
              </a:rPr>
              <a:t>harus</a:t>
            </a:r>
            <a:r>
              <a:rPr lang="en-US" sz="1500" dirty="0" smtClean="0">
                <a:latin typeface="+mj-lt"/>
                <a:ea typeface="+mj-ea"/>
                <a:cs typeface="+mj-cs"/>
              </a:rPr>
              <a:t> </a:t>
            </a:r>
            <a:r>
              <a:rPr lang="en-US" sz="1500" dirty="0" err="1" smtClean="0">
                <a:latin typeface="+mj-lt"/>
                <a:ea typeface="+mj-ea"/>
                <a:cs typeface="+mj-cs"/>
              </a:rPr>
              <a:t>berdasarkan</a:t>
            </a:r>
            <a:r>
              <a:rPr lang="en-US" sz="1500" dirty="0" smtClean="0">
                <a:latin typeface="+mj-lt"/>
                <a:ea typeface="+mj-ea"/>
                <a:cs typeface="+mj-cs"/>
              </a:rPr>
              <a:t> </a:t>
            </a:r>
            <a:r>
              <a:rPr lang="en-US" sz="1500" dirty="0" err="1" smtClean="0">
                <a:latin typeface="+mj-lt"/>
                <a:ea typeface="+mj-ea"/>
                <a:cs typeface="+mj-cs"/>
              </a:rPr>
              <a:t>lingkup</a:t>
            </a:r>
            <a:r>
              <a:rPr lang="en-US" sz="1500" dirty="0" smtClean="0">
                <a:latin typeface="+mj-lt"/>
                <a:ea typeface="+mj-ea"/>
                <a:cs typeface="+mj-cs"/>
              </a:rPr>
              <a:t> </a:t>
            </a:r>
            <a:r>
              <a:rPr lang="en-US" sz="1500" dirty="0" err="1" smtClean="0">
                <a:latin typeface="+mj-lt"/>
                <a:ea typeface="+mj-ea"/>
                <a:cs typeface="+mj-cs"/>
              </a:rPr>
              <a:t>tugas</a:t>
            </a:r>
            <a:r>
              <a:rPr lang="en-US" sz="1500" dirty="0" smtClean="0">
                <a:latin typeface="+mj-lt"/>
                <a:ea typeface="+mj-ea"/>
                <a:cs typeface="+mj-cs"/>
              </a:rPr>
              <a:t> </a:t>
            </a:r>
            <a:r>
              <a:rPr lang="en-US" sz="1500" dirty="0" err="1" smtClean="0">
                <a:latin typeface="+mj-lt"/>
                <a:ea typeface="+mj-ea"/>
                <a:cs typeface="+mj-cs"/>
              </a:rPr>
              <a:t>jabatan</a:t>
            </a:r>
            <a:r>
              <a:rPr lang="en-US" sz="1500" dirty="0" smtClean="0">
                <a:latin typeface="+mj-lt"/>
                <a:ea typeface="+mj-ea"/>
                <a:cs typeface="+mj-cs"/>
              </a:rPr>
              <a:t> </a:t>
            </a:r>
            <a:r>
              <a:rPr lang="en-US" sz="1500" dirty="0" err="1" smtClean="0">
                <a:latin typeface="+mj-lt"/>
                <a:ea typeface="+mj-ea"/>
                <a:cs typeface="+mj-cs"/>
              </a:rPr>
              <a:t>masing-masing</a:t>
            </a:r>
            <a:endParaRPr kumimoji="0" lang="en-US" sz="1500" b="0" i="0" u="none" strike="noStrike" kern="1200" cap="none" spc="0" normalizeH="0" baseline="0" noProof="0" dirty="0" smtClean="0">
              <a:ln>
                <a:noFill/>
              </a:ln>
              <a:solidFill>
                <a:schemeClr val="tx1"/>
              </a:solidFill>
              <a:effectLst/>
              <a:uLnTx/>
              <a:uFillTx/>
              <a:latin typeface="+mj-lt"/>
              <a:ea typeface="+mj-ea"/>
              <a:cs typeface="+mj-cs"/>
            </a:endParaRPr>
          </a:p>
          <a:p>
            <a:pPr marL="509588" lvl="1" indent="-284163">
              <a:lnSpc>
                <a:spcPct val="120000"/>
              </a:lnSpc>
              <a:spcBef>
                <a:spcPct val="0"/>
              </a:spcBef>
              <a:buFont typeface="+mj-lt"/>
              <a:buAutoNum type="arabicPeriod"/>
            </a:pPr>
            <a:r>
              <a:rPr lang="en-US" sz="1500" b="1" dirty="0" err="1" smtClean="0">
                <a:solidFill>
                  <a:srgbClr val="FF0000"/>
                </a:solidFill>
                <a:latin typeface="+mj-lt"/>
                <a:ea typeface="+mj-ea"/>
                <a:cs typeface="+mj-cs"/>
              </a:rPr>
              <a:t>Dapat</a:t>
            </a:r>
            <a:r>
              <a:rPr lang="en-US" sz="1500" b="1" dirty="0" smtClean="0">
                <a:solidFill>
                  <a:srgbClr val="FF0000"/>
                </a:solidFill>
                <a:latin typeface="+mj-lt"/>
                <a:ea typeface="+mj-ea"/>
                <a:cs typeface="+mj-cs"/>
              </a:rPr>
              <a:t> </a:t>
            </a:r>
            <a:r>
              <a:rPr lang="en-US" sz="1500" b="1" dirty="0" err="1" smtClean="0">
                <a:solidFill>
                  <a:srgbClr val="FF0000"/>
                </a:solidFill>
                <a:latin typeface="+mj-lt"/>
                <a:ea typeface="+mj-ea"/>
                <a:cs typeface="+mj-cs"/>
              </a:rPr>
              <a:t>dicapai</a:t>
            </a:r>
            <a:r>
              <a:rPr lang="en-US" sz="1500" dirty="0" smtClean="0">
                <a:solidFill>
                  <a:srgbClr val="FF0000"/>
                </a:solidFill>
                <a:latin typeface="+mj-lt"/>
                <a:ea typeface="+mj-ea"/>
                <a:cs typeface="+mj-cs"/>
              </a:rPr>
              <a:t> </a:t>
            </a:r>
            <a:r>
              <a:rPr lang="en-US" sz="1500" dirty="0" smtClean="0">
                <a:latin typeface="+mj-lt"/>
                <a:ea typeface="+mj-ea"/>
                <a:cs typeface="+mj-cs"/>
                <a:sym typeface="Wingdings" pitchFamily="2" charset="2"/>
              </a:rPr>
              <a:t></a:t>
            </a:r>
            <a:r>
              <a:rPr lang="en-US" sz="1500" dirty="0" err="1" smtClean="0">
                <a:latin typeface="+mj-lt"/>
                <a:ea typeface="+mj-ea"/>
                <a:cs typeface="+mj-cs"/>
              </a:rPr>
              <a:t>Kegiatan</a:t>
            </a:r>
            <a:r>
              <a:rPr lang="en-US" sz="1500" dirty="0" smtClean="0">
                <a:latin typeface="+mj-lt"/>
                <a:ea typeface="+mj-ea"/>
                <a:cs typeface="+mj-cs"/>
              </a:rPr>
              <a:t> yang </a:t>
            </a:r>
            <a:r>
              <a:rPr lang="en-US" sz="1500" dirty="0" err="1" smtClean="0">
                <a:latin typeface="+mj-lt"/>
                <a:ea typeface="+mj-ea"/>
                <a:cs typeface="+mj-cs"/>
              </a:rPr>
              <a:t>dilakukan</a:t>
            </a:r>
            <a:r>
              <a:rPr lang="en-US" sz="1500" dirty="0" smtClean="0">
                <a:latin typeface="+mj-lt"/>
                <a:ea typeface="+mj-ea"/>
                <a:cs typeface="+mj-cs"/>
              </a:rPr>
              <a:t> </a:t>
            </a:r>
            <a:r>
              <a:rPr lang="en-US" sz="1500" dirty="0" err="1" smtClean="0">
                <a:latin typeface="+mj-lt"/>
                <a:ea typeface="+mj-ea"/>
                <a:cs typeface="+mj-cs"/>
              </a:rPr>
              <a:t>harus</a:t>
            </a:r>
            <a:r>
              <a:rPr lang="en-US" sz="1500" dirty="0" smtClean="0">
                <a:latin typeface="+mj-lt"/>
                <a:ea typeface="+mj-ea"/>
                <a:cs typeface="+mj-cs"/>
              </a:rPr>
              <a:t> </a:t>
            </a:r>
            <a:r>
              <a:rPr lang="en-US" sz="1500" dirty="0" err="1" smtClean="0">
                <a:latin typeface="+mj-lt"/>
                <a:ea typeface="+mj-ea"/>
                <a:cs typeface="+mj-cs"/>
              </a:rPr>
              <a:t>disesuaikan</a:t>
            </a:r>
            <a:r>
              <a:rPr lang="en-US" sz="1500" dirty="0" smtClean="0">
                <a:latin typeface="+mj-lt"/>
                <a:ea typeface="+mj-ea"/>
                <a:cs typeface="+mj-cs"/>
              </a:rPr>
              <a:t> </a:t>
            </a:r>
            <a:r>
              <a:rPr lang="en-US" sz="1500" dirty="0" err="1" smtClean="0">
                <a:latin typeface="+mj-lt"/>
                <a:ea typeface="+mj-ea"/>
                <a:cs typeface="+mj-cs"/>
              </a:rPr>
              <a:t>dengan</a:t>
            </a:r>
            <a:r>
              <a:rPr lang="en-US" sz="1500" dirty="0" smtClean="0">
                <a:latin typeface="+mj-lt"/>
                <a:ea typeface="+mj-ea"/>
                <a:cs typeface="+mj-cs"/>
              </a:rPr>
              <a:t> </a:t>
            </a:r>
            <a:r>
              <a:rPr lang="en-US" sz="1500" dirty="0" err="1" smtClean="0">
                <a:latin typeface="+mj-lt"/>
                <a:ea typeface="+mj-ea"/>
                <a:cs typeface="+mj-cs"/>
              </a:rPr>
              <a:t>kemampuan</a:t>
            </a:r>
            <a:r>
              <a:rPr lang="en-US" sz="1500" dirty="0" smtClean="0">
                <a:latin typeface="+mj-lt"/>
                <a:ea typeface="+mj-ea"/>
                <a:cs typeface="+mj-cs"/>
              </a:rPr>
              <a:t> PNS</a:t>
            </a:r>
          </a:p>
          <a:p>
            <a:pPr marL="509588" lvl="1" indent="-284163">
              <a:lnSpc>
                <a:spcPct val="120000"/>
              </a:lnSpc>
              <a:spcBef>
                <a:spcPct val="0"/>
              </a:spcBef>
              <a:buFont typeface="+mj-lt"/>
              <a:buAutoNum type="arabicPeriod"/>
            </a:pPr>
            <a:r>
              <a:rPr lang="en-US" sz="1500" b="1" dirty="0" err="1" smtClean="0">
                <a:solidFill>
                  <a:srgbClr val="FF0000"/>
                </a:solidFill>
                <a:latin typeface="+mj-lt"/>
                <a:ea typeface="+mj-ea"/>
                <a:cs typeface="+mj-cs"/>
              </a:rPr>
              <a:t>Memiliki</a:t>
            </a:r>
            <a:r>
              <a:rPr lang="en-US" sz="1500" b="1" dirty="0" smtClean="0">
                <a:solidFill>
                  <a:srgbClr val="FF0000"/>
                </a:solidFill>
                <a:latin typeface="+mj-lt"/>
                <a:ea typeface="+mj-ea"/>
                <a:cs typeface="+mj-cs"/>
              </a:rPr>
              <a:t> target </a:t>
            </a:r>
            <a:r>
              <a:rPr lang="en-US" sz="1500" b="1" dirty="0" err="1" smtClean="0">
                <a:solidFill>
                  <a:srgbClr val="FF0000"/>
                </a:solidFill>
                <a:latin typeface="+mj-lt"/>
                <a:ea typeface="+mj-ea"/>
                <a:cs typeface="+mj-cs"/>
              </a:rPr>
              <a:t>waktu</a:t>
            </a:r>
            <a:r>
              <a:rPr lang="en-US" sz="1500" dirty="0">
                <a:solidFill>
                  <a:srgbClr val="FF0000"/>
                </a:solidFill>
                <a:latin typeface="+mj-lt"/>
                <a:ea typeface="+mj-ea"/>
                <a:cs typeface="+mj-cs"/>
              </a:rPr>
              <a:t> </a:t>
            </a:r>
            <a:r>
              <a:rPr lang="en-US" sz="1500" dirty="0" smtClean="0">
                <a:latin typeface="+mj-lt"/>
                <a:ea typeface="+mj-ea"/>
                <a:cs typeface="+mj-cs"/>
                <a:sym typeface="Wingdings" pitchFamily="2" charset="2"/>
              </a:rPr>
              <a:t> </a:t>
            </a:r>
            <a:r>
              <a:rPr lang="en-US" sz="1500" dirty="0" err="1">
                <a:latin typeface="+mj-lt"/>
              </a:rPr>
              <a:t>Kegiatan</a:t>
            </a:r>
            <a:r>
              <a:rPr lang="en-US" sz="1500" dirty="0">
                <a:latin typeface="+mj-lt"/>
              </a:rPr>
              <a:t> yang </a:t>
            </a:r>
            <a:r>
              <a:rPr lang="en-US" sz="1500" dirty="0" err="1">
                <a:latin typeface="+mj-lt"/>
              </a:rPr>
              <a:t>dilakukan</a:t>
            </a:r>
            <a:r>
              <a:rPr lang="en-US" sz="1500" dirty="0">
                <a:latin typeface="+mj-lt"/>
              </a:rPr>
              <a:t> </a:t>
            </a:r>
            <a:r>
              <a:rPr lang="en-US" sz="1500" dirty="0" err="1">
                <a:latin typeface="+mj-lt"/>
              </a:rPr>
              <a:t>harus</a:t>
            </a:r>
            <a:r>
              <a:rPr lang="en-US" sz="1500" dirty="0">
                <a:latin typeface="+mj-lt"/>
              </a:rPr>
              <a:t> </a:t>
            </a:r>
            <a:r>
              <a:rPr lang="en-US" sz="1500" dirty="0" err="1">
                <a:latin typeface="+mj-lt"/>
              </a:rPr>
              <a:t>dapat</a:t>
            </a:r>
            <a:r>
              <a:rPr lang="en-US" sz="1500" dirty="0">
                <a:latin typeface="+mj-lt"/>
              </a:rPr>
              <a:t> </a:t>
            </a:r>
            <a:r>
              <a:rPr lang="en-US" sz="1500" dirty="0" err="1">
                <a:latin typeface="+mj-lt"/>
              </a:rPr>
              <a:t>ditentukan</a:t>
            </a:r>
            <a:r>
              <a:rPr lang="en-US" sz="1500" dirty="0">
                <a:latin typeface="+mj-lt"/>
              </a:rPr>
              <a:t> </a:t>
            </a:r>
            <a:r>
              <a:rPr lang="en-US" sz="1500" dirty="0" err="1">
                <a:latin typeface="+mj-lt"/>
              </a:rPr>
              <a:t>waktunya</a:t>
            </a:r>
            <a:r>
              <a:rPr lang="en-US" sz="1500" dirty="0" smtClean="0">
                <a:latin typeface="+mj-lt"/>
              </a:rPr>
              <a:t>.</a:t>
            </a:r>
            <a:endParaRPr lang="en-US" sz="1500" dirty="0" smtClean="0">
              <a:latin typeface="+mj-lt"/>
              <a:ea typeface="+mj-ea"/>
              <a:cs typeface="+mj-cs"/>
            </a:endParaRPr>
          </a:p>
        </p:txBody>
      </p:sp>
      <p:sp>
        <p:nvSpPr>
          <p:cNvPr id="29698" name="AutoShape 2" descr="Hasil gambar untuk bulls ey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6" name="Rectangle 5"/>
          <p:cNvSpPr/>
          <p:nvPr/>
        </p:nvSpPr>
        <p:spPr>
          <a:xfrm>
            <a:off x="214282" y="5286388"/>
            <a:ext cx="8929718" cy="1200329"/>
          </a:xfrm>
          <a:prstGeom prst="rect">
            <a:avLst/>
          </a:prstGeom>
        </p:spPr>
        <p:txBody>
          <a:bodyPr wrap="square">
            <a:spAutoFit/>
          </a:bodyPr>
          <a:lstStyle/>
          <a:p>
            <a:pPr marL="225425" indent="-225425">
              <a:buFont typeface="Wingdings" pitchFamily="2" charset="2"/>
              <a:buChar char="ü"/>
            </a:pPr>
            <a:r>
              <a:rPr lang="en-US" dirty="0" smtClean="0"/>
              <a:t>SKP </a:t>
            </a:r>
            <a:r>
              <a:rPr lang="en-US" dirty="0" err="1" smtClean="0"/>
              <a:t>adalah</a:t>
            </a:r>
            <a:r>
              <a:rPr lang="en-US" dirty="0" smtClean="0"/>
              <a:t> </a:t>
            </a:r>
            <a:r>
              <a:rPr lang="en-US" b="1" dirty="0" smtClean="0">
                <a:solidFill>
                  <a:srgbClr val="FF0000"/>
                </a:solidFill>
              </a:rPr>
              <a:t>RENCANA KERJA</a:t>
            </a:r>
            <a:r>
              <a:rPr lang="en-US" b="1" dirty="0" smtClean="0"/>
              <a:t> </a:t>
            </a:r>
            <a:r>
              <a:rPr lang="en-US" dirty="0" err="1" smtClean="0"/>
              <a:t>dan</a:t>
            </a:r>
            <a:r>
              <a:rPr lang="en-US" dirty="0" smtClean="0"/>
              <a:t> </a:t>
            </a:r>
            <a:r>
              <a:rPr lang="en-US" b="1" dirty="0" smtClean="0">
                <a:solidFill>
                  <a:srgbClr val="FF0000"/>
                </a:solidFill>
              </a:rPr>
              <a:t>TARGET</a:t>
            </a:r>
            <a:r>
              <a:rPr lang="en-US" dirty="0" smtClean="0"/>
              <a:t> yang </a:t>
            </a:r>
            <a:r>
              <a:rPr lang="en-US" dirty="0" err="1" smtClean="0"/>
              <a:t>akan</a:t>
            </a:r>
            <a:r>
              <a:rPr lang="en-US" dirty="0" smtClean="0"/>
              <a:t> </a:t>
            </a:r>
            <a:r>
              <a:rPr lang="en-US" dirty="0" err="1" smtClean="0"/>
              <a:t>dicapai</a:t>
            </a:r>
            <a:r>
              <a:rPr lang="en-US" dirty="0" smtClean="0"/>
              <a:t> </a:t>
            </a:r>
            <a:r>
              <a:rPr lang="en-US" dirty="0" err="1" smtClean="0"/>
              <a:t>oleh</a:t>
            </a:r>
            <a:r>
              <a:rPr lang="en-US" dirty="0" smtClean="0"/>
              <a:t> </a:t>
            </a:r>
            <a:r>
              <a:rPr lang="en-US" dirty="0" err="1" smtClean="0"/>
              <a:t>seorang</a:t>
            </a:r>
            <a:r>
              <a:rPr lang="en-US" dirty="0" smtClean="0"/>
              <a:t> PNS</a:t>
            </a:r>
          </a:p>
          <a:p>
            <a:pPr marL="225425" indent="-225425">
              <a:buFont typeface="Wingdings" pitchFamily="2" charset="2"/>
              <a:buChar char="ü"/>
            </a:pPr>
            <a:r>
              <a:rPr lang="en-US" dirty="0" err="1" smtClean="0"/>
              <a:t>Setiap</a:t>
            </a:r>
            <a:r>
              <a:rPr lang="en-US" dirty="0" smtClean="0"/>
              <a:t> PNS </a:t>
            </a:r>
            <a:r>
              <a:rPr lang="en-US" dirty="0" err="1" smtClean="0"/>
              <a:t>pada</a:t>
            </a:r>
            <a:r>
              <a:rPr lang="en-US" dirty="0" smtClean="0"/>
              <a:t> </a:t>
            </a:r>
            <a:r>
              <a:rPr lang="en-US" b="1" dirty="0" smtClean="0">
                <a:solidFill>
                  <a:srgbClr val="FF0000"/>
                </a:solidFill>
              </a:rPr>
              <a:t>AWAL TAHUN WAJIB </a:t>
            </a:r>
            <a:r>
              <a:rPr lang="en-US" dirty="0" err="1" smtClean="0"/>
              <a:t>menyusun</a:t>
            </a:r>
            <a:r>
              <a:rPr lang="en-US" dirty="0" smtClean="0"/>
              <a:t> SKP</a:t>
            </a:r>
          </a:p>
          <a:p>
            <a:pPr marL="225425" indent="-225425">
              <a:buFont typeface="Wingdings" pitchFamily="2" charset="2"/>
              <a:buChar char="ü"/>
            </a:pPr>
            <a:r>
              <a:rPr lang="en-US" dirty="0" smtClean="0"/>
              <a:t>PNS yang </a:t>
            </a:r>
            <a:r>
              <a:rPr lang="en-US" b="1" dirty="0" smtClean="0">
                <a:solidFill>
                  <a:srgbClr val="FF0000"/>
                </a:solidFill>
              </a:rPr>
              <a:t>TIDAK MENYUSUN SKP DIJATUHI HUKUMAN DISIPLIN </a:t>
            </a:r>
            <a:r>
              <a:rPr lang="en-US" dirty="0" err="1" smtClean="0"/>
              <a:t>sesuai</a:t>
            </a:r>
            <a:r>
              <a:rPr lang="en-US" dirty="0" smtClean="0"/>
              <a:t> </a:t>
            </a:r>
            <a:r>
              <a:rPr lang="en-US" dirty="0" err="1" smtClean="0"/>
              <a:t>dengan</a:t>
            </a:r>
            <a:r>
              <a:rPr lang="en-US" dirty="0" smtClean="0"/>
              <a:t> </a:t>
            </a:r>
            <a:r>
              <a:rPr lang="en-US" dirty="0" err="1" smtClean="0"/>
              <a:t>ketentuan</a:t>
            </a:r>
            <a:r>
              <a:rPr lang="en-US" dirty="0" smtClean="0"/>
              <a:t> </a:t>
            </a:r>
            <a:r>
              <a:rPr lang="en-US" dirty="0" err="1" smtClean="0"/>
              <a:t>peraturan</a:t>
            </a:r>
            <a:r>
              <a:rPr lang="en-US" dirty="0" smtClean="0"/>
              <a:t> </a:t>
            </a:r>
            <a:r>
              <a:rPr lang="en-US" dirty="0" err="1" smtClean="0"/>
              <a:t>perundang-undangan</a:t>
            </a:r>
            <a:r>
              <a:rPr lang="en-US" dirty="0" smtClean="0"/>
              <a:t> yang </a:t>
            </a:r>
            <a:r>
              <a:rPr lang="en-US" dirty="0" err="1" smtClean="0"/>
              <a:t>mengatur</a:t>
            </a:r>
            <a:r>
              <a:rPr lang="en-US" dirty="0" smtClean="0"/>
              <a:t> </a:t>
            </a:r>
            <a:r>
              <a:rPr lang="en-US" dirty="0" err="1" smtClean="0"/>
              <a:t>mengenai</a:t>
            </a:r>
            <a:r>
              <a:rPr lang="en-US" dirty="0" smtClean="0"/>
              <a:t> </a:t>
            </a:r>
            <a:r>
              <a:rPr lang="en-US" dirty="0" err="1" smtClean="0"/>
              <a:t>disiplin</a:t>
            </a:r>
            <a:r>
              <a:rPr lang="en-US" dirty="0" smtClean="0"/>
              <a:t> PNS.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84213" y="185718"/>
            <a:ext cx="7848600" cy="457200"/>
          </a:xfrm>
          <a:prstGeom prst="rect">
            <a:avLst/>
          </a:prstGeom>
          <a:noFill/>
          <a:ln w="9525">
            <a:noFill/>
            <a:miter lim="800000"/>
            <a:headEnd/>
            <a:tailEnd/>
          </a:ln>
        </p:spPr>
        <p:txBody>
          <a:bodyPr>
            <a:spAutoFit/>
          </a:bodyPr>
          <a:lstStyle/>
          <a:p>
            <a:pPr algn="ctr">
              <a:spcBef>
                <a:spcPct val="20000"/>
              </a:spcBef>
            </a:pPr>
            <a:r>
              <a:rPr lang="id-ID" sz="2400" b="1" dirty="0"/>
              <a:t>UNSUR-UNSUR SKP</a:t>
            </a:r>
          </a:p>
        </p:txBody>
      </p:sp>
      <p:sp>
        <p:nvSpPr>
          <p:cNvPr id="9" name="Text Box 4"/>
          <p:cNvSpPr txBox="1">
            <a:spLocks noChangeArrowheads="1"/>
          </p:cNvSpPr>
          <p:nvPr/>
        </p:nvSpPr>
        <p:spPr bwMode="auto">
          <a:xfrm>
            <a:off x="71438" y="642159"/>
            <a:ext cx="8929718" cy="4058932"/>
          </a:xfrm>
          <a:prstGeom prst="rect">
            <a:avLst/>
          </a:prstGeom>
          <a:noFill/>
          <a:ln w="9525">
            <a:noFill/>
            <a:miter lim="800000"/>
            <a:headEnd/>
            <a:tailEnd/>
          </a:ln>
        </p:spPr>
        <p:txBody>
          <a:bodyPr wrap="square">
            <a:spAutoFit/>
          </a:bodyPr>
          <a:lstStyle/>
          <a:p>
            <a:pPr marL="736600" indent="-342900" algn="just">
              <a:lnSpc>
                <a:spcPct val="120000"/>
              </a:lnSpc>
            </a:pPr>
            <a:r>
              <a:rPr lang="en-US" b="1" i="1" dirty="0">
                <a:solidFill>
                  <a:srgbClr val="006600"/>
                </a:solidFill>
              </a:rPr>
              <a:t>1.	</a:t>
            </a:r>
            <a:r>
              <a:rPr lang="id-ID" b="1" i="1" dirty="0">
                <a:solidFill>
                  <a:srgbClr val="006600"/>
                </a:solidFill>
              </a:rPr>
              <a:t>Kegiatan Tugas Jabatan</a:t>
            </a:r>
          </a:p>
          <a:p>
            <a:pPr marL="736600" indent="-342900" algn="just">
              <a:lnSpc>
                <a:spcPct val="120000"/>
              </a:lnSpc>
            </a:pPr>
            <a:r>
              <a:rPr lang="id-ID" b="1" dirty="0">
                <a:solidFill>
                  <a:srgbClr val="0033CC"/>
                </a:solidFill>
                <a:cs typeface="Arial" charset="0"/>
              </a:rPr>
              <a:t>	Tugas jabatan yang dilakukan harus </a:t>
            </a:r>
            <a:r>
              <a:rPr lang="id-ID" b="1" i="1" dirty="0">
                <a:solidFill>
                  <a:srgbClr val="990000"/>
                </a:solidFill>
                <a:cs typeface="Arial" charset="0"/>
              </a:rPr>
              <a:t>didasarkan</a:t>
            </a:r>
            <a:r>
              <a:rPr lang="id-ID" b="1" dirty="0">
                <a:solidFill>
                  <a:srgbClr val="0033CC"/>
                </a:solidFill>
                <a:cs typeface="Arial" charset="0"/>
              </a:rPr>
              <a:t> pada </a:t>
            </a:r>
            <a:r>
              <a:rPr lang="id-ID" b="1" i="1" dirty="0">
                <a:solidFill>
                  <a:srgbClr val="990000"/>
                </a:solidFill>
                <a:cs typeface="Arial" charset="0"/>
              </a:rPr>
              <a:t>rincian tugas</a:t>
            </a:r>
            <a:r>
              <a:rPr lang="id-ID" b="1" dirty="0">
                <a:solidFill>
                  <a:srgbClr val="0033CC"/>
                </a:solidFill>
                <a:cs typeface="Arial" charset="0"/>
              </a:rPr>
              <a:t>, tanggung jawab dan wewenang jabatan sesuai yang ditetapkan dalam struktur dan tata kerja organisasi.</a:t>
            </a:r>
          </a:p>
          <a:p>
            <a:pPr marL="736600" indent="-342900" algn="just">
              <a:lnSpc>
                <a:spcPct val="120000"/>
              </a:lnSpc>
            </a:pPr>
            <a:r>
              <a:rPr lang="en-US" b="1" i="1" dirty="0">
                <a:solidFill>
                  <a:srgbClr val="660066"/>
                </a:solidFill>
                <a:cs typeface="Arial" charset="0"/>
              </a:rPr>
              <a:t>2.	</a:t>
            </a:r>
            <a:r>
              <a:rPr lang="id-ID" b="1" i="1" dirty="0">
                <a:solidFill>
                  <a:srgbClr val="660066"/>
                </a:solidFill>
                <a:cs typeface="Arial" charset="0"/>
              </a:rPr>
              <a:t>Angka Kredit</a:t>
            </a:r>
          </a:p>
          <a:p>
            <a:pPr marL="736600" indent="-342900" algn="just">
              <a:lnSpc>
                <a:spcPct val="120000"/>
              </a:lnSpc>
            </a:pPr>
            <a:r>
              <a:rPr lang="id-ID" b="1" i="1" dirty="0">
                <a:solidFill>
                  <a:schemeClr val="accent2"/>
                </a:solidFill>
                <a:cs typeface="Arial" charset="0"/>
              </a:rPr>
              <a:t>   </a:t>
            </a:r>
            <a:r>
              <a:rPr lang="en-US" b="1" i="1" dirty="0" smtClean="0">
                <a:solidFill>
                  <a:schemeClr val="accent2"/>
                </a:solidFill>
                <a:cs typeface="Arial" charset="0"/>
              </a:rPr>
              <a:t>   </a:t>
            </a:r>
            <a:r>
              <a:rPr lang="id-ID" b="1" i="1" dirty="0" smtClean="0">
                <a:solidFill>
                  <a:schemeClr val="accent2"/>
                </a:solidFill>
                <a:cs typeface="Arial" charset="0"/>
              </a:rPr>
              <a:t> </a:t>
            </a:r>
            <a:r>
              <a:rPr lang="id-ID" b="1" i="1" dirty="0"/>
              <a:t>Angka kredit adalah satuan nilai dari tiap butir kegiatan dan/atau akumulasi nilai butir-butir kegiatan yang </a:t>
            </a:r>
            <a:r>
              <a:rPr lang="id-ID" b="1" i="1" dirty="0">
                <a:solidFill>
                  <a:srgbClr val="FF0000"/>
                </a:solidFill>
              </a:rPr>
              <a:t>harus dicapai </a:t>
            </a:r>
            <a:r>
              <a:rPr lang="id-ID" b="1" i="1" dirty="0"/>
              <a:t>oleh seorang PNS dalam rangka pembinaan karier dan jabatannya.</a:t>
            </a:r>
            <a:r>
              <a:rPr lang="id-ID" dirty="0"/>
              <a:t> </a:t>
            </a:r>
          </a:p>
          <a:p>
            <a:pPr marL="736600" indent="-342900" algn="just">
              <a:lnSpc>
                <a:spcPct val="120000"/>
              </a:lnSpc>
            </a:pPr>
            <a:r>
              <a:rPr lang="en-US" b="1" i="1" dirty="0">
                <a:solidFill>
                  <a:srgbClr val="FF0000"/>
                </a:solidFill>
              </a:rPr>
              <a:t>3.	</a:t>
            </a:r>
            <a:r>
              <a:rPr lang="id-ID" b="1" i="1" dirty="0">
                <a:solidFill>
                  <a:srgbClr val="FF0000"/>
                </a:solidFill>
              </a:rPr>
              <a:t>Target</a:t>
            </a:r>
          </a:p>
          <a:p>
            <a:pPr marL="736600" indent="-342900" algn="just">
              <a:lnSpc>
                <a:spcPct val="120000"/>
              </a:lnSpc>
            </a:pPr>
            <a:r>
              <a:rPr lang="id-ID" b="1" dirty="0">
                <a:solidFill>
                  <a:srgbClr val="800080"/>
                </a:solidFill>
              </a:rPr>
              <a:t>	Setiap pelaksanaan kegiatan tugas jabatan harus </a:t>
            </a:r>
            <a:r>
              <a:rPr lang="id-ID" b="1" i="1" dirty="0">
                <a:solidFill>
                  <a:srgbClr val="FF0000"/>
                </a:solidFill>
              </a:rPr>
              <a:t>ditetapkan target</a:t>
            </a:r>
            <a:r>
              <a:rPr lang="id-ID" b="1" dirty="0">
                <a:solidFill>
                  <a:srgbClr val="800080"/>
                </a:solidFill>
              </a:rPr>
              <a:t> yang diwujudkan dengan jelas sebagai </a:t>
            </a:r>
            <a:r>
              <a:rPr lang="id-ID" b="1" i="1" dirty="0">
                <a:solidFill>
                  <a:srgbClr val="FF0000"/>
                </a:solidFill>
              </a:rPr>
              <a:t>ukuran prestasi kerja</a:t>
            </a:r>
            <a:r>
              <a:rPr lang="id-ID" b="1" dirty="0">
                <a:solidFill>
                  <a:srgbClr val="800080"/>
                </a:solidFill>
              </a:rPr>
              <a:t>, baik dari aspek kuantitas, kualitas, waktu dan/atau biaya.</a:t>
            </a:r>
          </a:p>
        </p:txBody>
      </p:sp>
      <p:sp>
        <p:nvSpPr>
          <p:cNvPr id="10" name="Text Box 4"/>
          <p:cNvSpPr txBox="1">
            <a:spLocks noChangeArrowheads="1"/>
          </p:cNvSpPr>
          <p:nvPr/>
        </p:nvSpPr>
        <p:spPr bwMode="auto">
          <a:xfrm>
            <a:off x="71438" y="4650608"/>
            <a:ext cx="8929718" cy="2064540"/>
          </a:xfrm>
          <a:prstGeom prst="rect">
            <a:avLst/>
          </a:prstGeom>
          <a:noFill/>
          <a:ln w="9525">
            <a:noFill/>
            <a:miter lim="800000"/>
            <a:headEnd/>
            <a:tailEnd/>
          </a:ln>
        </p:spPr>
        <p:txBody>
          <a:bodyPr wrap="square">
            <a:spAutoFit/>
          </a:bodyPr>
          <a:lstStyle/>
          <a:p>
            <a:pPr marL="714375" indent="-714375" algn="just">
              <a:lnSpc>
                <a:spcPct val="120000"/>
              </a:lnSpc>
              <a:tabLst>
                <a:tab pos="446088" algn="l"/>
              </a:tabLst>
            </a:pPr>
            <a:r>
              <a:rPr lang="id-ID" b="1" dirty="0">
                <a:solidFill>
                  <a:srgbClr val="800080"/>
                </a:solidFill>
                <a:cs typeface="Arial" charset="0"/>
              </a:rPr>
              <a:t>	</a:t>
            </a:r>
            <a:r>
              <a:rPr lang="en-US" b="1" dirty="0">
                <a:solidFill>
                  <a:srgbClr val="800080"/>
                </a:solidFill>
                <a:cs typeface="Arial" charset="0"/>
              </a:rPr>
              <a:t>4.	</a:t>
            </a:r>
            <a:r>
              <a:rPr lang="id-ID" b="1" i="1" dirty="0">
                <a:solidFill>
                  <a:srgbClr val="FF0000"/>
                </a:solidFill>
                <a:cs typeface="Arial" charset="0"/>
              </a:rPr>
              <a:t>Tugas Tambahan</a:t>
            </a:r>
          </a:p>
          <a:p>
            <a:pPr marL="714375" indent="-714375" algn="just">
              <a:lnSpc>
                <a:spcPct val="120000"/>
              </a:lnSpc>
              <a:tabLst>
                <a:tab pos="446088" algn="l"/>
              </a:tabLst>
            </a:pPr>
            <a:r>
              <a:rPr lang="id-ID" b="1" dirty="0">
                <a:solidFill>
                  <a:schemeClr val="accent2"/>
                </a:solidFill>
                <a:cs typeface="Arial" charset="0"/>
              </a:rPr>
              <a:t>		</a:t>
            </a:r>
            <a:r>
              <a:rPr lang="id-ID" b="1" dirty="0">
                <a:solidFill>
                  <a:srgbClr val="663300"/>
                </a:solidFill>
                <a:cs typeface="Arial" charset="0"/>
              </a:rPr>
              <a:t>Selain melakukan kegiatan </a:t>
            </a:r>
            <a:r>
              <a:rPr lang="id-ID" b="1" i="1" dirty="0">
                <a:solidFill>
                  <a:srgbClr val="006600"/>
                </a:solidFill>
                <a:cs typeface="Arial" charset="0"/>
              </a:rPr>
              <a:t>tugas </a:t>
            </a:r>
            <a:r>
              <a:rPr lang="id-ID" b="1" dirty="0">
                <a:solidFill>
                  <a:srgbClr val="663300"/>
                </a:solidFill>
                <a:cs typeface="Arial" charset="0"/>
              </a:rPr>
              <a:t>jabatan apabila ada </a:t>
            </a:r>
            <a:r>
              <a:rPr lang="id-ID" b="1" i="1" dirty="0">
                <a:solidFill>
                  <a:srgbClr val="006600"/>
                </a:solidFill>
                <a:cs typeface="Arial" charset="0"/>
              </a:rPr>
              <a:t>tugas tambahan </a:t>
            </a:r>
            <a:r>
              <a:rPr lang="id-ID" b="1" dirty="0">
                <a:solidFill>
                  <a:srgbClr val="663300"/>
                </a:solidFill>
                <a:cs typeface="Arial" charset="0"/>
              </a:rPr>
              <a:t>terkait dengan jabatan dapat ditetapkan menjadi </a:t>
            </a:r>
            <a:r>
              <a:rPr lang="id-ID" b="1" i="1" dirty="0">
                <a:solidFill>
                  <a:srgbClr val="006600"/>
                </a:solidFill>
                <a:cs typeface="Arial" charset="0"/>
              </a:rPr>
              <a:t>tugas tambahan.</a:t>
            </a:r>
            <a:r>
              <a:rPr lang="id-ID" b="1" i="1" dirty="0">
                <a:solidFill>
                  <a:srgbClr val="663300"/>
                </a:solidFill>
              </a:rPr>
              <a:t>.</a:t>
            </a:r>
          </a:p>
          <a:p>
            <a:pPr marL="714375" indent="-714375" algn="just">
              <a:lnSpc>
                <a:spcPct val="120000"/>
              </a:lnSpc>
              <a:tabLst>
                <a:tab pos="446088" algn="l"/>
              </a:tabLst>
            </a:pPr>
            <a:r>
              <a:rPr lang="id-ID" b="1" i="1" dirty="0">
                <a:solidFill>
                  <a:srgbClr val="006666"/>
                </a:solidFill>
              </a:rPr>
              <a:t>	</a:t>
            </a:r>
            <a:r>
              <a:rPr lang="en-US" b="1" i="1" dirty="0">
                <a:solidFill>
                  <a:srgbClr val="006666"/>
                </a:solidFill>
              </a:rPr>
              <a:t>5.	</a:t>
            </a:r>
            <a:r>
              <a:rPr lang="id-ID" b="1" i="1" dirty="0">
                <a:solidFill>
                  <a:srgbClr val="FF0000"/>
                </a:solidFill>
              </a:rPr>
              <a:t>Kreatifitas</a:t>
            </a:r>
          </a:p>
          <a:p>
            <a:pPr marL="714375" indent="-714375" algn="just">
              <a:lnSpc>
                <a:spcPct val="120000"/>
              </a:lnSpc>
              <a:tabLst>
                <a:tab pos="446088" algn="l"/>
              </a:tabLst>
            </a:pPr>
            <a:r>
              <a:rPr lang="id-ID" b="1" i="1" dirty="0">
                <a:solidFill>
                  <a:srgbClr val="006600"/>
                </a:solidFill>
              </a:rPr>
              <a:t>	 	</a:t>
            </a:r>
            <a:r>
              <a:rPr lang="id-ID" b="1" dirty="0">
                <a:solidFill>
                  <a:srgbClr val="006600"/>
                </a:solidFill>
              </a:rPr>
              <a:t>PNS yang telah menunjukkan </a:t>
            </a:r>
            <a:r>
              <a:rPr lang="id-ID" b="1" i="1" dirty="0">
                <a:solidFill>
                  <a:srgbClr val="663300"/>
                </a:solidFill>
              </a:rPr>
              <a:t>kreatifitas</a:t>
            </a:r>
            <a:r>
              <a:rPr lang="id-ID" b="1" dirty="0">
                <a:solidFill>
                  <a:srgbClr val="006600"/>
                </a:solidFill>
              </a:rPr>
              <a:t> yang </a:t>
            </a:r>
            <a:r>
              <a:rPr lang="id-ID" b="1" i="1" dirty="0">
                <a:solidFill>
                  <a:srgbClr val="663300"/>
                </a:solidFill>
              </a:rPr>
              <a:t>bermanfaat</a:t>
            </a:r>
            <a:r>
              <a:rPr lang="id-ID" b="1" dirty="0">
                <a:solidFill>
                  <a:srgbClr val="006600"/>
                </a:solidFill>
              </a:rPr>
              <a:t> bagi organisasi dalam melaksanakan tugas jabatan, hasilnya dinilai sebagai </a:t>
            </a:r>
            <a:r>
              <a:rPr lang="id-ID" b="1" i="1" dirty="0">
                <a:solidFill>
                  <a:srgbClr val="663300"/>
                </a:solidFill>
              </a:rPr>
              <a:t>bagian</a:t>
            </a:r>
            <a:r>
              <a:rPr lang="id-ID" b="1" dirty="0">
                <a:solidFill>
                  <a:srgbClr val="006600"/>
                </a:solidFill>
              </a:rPr>
              <a:t> dari capaian SKP</a:t>
            </a:r>
            <a:endParaRPr lang="id-ID" b="1" i="1" dirty="0">
              <a:solidFill>
                <a:srgbClr val="0066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5326" y="1029904"/>
            <a:ext cx="8188969" cy="4524315"/>
          </a:xfrm>
          <a:prstGeom prst="rect">
            <a:avLst/>
          </a:prstGeom>
          <a:noFill/>
        </p:spPr>
        <p:txBody>
          <a:bodyPr wrap="square" rtlCol="0">
            <a:spAutoFit/>
          </a:bodyPr>
          <a:lstStyle/>
          <a:p>
            <a:pPr marL="452438" indent="-452438" algn="just">
              <a:buFont typeface="Wingdings" pitchFamily="2" charset="2"/>
              <a:buChar char="v"/>
            </a:pPr>
            <a:r>
              <a:rPr lang="id-ID" sz="2400" dirty="0" smtClean="0">
                <a:solidFill>
                  <a:srgbClr val="C00000"/>
                </a:solidFill>
              </a:rPr>
              <a:t>Rencana Kerja Tahunan atau Penetapan Kinerja Tahunan Organisasi bersangkutan</a:t>
            </a:r>
            <a:endParaRPr lang="id-ID" sz="2400" dirty="0">
              <a:solidFill>
                <a:srgbClr val="C00000"/>
              </a:solidFill>
            </a:endParaRPr>
          </a:p>
          <a:p>
            <a:pPr marL="452438" indent="-452438" algn="just">
              <a:buFont typeface="Wingdings" pitchFamily="2" charset="2"/>
              <a:buChar char="v"/>
            </a:pPr>
            <a:r>
              <a:rPr lang="id-ID" sz="2400" dirty="0" smtClean="0">
                <a:solidFill>
                  <a:srgbClr val="C00000"/>
                </a:solidFill>
              </a:rPr>
              <a:t>Dokumen Organisasi dan Tata Kerja Organisasi bersangkutan yang ditetapkan oleh pejabat yang berwenang</a:t>
            </a:r>
            <a:endParaRPr lang="id-ID" sz="2400" dirty="0">
              <a:solidFill>
                <a:srgbClr val="C00000"/>
              </a:solidFill>
            </a:endParaRPr>
          </a:p>
          <a:p>
            <a:pPr marL="452438" indent="-452438" algn="just">
              <a:buFont typeface="Wingdings" pitchFamily="2" charset="2"/>
              <a:buChar char="v"/>
            </a:pPr>
            <a:r>
              <a:rPr lang="id-ID" sz="2400" dirty="0" smtClean="0">
                <a:solidFill>
                  <a:srgbClr val="C00000"/>
                </a:solidFill>
              </a:rPr>
              <a:t>Dokumen DIPA/RKAKL/POK</a:t>
            </a:r>
            <a:endParaRPr lang="id-ID" sz="2400" dirty="0">
              <a:solidFill>
                <a:srgbClr val="C00000"/>
              </a:solidFill>
            </a:endParaRPr>
          </a:p>
          <a:p>
            <a:pPr marL="452438" indent="-452438" algn="just">
              <a:buFont typeface="Wingdings" pitchFamily="2" charset="2"/>
              <a:buChar char="v"/>
            </a:pPr>
            <a:r>
              <a:rPr lang="id-ID" sz="2400" dirty="0" smtClean="0">
                <a:solidFill>
                  <a:srgbClr val="C00000"/>
                </a:solidFill>
              </a:rPr>
              <a:t>Dokumen Uraian Tugas/jabatan pemegang jabatan</a:t>
            </a:r>
          </a:p>
          <a:p>
            <a:pPr marL="452438" indent="-452438" algn="just">
              <a:buFont typeface="Wingdings" pitchFamily="2" charset="2"/>
              <a:buChar char="v"/>
            </a:pPr>
            <a:r>
              <a:rPr lang="id-ID" sz="2400" dirty="0" smtClean="0">
                <a:solidFill>
                  <a:srgbClr val="C00000"/>
                </a:solidFill>
              </a:rPr>
              <a:t>Peta jabatan yang telah divalidasi</a:t>
            </a:r>
            <a:endParaRPr lang="id-ID" sz="2400" dirty="0">
              <a:solidFill>
                <a:srgbClr val="C00000"/>
              </a:solidFill>
            </a:endParaRPr>
          </a:p>
          <a:p>
            <a:pPr marL="452438" indent="-452438" algn="just">
              <a:buFont typeface="Wingdings" pitchFamily="2" charset="2"/>
              <a:buChar char="v"/>
            </a:pPr>
            <a:r>
              <a:rPr lang="id-ID" sz="2400" dirty="0" smtClean="0">
                <a:solidFill>
                  <a:srgbClr val="C00000"/>
                </a:solidFill>
              </a:rPr>
              <a:t>Presedur Operasional Standar  (SOP) pelaksanaan tugas/pekerjaan</a:t>
            </a:r>
            <a:endParaRPr lang="id-ID" sz="2400" dirty="0">
              <a:solidFill>
                <a:srgbClr val="C00000"/>
              </a:solidFill>
            </a:endParaRPr>
          </a:p>
          <a:p>
            <a:pPr marL="452438" indent="-452438" algn="just">
              <a:buFont typeface="Wingdings" pitchFamily="2" charset="2"/>
              <a:buChar char="v"/>
            </a:pPr>
            <a:r>
              <a:rPr lang="id-ID" sz="2400" dirty="0" smtClean="0">
                <a:solidFill>
                  <a:srgbClr val="C00000"/>
                </a:solidFill>
              </a:rPr>
              <a:t>Laporan capaian pelaksanaan tugas tahun sebelumnya</a:t>
            </a:r>
          </a:p>
          <a:p>
            <a:pPr marL="452438" indent="-452438" algn="just">
              <a:buFont typeface="Wingdings" pitchFamily="2" charset="2"/>
              <a:buChar char="v"/>
            </a:pPr>
            <a:r>
              <a:rPr lang="id-ID" sz="2400" dirty="0" smtClean="0">
                <a:solidFill>
                  <a:srgbClr val="C00000"/>
                </a:solidFill>
              </a:rPr>
              <a:t>Permenpan dan RB tentang Jabfung dan angka kreditnya bagi jabatan fungsional tertentu</a:t>
            </a:r>
            <a:endParaRPr lang="id-ID" sz="2400" dirty="0">
              <a:solidFill>
                <a:srgbClr val="C00000"/>
              </a:solidFill>
            </a:endParaRPr>
          </a:p>
        </p:txBody>
      </p:sp>
      <p:sp>
        <p:nvSpPr>
          <p:cNvPr id="4" name="Content Placeholder 2"/>
          <p:cNvSpPr txBox="1">
            <a:spLocks/>
          </p:cNvSpPr>
          <p:nvPr/>
        </p:nvSpPr>
        <p:spPr>
          <a:xfrm>
            <a:off x="749510" y="297937"/>
            <a:ext cx="7772400" cy="800725"/>
          </a:xfrm>
          <a:prstGeom prst="rect">
            <a:avLst/>
          </a:prstGeom>
        </p:spPr>
        <p:txBody>
          <a:bodyPr>
            <a:normAutofit fontScale="92500"/>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d-ID" sz="4400" b="1" i="0" u="none" strike="noStrike" kern="1200" cap="none" spc="0" normalizeH="0" baseline="0" noProof="0" dirty="0" smtClean="0">
                <a:ln>
                  <a:noFill/>
                </a:ln>
                <a:solidFill>
                  <a:schemeClr val="tx1"/>
                </a:solidFill>
                <a:effectLst/>
                <a:uLnTx/>
                <a:uFillTx/>
                <a:latin typeface="+mn-lt"/>
                <a:ea typeface="+mn-ea"/>
                <a:cs typeface="+mn-cs"/>
              </a:rPr>
              <a:t>BAHAN-BAHAN PENYUSUNAN SKP</a:t>
            </a:r>
            <a:endParaRPr kumimoji="0" lang="id-ID" sz="4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13962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2309</TotalTime>
  <Words>963</Words>
  <Application>Microsoft Office PowerPoint</Application>
  <PresentationFormat>On-screen Show (4:3)</PresentationFormat>
  <Paragraphs>143</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DASAR HUKUM</vt:lpstr>
      <vt:lpstr>Slide 3</vt:lpstr>
      <vt:lpstr>PENILAIAN PRESTASI KERJA (PPK)</vt:lpstr>
      <vt:lpstr>Slide 5</vt:lpstr>
      <vt:lpstr>Slide 6</vt:lpstr>
      <vt:lpstr>SASARAN KERJA PEGAWAI (SKP)</vt:lpstr>
      <vt:lpstr>Slide 8</vt:lpstr>
      <vt:lpstr>Slide 9</vt:lpstr>
      <vt:lpstr>Slide 10</vt:lpstr>
      <vt:lpstr>PENILAIAN SKP</vt:lpstr>
      <vt:lpstr>PENILAIAN SKP</vt:lpstr>
      <vt:lpstr>Slide 13</vt:lpstr>
      <vt:lpstr>Slide 14</vt:lpstr>
      <vt:lpstr>Slide 15</vt:lpstr>
      <vt:lpstr>Contoh Penilaian Capaian SKP Tendik :</vt:lpstr>
      <vt:lpstr>Contoh Penilaian Capaian SKP Pejabat Struktural :</vt:lpstr>
      <vt:lpstr>Contoh Penilaian Capaian SKP Tendik Fungsional Tertentu :</vt:lpstr>
      <vt:lpstr>Slide 19</vt:lpstr>
      <vt:lpstr>Slide 20</vt:lpstr>
      <vt:lpstr>NILAI CAPAIAN SKP &amp; REMUNERASI </vt:lpstr>
      <vt:lpstr>Slide 22</vt:lpstr>
      <vt:lpstr>Penilaian Perilaku Kerja</vt:lpstr>
      <vt:lpstr>Penilaian Perilaku Kerja</vt:lpstr>
      <vt:lpstr>Slide 25</vt:lpstr>
      <vt:lpstr>Slide 26</vt:lpstr>
      <vt:lpstr>Penilaian Perilaku Kerja</vt:lpstr>
      <vt:lpstr>PENILAIAN PRESTASI KERJA</vt:lpstr>
      <vt:lpstr>YANG DIKECUALIKAN DALAM MENYUSUN SKP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PENILAIAN PRESTASI KERJA</dc:title>
  <dc:creator>Umum</dc:creator>
  <cp:lastModifiedBy>user</cp:lastModifiedBy>
  <cp:revision>120</cp:revision>
  <dcterms:created xsi:type="dcterms:W3CDTF">2014-10-23T06:35:19Z</dcterms:created>
  <dcterms:modified xsi:type="dcterms:W3CDTF">2018-12-26T03:25:22Z</dcterms:modified>
</cp:coreProperties>
</file>