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0" r:id="rId1"/>
  </p:sldMasterIdLst>
  <p:notesMasterIdLst>
    <p:notesMasterId r:id="rId22"/>
  </p:notesMasterIdLst>
  <p:sldIdLst>
    <p:sldId id="256" r:id="rId2"/>
    <p:sldId id="268" r:id="rId3"/>
    <p:sldId id="273" r:id="rId4"/>
    <p:sldId id="274" r:id="rId5"/>
    <p:sldId id="275" r:id="rId6"/>
    <p:sldId id="272" r:id="rId7"/>
    <p:sldId id="276" r:id="rId8"/>
    <p:sldId id="277" r:id="rId9"/>
    <p:sldId id="278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5"/>
    <p:restoredTop sz="92547"/>
  </p:normalViewPr>
  <p:slideViewPr>
    <p:cSldViewPr snapToGrid="0" snapToObjects="1">
      <p:cViewPr varScale="1">
        <p:scale>
          <a:sx n="34" d="100"/>
          <a:sy n="34" d="100"/>
        </p:scale>
        <p:origin x="20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8561B-C1FE-724D-9EEA-EC44D19D2DFA}" type="datetimeFigureOut">
              <a:rPr lang="en-US" smtClean="0"/>
              <a:t>8/23/17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EF64C-A015-9D41-9E18-BF142FAD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7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8/22/17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79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460" y="1098388"/>
            <a:ext cx="10318418" cy="2992349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THE LINKAGES BETWEEN GENDER EQUALITY AND HOUSEHOLD FOOD SECURITY OF RICE FARMERS IN KETAPING, BATANG ANAI SUB-DISTRICT, PADANG PARIAMAN MUNICIPALITY</a:t>
            </a:r>
            <a:br>
              <a:rPr lang="en-GB" sz="3600" b="1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5133" y="4090737"/>
            <a:ext cx="8637072" cy="1323474"/>
          </a:xfrm>
        </p:spPr>
        <p:txBody>
          <a:bodyPr>
            <a:noAutofit/>
          </a:bodyPr>
          <a:lstStyle/>
          <a:p>
            <a:r>
              <a:rPr lang="en-GB" dirty="0" smtClean="0"/>
              <a:t>Hasnah</a:t>
            </a:r>
            <a:endParaRPr lang="en-GB" baseline="30000" dirty="0"/>
          </a:p>
          <a:p>
            <a:r>
              <a:rPr lang="en-GB" dirty="0" smtClean="0"/>
              <a:t>Rudi </a:t>
            </a:r>
            <a:r>
              <a:rPr lang="en-GB" dirty="0" err="1" smtClean="0"/>
              <a:t>Febriamansyah</a:t>
            </a:r>
            <a:endParaRPr lang="en-GB" baseline="30000" dirty="0"/>
          </a:p>
          <a:p>
            <a:r>
              <a:rPr lang="en-GB" dirty="0" err="1" smtClean="0"/>
              <a:t>Yuni</a:t>
            </a:r>
            <a:r>
              <a:rPr lang="en-GB" dirty="0" smtClean="0"/>
              <a:t> </a:t>
            </a:r>
            <a:r>
              <a:rPr lang="en-GB" dirty="0" err="1"/>
              <a:t>Anggraini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88444" cy="173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593975"/>
          </a:xfrm>
        </p:spPr>
        <p:txBody>
          <a:bodyPr>
            <a:normAutofit fontScale="90000"/>
          </a:bodyPr>
          <a:lstStyle/>
          <a:p>
            <a:r>
              <a:rPr lang="en-US" dirty="0"/>
              <a:t>Table </a:t>
            </a:r>
            <a:r>
              <a:rPr lang="en-US" dirty="0" smtClean="0"/>
              <a:t>1. </a:t>
            </a:r>
            <a:r>
              <a:rPr lang="en-US" dirty="0"/>
              <a:t>The Profile of Rice Farmer Household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3247" y="1684256"/>
            <a:ext cx="8784699" cy="430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 </a:t>
            </a:r>
            <a:r>
              <a:rPr lang="en-US" dirty="0" smtClean="0"/>
              <a:t>2. </a:t>
            </a:r>
            <a:r>
              <a:rPr lang="en-US" dirty="0"/>
              <a:t>Level of Energy Consumption of Rice Farm Household Based on AKE Category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646949"/>
            <a:ext cx="9867018" cy="178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17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 dirty="0" smtClean="0"/>
              <a:t>3. </a:t>
            </a:r>
            <a:r>
              <a:rPr lang="en-US" dirty="0"/>
              <a:t>Average Household Expenditure per Month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582" y="2430379"/>
            <a:ext cx="10227268" cy="195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97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 Share </a:t>
            </a:r>
            <a:r>
              <a:rPr lang="en-US" dirty="0"/>
              <a:t>of Food Expenditure on Total Household Expenditure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950243"/>
            <a:ext cx="6570662" cy="394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29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 dirty="0" smtClean="0"/>
              <a:t>4. </a:t>
            </a:r>
            <a:r>
              <a:rPr lang="en-US" dirty="0"/>
              <a:t>Food Security Level of Rice Farmers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747" y="2261937"/>
            <a:ext cx="8941348" cy="271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92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 </a:t>
            </a:r>
            <a:r>
              <a:rPr lang="en-US" dirty="0" smtClean="0"/>
              <a:t>5 </a:t>
            </a:r>
            <a:r>
              <a:rPr lang="en-US" dirty="0"/>
              <a:t>The level of gender equality in productive activities in rice farm households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598821"/>
            <a:ext cx="9597615" cy="183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11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 </a:t>
            </a:r>
            <a:r>
              <a:rPr lang="en-US" dirty="0" smtClean="0"/>
              <a:t>6. </a:t>
            </a:r>
            <a:r>
              <a:rPr lang="en-US" dirty="0"/>
              <a:t>The level of gender equality in reproductive activities in rice farm households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5527" y="2260600"/>
            <a:ext cx="9209327" cy="175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73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 dirty="0" smtClean="0"/>
              <a:t>7. </a:t>
            </a:r>
            <a:r>
              <a:rPr lang="en-US" dirty="0"/>
              <a:t>The level of gender equality in division of labor in rice farm households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9252" y="2590800"/>
            <a:ext cx="7880060" cy="150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06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 dirty="0" smtClean="0"/>
              <a:t>8. </a:t>
            </a:r>
            <a:r>
              <a:rPr lang="en-US" dirty="0"/>
              <a:t>Gender roles in access and control on resources and benefits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322" y="2413000"/>
            <a:ext cx="9206725" cy="177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51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Table </a:t>
            </a:r>
            <a:r>
              <a:rPr lang="en-US" sz="2000" dirty="0"/>
              <a:t>9</a:t>
            </a:r>
            <a:r>
              <a:rPr lang="en-US" sz="2000" dirty="0" smtClean="0"/>
              <a:t>.  </a:t>
            </a:r>
            <a:r>
              <a:rPr lang="en-US" sz="2000" dirty="0"/>
              <a:t>Cross tabulation between the level of gender equality in division of labor and the </a:t>
            </a:r>
            <a:r>
              <a:rPr lang="en-US" sz="2000" dirty="0" smtClean="0"/>
              <a:t>level </a:t>
            </a:r>
            <a:r>
              <a:rPr lang="en-US" sz="2000" dirty="0"/>
              <a:t>of food security 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200" y="2469926"/>
            <a:ext cx="7897812" cy="204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89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According to the New Food Law No. 18/2012, Food Security has been defined as a situation when “individual” at all times, have physical, social and economic access to sufficient, diversified, safe and nutritious food that meets his/her dietary needs, food preferences and religious believes for an active and healthy life.</a:t>
            </a:r>
          </a:p>
          <a:p>
            <a:r>
              <a:rPr lang="en-US" dirty="0" smtClean="0"/>
              <a:t>FAO estimates the </a:t>
            </a:r>
            <a:r>
              <a:rPr lang="en-US" dirty="0"/>
              <a:t>prevalence of undernourishment at 8.7% of the Indonesian population in </a:t>
            </a:r>
            <a:r>
              <a:rPr lang="en-US" dirty="0" smtClean="0"/>
              <a:t>2012-14.  As rice contributes as </a:t>
            </a:r>
            <a:r>
              <a:rPr lang="en-US" dirty="0"/>
              <a:t>the major source of calories for most Indonesians</a:t>
            </a:r>
            <a:r>
              <a:rPr lang="en-US" dirty="0" smtClean="0"/>
              <a:t> (47%) significant </a:t>
            </a:r>
            <a:r>
              <a:rPr lang="en-US" dirty="0"/>
              <a:t>focus of Indonesia’s food security </a:t>
            </a:r>
            <a:r>
              <a:rPr lang="en-US" dirty="0" smtClean="0"/>
              <a:t>program </a:t>
            </a:r>
            <a:r>
              <a:rPr lang="en-US" dirty="0"/>
              <a:t>is on </a:t>
            </a:r>
            <a:r>
              <a:rPr lang="en-US" dirty="0" smtClean="0"/>
              <a:t>rice.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520394" cy="115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16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Table </a:t>
            </a:r>
            <a:r>
              <a:rPr lang="en-US" sz="2000" dirty="0" smtClean="0"/>
              <a:t>10.  </a:t>
            </a:r>
            <a:r>
              <a:rPr lang="en-US" sz="2000" dirty="0"/>
              <a:t>Cross tabulation between the level of gender equality in access and control and the </a:t>
            </a:r>
            <a:r>
              <a:rPr lang="en-US" sz="2000" dirty="0" smtClean="0"/>
              <a:t> </a:t>
            </a:r>
            <a:r>
              <a:rPr lang="en-US" sz="2000" dirty="0"/>
              <a:t>level of food security 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459" y="2273300"/>
            <a:ext cx="7479553" cy="244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4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Figure 1. Vulnerability </a:t>
            </a:r>
            <a:r>
              <a:rPr lang="en-US" b="1" dirty="0"/>
              <a:t>to Food Insecurity Map of Indonesia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7114" y="2016125"/>
            <a:ext cx="5352096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0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Figure 2. Averages </a:t>
            </a:r>
            <a:r>
              <a:rPr lang="en-US" sz="2000" b="1" dirty="0"/>
              <a:t>Food Expenditures per Capita by Food Items (percent of total expenditure) 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1228" y="1459750"/>
            <a:ext cx="6711713" cy="400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8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Figure 3. Correlation between </a:t>
            </a:r>
            <a:r>
              <a:rPr lang="en-US" b="1" dirty="0"/>
              <a:t>Poverty Level and Food Expenditure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3656" y="1951579"/>
            <a:ext cx="5676403" cy="398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72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Rural women assume critical roles in attaining each of the pillars of food security: availability, access, and utilization. </a:t>
            </a:r>
          </a:p>
          <a:p>
            <a:r>
              <a:rPr lang="en-US" dirty="0"/>
              <a:t>Their role is thus crucial throughout </a:t>
            </a:r>
            <a:r>
              <a:rPr lang="en-US" dirty="0" smtClean="0"/>
              <a:t>the </a:t>
            </a:r>
            <a:r>
              <a:rPr lang="en-US" dirty="0"/>
              <a:t>agricultural value chain, from production on the family plot, to food preparation, to distribution within the household.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their roles are generally undervalued and constrained by limitations on their access to resources, services, and labor market opportunities. </a:t>
            </a:r>
            <a:endParaRPr lang="en-US" dirty="0" smtClean="0"/>
          </a:p>
          <a:p>
            <a:r>
              <a:rPr lang="en-US" dirty="0" smtClean="0"/>
              <a:t>Most rural households </a:t>
            </a:r>
            <a:r>
              <a:rPr lang="en-US" dirty="0"/>
              <a:t>and communities in the region manage their agricultural production systems based on social norms and practices that determine the gender division of labor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These direct improvements in agricultural output and food security are just one part </a:t>
            </a:r>
            <a:r>
              <a:rPr lang="en-US" dirty="0" smtClean="0"/>
              <a:t>of the </a:t>
            </a:r>
            <a:r>
              <a:rPr lang="en-US" dirty="0"/>
              <a:t>significant gains that could be </a:t>
            </a:r>
            <a:r>
              <a:rPr lang="en-US" dirty="0" smtClean="0"/>
              <a:t>achieved by </a:t>
            </a:r>
            <a:r>
              <a:rPr lang="en-US" dirty="0"/>
              <a:t>ensuring that women have equal access to resources and opportunities.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50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err="1"/>
              <a:t>Analyzing</a:t>
            </a:r>
            <a:r>
              <a:rPr lang="en-AU" dirty="0"/>
              <a:t> the level of food security of households of rice farmers in </a:t>
            </a:r>
            <a:r>
              <a:rPr lang="en-AU" dirty="0" err="1"/>
              <a:t>Nagari</a:t>
            </a:r>
            <a:r>
              <a:rPr lang="en-AU" dirty="0"/>
              <a:t> </a:t>
            </a:r>
            <a:r>
              <a:rPr lang="en-AU" dirty="0" err="1"/>
              <a:t>Ketaping</a:t>
            </a:r>
            <a:r>
              <a:rPr lang="en-AU" dirty="0"/>
              <a:t>.</a:t>
            </a:r>
            <a:endParaRPr lang="en-GB" dirty="0"/>
          </a:p>
          <a:p>
            <a:pPr lvl="0"/>
            <a:r>
              <a:rPr lang="en-AU" dirty="0" err="1"/>
              <a:t>Analyzing</a:t>
            </a:r>
            <a:r>
              <a:rPr lang="en-AU" dirty="0"/>
              <a:t> the role of gender in the household of rice farmers,  the division of </a:t>
            </a:r>
            <a:r>
              <a:rPr lang="en-AU" dirty="0" err="1"/>
              <a:t>labor</a:t>
            </a:r>
            <a:r>
              <a:rPr lang="en-AU" dirty="0"/>
              <a:t> in productive and reproductive activities, and the  access and control over resources and benefits in the household.</a:t>
            </a:r>
            <a:endParaRPr lang="en-GB" dirty="0"/>
          </a:p>
          <a:p>
            <a:pPr lvl="0"/>
            <a:r>
              <a:rPr lang="en-AU" dirty="0" err="1"/>
              <a:t>Analyzing</a:t>
            </a:r>
            <a:r>
              <a:rPr lang="en-AU" dirty="0"/>
              <a:t> the relationship between gender equity and level of household food security of rice farmers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3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Location: </a:t>
            </a:r>
            <a:r>
              <a:rPr lang="en-US" dirty="0" err="1" smtClean="0"/>
              <a:t>Ketaping</a:t>
            </a:r>
            <a:r>
              <a:rPr lang="en-US" dirty="0"/>
              <a:t>, </a:t>
            </a:r>
            <a:r>
              <a:rPr lang="en-US" dirty="0" err="1"/>
              <a:t>Batang</a:t>
            </a:r>
            <a:r>
              <a:rPr lang="en-US" dirty="0"/>
              <a:t> </a:t>
            </a:r>
            <a:r>
              <a:rPr lang="en-US" dirty="0" err="1"/>
              <a:t>Anai</a:t>
            </a:r>
            <a:r>
              <a:rPr lang="en-US" dirty="0"/>
              <a:t> Sub-District, Padang </a:t>
            </a:r>
            <a:r>
              <a:rPr lang="en-US" dirty="0" err="1"/>
              <a:t>Pariaman</a:t>
            </a:r>
            <a:r>
              <a:rPr lang="en-US" dirty="0"/>
              <a:t> Municipality. </a:t>
            </a:r>
            <a:endParaRPr lang="en-US" dirty="0" smtClean="0"/>
          </a:p>
          <a:p>
            <a:r>
              <a:rPr lang="en-US" dirty="0" smtClean="0"/>
              <a:t>Survey </a:t>
            </a:r>
            <a:r>
              <a:rPr lang="en-US" dirty="0"/>
              <a:t>was employed </a:t>
            </a:r>
            <a:r>
              <a:rPr lang="en-US" dirty="0" smtClean="0"/>
              <a:t>by using questionnaire involving 30 farmers rice </a:t>
            </a:r>
            <a:r>
              <a:rPr lang="en-US" dirty="0"/>
              <a:t>farm </a:t>
            </a:r>
            <a:r>
              <a:rPr lang="en-US" dirty="0" smtClean="0"/>
              <a:t>households. </a:t>
            </a:r>
            <a:endParaRPr lang="en-GB" dirty="0" smtClean="0"/>
          </a:p>
          <a:p>
            <a:r>
              <a:rPr lang="en-US" dirty="0"/>
              <a:t>Data were analyzed using quantitative method. </a:t>
            </a:r>
            <a:r>
              <a:rPr lang="en-US" dirty="0" smtClean="0"/>
              <a:t>The </a:t>
            </a:r>
            <a:r>
              <a:rPr lang="en-US" dirty="0"/>
              <a:t>level of household food security was measured using the measurement developed by </a:t>
            </a:r>
            <a:r>
              <a:rPr lang="en-US" dirty="0" err="1"/>
              <a:t>Jonsson</a:t>
            </a:r>
            <a:r>
              <a:rPr lang="en-US" dirty="0"/>
              <a:t> and Tolle (1991), which was adopted by Maxwell, et al (2000). It is defined by two indicators, </a:t>
            </a:r>
            <a:r>
              <a:rPr lang="en-AU" dirty="0"/>
              <a:t>Energy Sufficiency Level </a:t>
            </a:r>
            <a:r>
              <a:rPr lang="en-US" dirty="0"/>
              <a:t>and Percentage of Expenditure on Food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US" dirty="0" smtClean="0"/>
              <a:t>The </a:t>
            </a:r>
            <a:r>
              <a:rPr lang="en-US" dirty="0"/>
              <a:t>level of gender equity </a:t>
            </a:r>
            <a:r>
              <a:rPr lang="en-US" dirty="0" smtClean="0"/>
              <a:t>was assessed in </a:t>
            </a:r>
            <a:r>
              <a:rPr lang="en-US" dirty="0"/>
              <a:t>terms of division of labor in household and access and control over resources and benefits. Model Harvard method was employed in the gender analysis.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47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8519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247</TotalTime>
  <Words>640</Words>
  <Application>Microsoft Macintosh PowerPoint</Application>
  <PresentationFormat>Widescreen</PresentationFormat>
  <Paragraphs>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Gill Sans MT</vt:lpstr>
      <vt:lpstr>Arial</vt:lpstr>
      <vt:lpstr>Gallery</vt:lpstr>
      <vt:lpstr>THE LINKAGES BETWEEN GENDER EQUALITY AND HOUSEHOLD FOOD SECURITY OF RICE FARMERS IN KETAPING, BATANG ANAI SUB-DISTRICT, PADANG PARIAMAN MUNICIPALITY </vt:lpstr>
      <vt:lpstr>Background </vt:lpstr>
      <vt:lpstr>Figure 1. Vulnerability to Food Insecurity Map of Indonesia  </vt:lpstr>
      <vt:lpstr>Figure 2. Averages Food Expenditures per Capita by Food Items (percent of total expenditure)  </vt:lpstr>
      <vt:lpstr>Figure 3. Correlation between Poverty Level and Food Expenditure  </vt:lpstr>
      <vt:lpstr>WOMEN’S ROLE</vt:lpstr>
      <vt:lpstr>OBJECTIVES OF THE STUDY</vt:lpstr>
      <vt:lpstr>Methodology</vt:lpstr>
      <vt:lpstr>Results and discussion</vt:lpstr>
      <vt:lpstr>Table 1. The Profile of Rice Farmer Household </vt:lpstr>
      <vt:lpstr>Table 2. Level of Energy Consumption of Rice Farm Household Based on AKE Category</vt:lpstr>
      <vt:lpstr>Table 3. Average Household Expenditure per Month</vt:lpstr>
      <vt:lpstr>Figure 4. Share of Food Expenditure on Total Household Expenditure</vt:lpstr>
      <vt:lpstr>Table 4. Food Security Level of Rice Farmers</vt:lpstr>
      <vt:lpstr>Table 5 The level of gender equality in productive activities in rice farm households</vt:lpstr>
      <vt:lpstr>Table 6. The level of gender equality in reproductive activities in rice farm households</vt:lpstr>
      <vt:lpstr>Table 7. The level of gender equality in division of labor in rice farm households</vt:lpstr>
      <vt:lpstr>Table 8. Gender roles in access and control on resources and benefits</vt:lpstr>
      <vt:lpstr>Table 9.  Cross tabulation between the level of gender equality in division of labor and the level of food security  </vt:lpstr>
      <vt:lpstr>Table 10.  Cross tabulation between the level of gender equality in access and control and the  level of food security  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LINKAGES BETWEEN GENDER EQUALITY AND HOUSEHOLD FOOD SECURITY OF RICE FARMERS IN KETAPING, BATANG ANAI SUB-DISTRICT, PADANG PARIAMAN MUNICIPALITY </dc:title>
  <dc:creator>Hasnah Sefriadi</dc:creator>
  <cp:lastModifiedBy>Hasnah Sefriadi</cp:lastModifiedBy>
  <cp:revision>19</cp:revision>
  <dcterms:created xsi:type="dcterms:W3CDTF">2017-08-21T03:01:34Z</dcterms:created>
  <dcterms:modified xsi:type="dcterms:W3CDTF">2017-08-22T18:06:23Z</dcterms:modified>
</cp:coreProperties>
</file>