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2" r:id="rId6"/>
    <p:sldId id="265" r:id="rId7"/>
    <p:sldId id="267" r:id="rId8"/>
    <p:sldId id="268" r:id="rId9"/>
    <p:sldId id="269" r:id="rId10"/>
    <p:sldId id="272" r:id="rId11"/>
    <p:sldId id="274" r:id="rId12"/>
    <p:sldId id="276" r:id="rId13"/>
    <p:sldId id="282" r:id="rId14"/>
    <p:sldId id="289" r:id="rId15"/>
    <p:sldId id="277" r:id="rId16"/>
    <p:sldId id="288" r:id="rId17"/>
    <p:sldId id="278" r:id="rId18"/>
    <p:sldId id="280" r:id="rId19"/>
    <p:sldId id="279" r:id="rId20"/>
    <p:sldId id="281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543"/>
  </p:normalViewPr>
  <p:slideViewPr>
    <p:cSldViewPr snapToGrid="0" snapToObjects="1">
      <p:cViewPr>
        <p:scale>
          <a:sx n="100" d="100"/>
          <a:sy n="100" d="100"/>
        </p:scale>
        <p:origin x="2520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F:\data%20prop%20kaka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Macintosh%20HD:Users:hasnahsefriadi:Dropbox:data%20ICF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snahsefriadi:Dropbox:data%20ICF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C:\Users\Toshiba\Google%20Drive\penelitian%20dg%20mhs%202016\total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Area (ha)</c:v>
                </c:pt>
              </c:strCache>
            </c:strRef>
          </c:tx>
          <c:invertIfNegative val="0"/>
          <c:cat>
            <c:strRef>
              <c:f>Sheet1!$A$3:$A$8</c:f>
              <c:strCache>
                <c:ptCount val="6"/>
                <c:pt idx="0">
                  <c:v>Central Sulawesi</c:v>
                </c:pt>
                <c:pt idx="1">
                  <c:v>South Sulawesi</c:v>
                </c:pt>
                <c:pt idx="2">
                  <c:v>West Sulawesi</c:v>
                </c:pt>
                <c:pt idx="3">
                  <c:v>Southeast Sulawesi</c:v>
                </c:pt>
                <c:pt idx="4">
                  <c:v>West Sumatra</c:v>
                </c:pt>
                <c:pt idx="5">
                  <c:v>Others</c:v>
                </c:pt>
              </c:strCache>
            </c:strRef>
          </c:cat>
          <c:val>
            <c:numRef>
              <c:f>Sheet1!$B$3:$B$8</c:f>
              <c:numCache>
                <c:formatCode>_(* #,##0_);_(* \(#,##0\);_(* "-"??_);_(@_)</c:formatCode>
                <c:ptCount val="6"/>
                <c:pt idx="0">
                  <c:v>288571.0</c:v>
                </c:pt>
                <c:pt idx="1">
                  <c:v>247105.0</c:v>
                </c:pt>
                <c:pt idx="2">
                  <c:v>179502.0</c:v>
                </c:pt>
                <c:pt idx="3">
                  <c:v>252669.0</c:v>
                </c:pt>
                <c:pt idx="4">
                  <c:v>155994.0</c:v>
                </c:pt>
                <c:pt idx="5">
                  <c:v>600251.0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Production (ton)</c:v>
                </c:pt>
              </c:strCache>
            </c:strRef>
          </c:tx>
          <c:invertIfNegative val="0"/>
          <c:cat>
            <c:strRef>
              <c:f>Sheet1!$A$3:$A$8</c:f>
              <c:strCache>
                <c:ptCount val="6"/>
                <c:pt idx="0">
                  <c:v>Central Sulawesi</c:v>
                </c:pt>
                <c:pt idx="1">
                  <c:v>South Sulawesi</c:v>
                </c:pt>
                <c:pt idx="2">
                  <c:v>West Sulawesi</c:v>
                </c:pt>
                <c:pt idx="3">
                  <c:v>Southeast Sulawesi</c:v>
                </c:pt>
                <c:pt idx="4">
                  <c:v>West Sumatra</c:v>
                </c:pt>
                <c:pt idx="5">
                  <c:v>Others</c:v>
                </c:pt>
              </c:strCache>
            </c:strRef>
          </c:cat>
          <c:val>
            <c:numRef>
              <c:f>Sheet1!$C$3:$C$8</c:f>
              <c:numCache>
                <c:formatCode>_(* #,##0_);_(* \(#,##0\);_(* "-"??_);_(@_)</c:formatCode>
                <c:ptCount val="6"/>
                <c:pt idx="0">
                  <c:v>153033.0</c:v>
                </c:pt>
                <c:pt idx="1">
                  <c:v>100807.0</c:v>
                </c:pt>
                <c:pt idx="2">
                  <c:v>65667.0</c:v>
                </c:pt>
                <c:pt idx="3">
                  <c:v>105434.0</c:v>
                </c:pt>
                <c:pt idx="4">
                  <c:v>52917.0</c:v>
                </c:pt>
                <c:pt idx="5">
                  <c:v>183385.0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81105632"/>
        <c:axId val="-511361488"/>
      </c:barChart>
      <c:catAx>
        <c:axId val="-481105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11361488"/>
        <c:crosses val="autoZero"/>
        <c:auto val="1"/>
        <c:lblAlgn val="ctr"/>
        <c:lblOffset val="100"/>
        <c:noMultiLvlLbl val="0"/>
      </c:catAx>
      <c:valAx>
        <c:axId val="-51136148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-481105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'[data prop kakao.xlsx]Sheet1'!$B$2</c:f>
              <c:strCache>
                <c:ptCount val="1"/>
                <c:pt idx="0">
                  <c:v>Luas area (Ha)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'[data prop kakao.xlsx]Sheet1'!$A$3:$A$10</c:f>
              <c:numCache>
                <c:formatCode>General</c:formatCode>
                <c:ptCount val="8"/>
                <c:pt idx="0">
                  <c:v>1980.0</c:v>
                </c:pt>
                <c:pt idx="1">
                  <c:v>1985.0</c:v>
                </c:pt>
                <c:pt idx="2">
                  <c:v>1990.0</c:v>
                </c:pt>
                <c:pt idx="3">
                  <c:v>1995.0</c:v>
                </c:pt>
                <c:pt idx="4">
                  <c:v>2000.0</c:v>
                </c:pt>
                <c:pt idx="5">
                  <c:v>2005.0</c:v>
                </c:pt>
                <c:pt idx="6">
                  <c:v>2010.0</c:v>
                </c:pt>
                <c:pt idx="7">
                  <c:v>2013.0</c:v>
                </c:pt>
              </c:numCache>
            </c:numRef>
          </c:xVal>
          <c:yVal>
            <c:numRef>
              <c:f>'[data prop kakao.xlsx]Sheet1'!$B$3:$B$10</c:f>
              <c:numCache>
                <c:formatCode>General</c:formatCode>
                <c:ptCount val="8"/>
                <c:pt idx="0">
                  <c:v>85.0</c:v>
                </c:pt>
                <c:pt idx="1">
                  <c:v>503.0</c:v>
                </c:pt>
                <c:pt idx="2" formatCode="#,##0.00">
                  <c:v>2876.0</c:v>
                </c:pt>
                <c:pt idx="3" formatCode="#,##0.00">
                  <c:v>9597.0</c:v>
                </c:pt>
                <c:pt idx="4" formatCode="#,##0.00">
                  <c:v>10087.0</c:v>
                </c:pt>
                <c:pt idx="5" formatCode="#,##0.00">
                  <c:v>22828.0</c:v>
                </c:pt>
                <c:pt idx="6" formatCode="#,##0.00">
                  <c:v>85263.0</c:v>
                </c:pt>
                <c:pt idx="7" formatCode="#,##0.00">
                  <c:v>150319.0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'[data prop kakao.xlsx]Sheet1'!$C$2</c:f>
              <c:strCache>
                <c:ptCount val="1"/>
                <c:pt idx="0">
                  <c:v>Produksi (ton)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'[data prop kakao.xlsx]Sheet1'!$A$3:$A$10</c:f>
              <c:numCache>
                <c:formatCode>General</c:formatCode>
                <c:ptCount val="8"/>
                <c:pt idx="0">
                  <c:v>1980.0</c:v>
                </c:pt>
                <c:pt idx="1">
                  <c:v>1985.0</c:v>
                </c:pt>
                <c:pt idx="2">
                  <c:v>1990.0</c:v>
                </c:pt>
                <c:pt idx="3">
                  <c:v>1995.0</c:v>
                </c:pt>
                <c:pt idx="4">
                  <c:v>2000.0</c:v>
                </c:pt>
                <c:pt idx="5">
                  <c:v>2005.0</c:v>
                </c:pt>
                <c:pt idx="6">
                  <c:v>2010.0</c:v>
                </c:pt>
                <c:pt idx="7">
                  <c:v>2013.0</c:v>
                </c:pt>
              </c:numCache>
            </c:numRef>
          </c:xVal>
          <c:yVal>
            <c:numRef>
              <c:f>'[data prop kakao.xlsx]Sheet1'!$C$3:$C$10</c:f>
              <c:numCache>
                <c:formatCode>General</c:formatCode>
                <c:ptCount val="8"/>
                <c:pt idx="0">
                  <c:v>0.0</c:v>
                </c:pt>
                <c:pt idx="1">
                  <c:v>14.0</c:v>
                </c:pt>
                <c:pt idx="2">
                  <c:v>138.0</c:v>
                </c:pt>
                <c:pt idx="3" formatCode="#,##0.00">
                  <c:v>1387.0</c:v>
                </c:pt>
                <c:pt idx="4" formatCode="#,##0.00">
                  <c:v>4865.0</c:v>
                </c:pt>
                <c:pt idx="5" formatCode="#,##0.00">
                  <c:v>14068.0</c:v>
                </c:pt>
                <c:pt idx="6" formatCode="#,##0.00">
                  <c:v>34806.0</c:v>
                </c:pt>
                <c:pt idx="7" formatCode="#,##0.00">
                  <c:v>58740.0</c:v>
                </c:pt>
              </c:numCache>
            </c:numRef>
          </c:y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481094144"/>
        <c:axId val="-481091024"/>
      </c:scatterChart>
      <c:valAx>
        <c:axId val="-481094144"/>
        <c:scaling>
          <c:orientation val="minMax"/>
          <c:max val="2015.0"/>
          <c:min val="1975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Tahun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481091024"/>
        <c:crosses val="autoZero"/>
        <c:crossBetween val="midCat"/>
        <c:majorUnit val="5.0"/>
      </c:valAx>
      <c:valAx>
        <c:axId val="-481091024"/>
        <c:scaling>
          <c:orientation val="minMax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Luas area, produksi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481094144"/>
        <c:crossesAt val="1975.0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 w="12700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 w="12700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588652482269"/>
                      <c:h val="0.1953490903626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2700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Sheet1!$A$16:$A$17</c:f>
              <c:strCache>
                <c:ptCount val="2"/>
                <c:pt idx="0">
                  <c:v>Smallholder</c:v>
                </c:pt>
                <c:pt idx="1">
                  <c:v>Private company</c:v>
                </c:pt>
              </c:strCache>
            </c:strRef>
          </c:cat>
          <c:val>
            <c:numRef>
              <c:f>Sheet1!$B$16:$B$17</c:f>
              <c:numCache>
                <c:formatCode>_(* #,##0_);_(* \(#,##0\);_(* "-"??_);_(@_)</c:formatCode>
                <c:ptCount val="2"/>
                <c:pt idx="0">
                  <c:v>154237.0</c:v>
                </c:pt>
                <c:pt idx="1">
                  <c:v>1757.0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Sheet1!$A$19:$A$20</c:f>
              <c:strCache>
                <c:ptCount val="2"/>
                <c:pt idx="0">
                  <c:v>Smallholder</c:v>
                </c:pt>
                <c:pt idx="1">
                  <c:v>Private company</c:v>
                </c:pt>
              </c:strCache>
            </c:strRef>
          </c:cat>
          <c:val>
            <c:numRef>
              <c:f>Sheet1!$B$19:$B$20</c:f>
              <c:numCache>
                <c:formatCode>0.00</c:formatCode>
                <c:ptCount val="2"/>
                <c:pt idx="0">
                  <c:v>0.823240962481469</c:v>
                </c:pt>
                <c:pt idx="1">
                  <c:v>1.345475241889585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100000"/>
                      <a:satMod val="120000"/>
                    </a:schemeClr>
                  </a:gs>
                  <a:gs pos="69000">
                    <a:schemeClr val="accent6">
                      <a:tint val="80000"/>
                      <a:shade val="100000"/>
                      <a:satMod val="15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15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100000"/>
                      <a:satMod val="120000"/>
                    </a:schemeClr>
                  </a:gs>
                  <a:gs pos="69000">
                    <a:schemeClr val="accent5">
                      <a:tint val="80000"/>
                      <a:shade val="100000"/>
                      <a:satMod val="15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15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hade val="100000"/>
                      <a:satMod val="120000"/>
                    </a:schemeClr>
                  </a:gs>
                  <a:gs pos="69000">
                    <a:schemeClr val="accent4">
                      <a:tint val="80000"/>
                      <a:shade val="100000"/>
                      <a:satMod val="15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15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100000"/>
                      <a:satMod val="120000"/>
                    </a:schemeClr>
                  </a:gs>
                  <a:gs pos="69000">
                    <a:schemeClr val="accent6">
                      <a:lumMod val="60000"/>
                      <a:tint val="80000"/>
                      <a:shade val="100000"/>
                      <a:satMod val="150000"/>
                    </a:schemeClr>
                  </a:gs>
                  <a:gs pos="100000">
                    <a:schemeClr val="accent6">
                      <a:lumMod val="60000"/>
                      <a:tint val="50000"/>
                      <a:shade val="100000"/>
                      <a:satMod val="15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Sheet5!$C$47:$C$50</c:f>
              <c:strCache>
                <c:ptCount val="4"/>
                <c:pt idx="0">
                  <c:v>TE &lt; 0.2</c:v>
                </c:pt>
                <c:pt idx="1">
                  <c:v>TE 0.2 - 0.5</c:v>
                </c:pt>
                <c:pt idx="2">
                  <c:v>TE 0.51 - 0.7</c:v>
                </c:pt>
                <c:pt idx="3">
                  <c:v>TE &gt; 0.7</c:v>
                </c:pt>
              </c:strCache>
            </c:strRef>
          </c:cat>
          <c:val>
            <c:numRef>
              <c:f>Sheet5!$D$47:$D$50</c:f>
              <c:numCache>
                <c:formatCode>0%</c:formatCode>
                <c:ptCount val="4"/>
                <c:pt idx="0">
                  <c:v>0.160278745644599</c:v>
                </c:pt>
                <c:pt idx="1">
                  <c:v>0.257839721254355</c:v>
                </c:pt>
                <c:pt idx="2">
                  <c:v>0.317073170731707</c:v>
                </c:pt>
                <c:pt idx="3">
                  <c:v>0.264808362369338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A4A47-0AFB-114C-BCF2-949BD89EFFAC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A017B8-5CEE-2445-B6C4-E7634985B4C7}">
      <dgm:prSet/>
      <dgm:spPr/>
      <dgm:t>
        <a:bodyPr/>
        <a:lstStyle/>
        <a:p>
          <a:pPr rtl="0"/>
          <a:r>
            <a:rPr lang="en-US" dirty="0" smtClean="0"/>
            <a:t>Background</a:t>
          </a:r>
          <a:endParaRPr lang="en-US" dirty="0"/>
        </a:p>
      </dgm:t>
    </dgm:pt>
    <dgm:pt modelId="{ACC4E42D-5A85-0744-AC3A-91B4C561FA7F}" type="parTrans" cxnId="{9D604426-D8F7-2B40-AD0F-75A4606AEE81}">
      <dgm:prSet/>
      <dgm:spPr/>
      <dgm:t>
        <a:bodyPr/>
        <a:lstStyle/>
        <a:p>
          <a:endParaRPr lang="en-US"/>
        </a:p>
      </dgm:t>
    </dgm:pt>
    <dgm:pt modelId="{AA971467-36BE-8A49-9713-C9EA35F674E1}" type="sibTrans" cxnId="{9D604426-D8F7-2B40-AD0F-75A4606AEE81}">
      <dgm:prSet/>
      <dgm:spPr/>
      <dgm:t>
        <a:bodyPr/>
        <a:lstStyle/>
        <a:p>
          <a:endParaRPr lang="en-US"/>
        </a:p>
      </dgm:t>
    </dgm:pt>
    <dgm:pt modelId="{F914B220-D694-174E-8143-D852A5C26F62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Objectives </a:t>
          </a:r>
          <a:endParaRPr lang="en-US" dirty="0"/>
        </a:p>
      </dgm:t>
    </dgm:pt>
    <dgm:pt modelId="{22234C55-998D-5142-9533-0BC4FEB1FA7A}" type="parTrans" cxnId="{0EE67167-596D-6646-B5C4-F8C55FE96A26}">
      <dgm:prSet/>
      <dgm:spPr/>
      <dgm:t>
        <a:bodyPr/>
        <a:lstStyle/>
        <a:p>
          <a:endParaRPr lang="en-US"/>
        </a:p>
      </dgm:t>
    </dgm:pt>
    <dgm:pt modelId="{36ADC181-6FE8-5040-9535-DB8A6ACAF2C5}" type="sibTrans" cxnId="{0EE67167-596D-6646-B5C4-F8C55FE96A26}">
      <dgm:prSet/>
      <dgm:spPr/>
      <dgm:t>
        <a:bodyPr/>
        <a:lstStyle/>
        <a:p>
          <a:endParaRPr lang="en-US"/>
        </a:p>
      </dgm:t>
    </dgm:pt>
    <dgm:pt modelId="{7DD85EB3-FC34-3244-AC65-2FFA4F147AE6}">
      <dgm:prSet/>
      <dgm:spPr/>
      <dgm:t>
        <a:bodyPr/>
        <a:lstStyle/>
        <a:p>
          <a:r>
            <a:rPr lang="en-US" dirty="0" smtClean="0"/>
            <a:t>Methodology</a:t>
          </a:r>
          <a:endParaRPr lang="en-US" dirty="0"/>
        </a:p>
      </dgm:t>
    </dgm:pt>
    <dgm:pt modelId="{1CF168E6-719B-204D-BD86-E6DA534086D4}" type="parTrans" cxnId="{817DA783-5293-594A-9B76-0FC7EE89657C}">
      <dgm:prSet/>
      <dgm:spPr/>
      <dgm:t>
        <a:bodyPr/>
        <a:lstStyle/>
        <a:p>
          <a:endParaRPr lang="en-US"/>
        </a:p>
      </dgm:t>
    </dgm:pt>
    <dgm:pt modelId="{73007925-5EC2-F041-B432-930B437B35D8}" type="sibTrans" cxnId="{817DA783-5293-594A-9B76-0FC7EE89657C}">
      <dgm:prSet/>
      <dgm:spPr/>
      <dgm:t>
        <a:bodyPr/>
        <a:lstStyle/>
        <a:p>
          <a:endParaRPr lang="en-US"/>
        </a:p>
      </dgm:t>
    </dgm:pt>
    <dgm:pt modelId="{55711B22-A2FC-AB4C-A317-844C798B2535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Results and discussion</a:t>
          </a:r>
          <a:endParaRPr lang="en-US" dirty="0"/>
        </a:p>
      </dgm:t>
    </dgm:pt>
    <dgm:pt modelId="{1FDF2811-7C24-9F49-86E2-812ED51D2CB5}" type="parTrans" cxnId="{74D764B9-EDD8-1243-89C5-2C5FD75BF78B}">
      <dgm:prSet/>
      <dgm:spPr/>
      <dgm:t>
        <a:bodyPr/>
        <a:lstStyle/>
        <a:p>
          <a:endParaRPr lang="en-US"/>
        </a:p>
      </dgm:t>
    </dgm:pt>
    <dgm:pt modelId="{1C159D26-7886-5D4D-B289-AA0859773B40}" type="sibTrans" cxnId="{74D764B9-EDD8-1243-89C5-2C5FD75BF78B}">
      <dgm:prSet/>
      <dgm:spPr/>
      <dgm:t>
        <a:bodyPr/>
        <a:lstStyle/>
        <a:p>
          <a:endParaRPr lang="en-US"/>
        </a:p>
      </dgm:t>
    </dgm:pt>
    <dgm:pt modelId="{5925C285-C2D4-4E46-BDEC-06E9E25F4CC5}">
      <dgm:prSet/>
      <dgm:spPr/>
      <dgm:t>
        <a:bodyPr/>
        <a:lstStyle/>
        <a:p>
          <a:r>
            <a:rPr lang="en-US" smtClean="0"/>
            <a:t>Implication </a:t>
          </a:r>
          <a:endParaRPr lang="en-US" dirty="0"/>
        </a:p>
      </dgm:t>
    </dgm:pt>
    <dgm:pt modelId="{490D8AA5-F0EA-C94D-A9DB-B47C78E2B403}" type="parTrans" cxnId="{E8AED4CB-0539-B04A-BA19-20AD32E7A308}">
      <dgm:prSet/>
      <dgm:spPr/>
      <dgm:t>
        <a:bodyPr/>
        <a:lstStyle/>
        <a:p>
          <a:endParaRPr lang="en-US"/>
        </a:p>
      </dgm:t>
    </dgm:pt>
    <dgm:pt modelId="{07010656-7FDA-0B41-B6EF-9C3A32EEF1BA}" type="sibTrans" cxnId="{E8AED4CB-0539-B04A-BA19-20AD32E7A308}">
      <dgm:prSet/>
      <dgm:spPr/>
      <dgm:t>
        <a:bodyPr/>
        <a:lstStyle/>
        <a:p>
          <a:endParaRPr lang="en-US"/>
        </a:p>
      </dgm:t>
    </dgm:pt>
    <dgm:pt modelId="{516136F0-B2DE-7244-89F8-9B4ACF46EC36}" type="pres">
      <dgm:prSet presAssocID="{746A4A47-0AFB-114C-BCF2-949BD89EFF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E4DC7-49A2-574D-B7B5-9AB39913CCAE}" type="pres">
      <dgm:prSet presAssocID="{746A4A47-0AFB-114C-BCF2-949BD89EFFAC}" presName="dummyMaxCanvas" presStyleCnt="0">
        <dgm:presLayoutVars/>
      </dgm:prSet>
      <dgm:spPr/>
    </dgm:pt>
    <dgm:pt modelId="{91196D64-DD78-ED48-A34B-09702025AF35}" type="pres">
      <dgm:prSet presAssocID="{746A4A47-0AFB-114C-BCF2-949BD89EFFA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BE5EE-CF77-7240-8C60-84CB2F3C6D99}" type="pres">
      <dgm:prSet presAssocID="{746A4A47-0AFB-114C-BCF2-949BD89EFFA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8285D-12EE-DB40-9F79-D62C4B284AE2}" type="pres">
      <dgm:prSet presAssocID="{746A4A47-0AFB-114C-BCF2-949BD89EFFA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ACFFC-950E-804C-A781-E66CD14E6CE8}" type="pres">
      <dgm:prSet presAssocID="{746A4A47-0AFB-114C-BCF2-949BD89EFFA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C14E6-8A9C-D449-BC2B-38785AD530D6}" type="pres">
      <dgm:prSet presAssocID="{746A4A47-0AFB-114C-BCF2-949BD89EFFA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54F10-6AEE-9B47-B028-CFD98DC96E26}" type="pres">
      <dgm:prSet presAssocID="{746A4A47-0AFB-114C-BCF2-949BD89EFFA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EB608-CFD6-2542-B18C-AE539DE83D61}" type="pres">
      <dgm:prSet presAssocID="{746A4A47-0AFB-114C-BCF2-949BD89EFFA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CD255-F1CC-F847-A384-BA74E25DEFD6}" type="pres">
      <dgm:prSet presAssocID="{746A4A47-0AFB-114C-BCF2-949BD89EFFA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085F2-38BC-8C4F-9F45-17F4F52C79E1}" type="pres">
      <dgm:prSet presAssocID="{746A4A47-0AFB-114C-BCF2-949BD89EFFA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25C76-4DE6-2945-97AB-8332D40C690E}" type="pres">
      <dgm:prSet presAssocID="{746A4A47-0AFB-114C-BCF2-949BD89EFFA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FF6B4-E82B-894C-8BFE-47AD411BA40D}" type="pres">
      <dgm:prSet presAssocID="{746A4A47-0AFB-114C-BCF2-949BD89EFFA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1ED43-6BB7-BB41-AF6B-F539AB5E9B0F}" type="pres">
      <dgm:prSet presAssocID="{746A4A47-0AFB-114C-BCF2-949BD89EFFA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98A92-D3B0-1D43-BE2D-3B69771CA8F9}" type="pres">
      <dgm:prSet presAssocID="{746A4A47-0AFB-114C-BCF2-949BD89EFFA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70136-1C75-AC45-83BB-06C5782B33A4}" type="pres">
      <dgm:prSet presAssocID="{746A4A47-0AFB-114C-BCF2-949BD89EFFA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006926-B0A1-3041-BF5B-DD374E35FD62}" type="presOf" srcId="{29A017B8-5CEE-2445-B6C4-E7634985B4C7}" destId="{91196D64-DD78-ED48-A34B-09702025AF35}" srcOrd="0" destOrd="0" presId="urn:microsoft.com/office/officeart/2005/8/layout/vProcess5"/>
    <dgm:cxn modelId="{C2979704-C99A-9343-A5DC-AEEA3FC4499A}" type="presOf" srcId="{73007925-5EC2-F041-B432-930B437B35D8}" destId="{DF7CD255-F1CC-F847-A384-BA74E25DEFD6}" srcOrd="0" destOrd="0" presId="urn:microsoft.com/office/officeart/2005/8/layout/vProcess5"/>
    <dgm:cxn modelId="{74D764B9-EDD8-1243-89C5-2C5FD75BF78B}" srcId="{746A4A47-0AFB-114C-BCF2-949BD89EFFAC}" destId="{55711B22-A2FC-AB4C-A317-844C798B2535}" srcOrd="3" destOrd="0" parTransId="{1FDF2811-7C24-9F49-86E2-812ED51D2CB5}" sibTransId="{1C159D26-7886-5D4D-B289-AA0859773B40}"/>
    <dgm:cxn modelId="{3D07551F-38B7-A14E-B7CE-2C617C54244B}" type="presOf" srcId="{1C159D26-7886-5D4D-B289-AA0859773B40}" destId="{9E3085F2-38BC-8C4F-9F45-17F4F52C79E1}" srcOrd="0" destOrd="0" presId="urn:microsoft.com/office/officeart/2005/8/layout/vProcess5"/>
    <dgm:cxn modelId="{9CE0F29E-ECB3-B740-A914-CBA3B87139AA}" type="presOf" srcId="{29A017B8-5CEE-2445-B6C4-E7634985B4C7}" destId="{9A825C76-4DE6-2945-97AB-8332D40C690E}" srcOrd="1" destOrd="0" presId="urn:microsoft.com/office/officeart/2005/8/layout/vProcess5"/>
    <dgm:cxn modelId="{903920B7-E958-734F-B362-DDE293058EEC}" type="presOf" srcId="{7DD85EB3-FC34-3244-AC65-2FFA4F147AE6}" destId="{2DB8285D-12EE-DB40-9F79-D62C4B284AE2}" srcOrd="0" destOrd="0" presId="urn:microsoft.com/office/officeart/2005/8/layout/vProcess5"/>
    <dgm:cxn modelId="{F8E76673-1A78-0945-89E2-E368B8C007BF}" type="presOf" srcId="{5925C285-C2D4-4E46-BDEC-06E9E25F4CC5}" destId="{28370136-1C75-AC45-83BB-06C5782B33A4}" srcOrd="1" destOrd="0" presId="urn:microsoft.com/office/officeart/2005/8/layout/vProcess5"/>
    <dgm:cxn modelId="{0D3706FD-4444-6140-BBFE-BA4DC12AC542}" type="presOf" srcId="{36ADC181-6FE8-5040-9535-DB8A6ACAF2C5}" destId="{423EB608-CFD6-2542-B18C-AE539DE83D61}" srcOrd="0" destOrd="0" presId="urn:microsoft.com/office/officeart/2005/8/layout/vProcess5"/>
    <dgm:cxn modelId="{0A87630D-632A-454E-B3CC-F5863D80FFE3}" type="presOf" srcId="{746A4A47-0AFB-114C-BCF2-949BD89EFFAC}" destId="{516136F0-B2DE-7244-89F8-9B4ACF46EC36}" srcOrd="0" destOrd="0" presId="urn:microsoft.com/office/officeart/2005/8/layout/vProcess5"/>
    <dgm:cxn modelId="{9D604426-D8F7-2B40-AD0F-75A4606AEE81}" srcId="{746A4A47-0AFB-114C-BCF2-949BD89EFFAC}" destId="{29A017B8-5CEE-2445-B6C4-E7634985B4C7}" srcOrd="0" destOrd="0" parTransId="{ACC4E42D-5A85-0744-AC3A-91B4C561FA7F}" sibTransId="{AA971467-36BE-8A49-9713-C9EA35F674E1}"/>
    <dgm:cxn modelId="{98F6BC44-1700-0D40-B4A2-3C7628101005}" type="presOf" srcId="{F914B220-D694-174E-8143-D852A5C26F62}" destId="{75EBE5EE-CF77-7240-8C60-84CB2F3C6D99}" srcOrd="0" destOrd="0" presId="urn:microsoft.com/office/officeart/2005/8/layout/vProcess5"/>
    <dgm:cxn modelId="{BDCF8E87-A83F-4E4D-BCBB-FC7BB83D35A9}" type="presOf" srcId="{7DD85EB3-FC34-3244-AC65-2FFA4F147AE6}" destId="{12B1ED43-6BB7-BB41-AF6B-F539AB5E9B0F}" srcOrd="1" destOrd="0" presId="urn:microsoft.com/office/officeart/2005/8/layout/vProcess5"/>
    <dgm:cxn modelId="{4AA24647-658F-D84C-BBEA-295105A6BDA6}" type="presOf" srcId="{F914B220-D694-174E-8143-D852A5C26F62}" destId="{6BEFF6B4-E82B-894C-8BFE-47AD411BA40D}" srcOrd="1" destOrd="0" presId="urn:microsoft.com/office/officeart/2005/8/layout/vProcess5"/>
    <dgm:cxn modelId="{ACDF391B-EE2A-B649-93AD-D5EB1D5AFD17}" type="presOf" srcId="{55711B22-A2FC-AB4C-A317-844C798B2535}" destId="{835ACFFC-950E-804C-A781-E66CD14E6CE8}" srcOrd="0" destOrd="0" presId="urn:microsoft.com/office/officeart/2005/8/layout/vProcess5"/>
    <dgm:cxn modelId="{56D221A2-1EC3-B246-833C-4B161197CCA6}" type="presOf" srcId="{AA971467-36BE-8A49-9713-C9EA35F674E1}" destId="{D0854F10-6AEE-9B47-B028-CFD98DC96E26}" srcOrd="0" destOrd="0" presId="urn:microsoft.com/office/officeart/2005/8/layout/vProcess5"/>
    <dgm:cxn modelId="{28692609-10D1-8840-BF37-4EBDFA616CD8}" type="presOf" srcId="{5925C285-C2D4-4E46-BDEC-06E9E25F4CC5}" destId="{82CC14E6-8A9C-D449-BC2B-38785AD530D6}" srcOrd="0" destOrd="0" presId="urn:microsoft.com/office/officeart/2005/8/layout/vProcess5"/>
    <dgm:cxn modelId="{4C6795BA-630C-CC46-99AD-C5C265238652}" type="presOf" srcId="{55711B22-A2FC-AB4C-A317-844C798B2535}" destId="{38C98A92-D3B0-1D43-BE2D-3B69771CA8F9}" srcOrd="1" destOrd="0" presId="urn:microsoft.com/office/officeart/2005/8/layout/vProcess5"/>
    <dgm:cxn modelId="{E8AED4CB-0539-B04A-BA19-20AD32E7A308}" srcId="{746A4A47-0AFB-114C-BCF2-949BD89EFFAC}" destId="{5925C285-C2D4-4E46-BDEC-06E9E25F4CC5}" srcOrd="4" destOrd="0" parTransId="{490D8AA5-F0EA-C94D-A9DB-B47C78E2B403}" sibTransId="{07010656-7FDA-0B41-B6EF-9C3A32EEF1BA}"/>
    <dgm:cxn modelId="{817DA783-5293-594A-9B76-0FC7EE89657C}" srcId="{746A4A47-0AFB-114C-BCF2-949BD89EFFAC}" destId="{7DD85EB3-FC34-3244-AC65-2FFA4F147AE6}" srcOrd="2" destOrd="0" parTransId="{1CF168E6-719B-204D-BD86-E6DA534086D4}" sibTransId="{73007925-5EC2-F041-B432-930B437B35D8}"/>
    <dgm:cxn modelId="{0EE67167-596D-6646-B5C4-F8C55FE96A26}" srcId="{746A4A47-0AFB-114C-BCF2-949BD89EFFAC}" destId="{F914B220-D694-174E-8143-D852A5C26F62}" srcOrd="1" destOrd="0" parTransId="{22234C55-998D-5142-9533-0BC4FEB1FA7A}" sibTransId="{36ADC181-6FE8-5040-9535-DB8A6ACAF2C5}"/>
    <dgm:cxn modelId="{BAF1D69E-05DD-3249-98CB-1E1F03772E98}" type="presParOf" srcId="{516136F0-B2DE-7244-89F8-9B4ACF46EC36}" destId="{FDEE4DC7-49A2-574D-B7B5-9AB39913CCAE}" srcOrd="0" destOrd="0" presId="urn:microsoft.com/office/officeart/2005/8/layout/vProcess5"/>
    <dgm:cxn modelId="{140F4E26-4706-9741-B449-ADED38010308}" type="presParOf" srcId="{516136F0-B2DE-7244-89F8-9B4ACF46EC36}" destId="{91196D64-DD78-ED48-A34B-09702025AF35}" srcOrd="1" destOrd="0" presId="urn:microsoft.com/office/officeart/2005/8/layout/vProcess5"/>
    <dgm:cxn modelId="{EEDEA67F-1AC1-8242-9D02-2864B76B3224}" type="presParOf" srcId="{516136F0-B2DE-7244-89F8-9B4ACF46EC36}" destId="{75EBE5EE-CF77-7240-8C60-84CB2F3C6D99}" srcOrd="2" destOrd="0" presId="urn:microsoft.com/office/officeart/2005/8/layout/vProcess5"/>
    <dgm:cxn modelId="{337BE434-F4F5-BD43-A316-6BC33A52AFE7}" type="presParOf" srcId="{516136F0-B2DE-7244-89F8-9B4ACF46EC36}" destId="{2DB8285D-12EE-DB40-9F79-D62C4B284AE2}" srcOrd="3" destOrd="0" presId="urn:microsoft.com/office/officeart/2005/8/layout/vProcess5"/>
    <dgm:cxn modelId="{84A9DCF3-B51C-CD4D-B508-70ECB5D73EC5}" type="presParOf" srcId="{516136F0-B2DE-7244-89F8-9B4ACF46EC36}" destId="{835ACFFC-950E-804C-A781-E66CD14E6CE8}" srcOrd="4" destOrd="0" presId="urn:microsoft.com/office/officeart/2005/8/layout/vProcess5"/>
    <dgm:cxn modelId="{9D705928-D95A-9D49-B2EE-6B70369C6DC3}" type="presParOf" srcId="{516136F0-B2DE-7244-89F8-9B4ACF46EC36}" destId="{82CC14E6-8A9C-D449-BC2B-38785AD530D6}" srcOrd="5" destOrd="0" presId="urn:microsoft.com/office/officeart/2005/8/layout/vProcess5"/>
    <dgm:cxn modelId="{F82CC81C-DE3A-714F-9111-A49ACEDFC91C}" type="presParOf" srcId="{516136F0-B2DE-7244-89F8-9B4ACF46EC36}" destId="{D0854F10-6AEE-9B47-B028-CFD98DC96E26}" srcOrd="6" destOrd="0" presId="urn:microsoft.com/office/officeart/2005/8/layout/vProcess5"/>
    <dgm:cxn modelId="{07251946-B1CE-9342-8B96-274E638C183D}" type="presParOf" srcId="{516136F0-B2DE-7244-89F8-9B4ACF46EC36}" destId="{423EB608-CFD6-2542-B18C-AE539DE83D61}" srcOrd="7" destOrd="0" presId="urn:microsoft.com/office/officeart/2005/8/layout/vProcess5"/>
    <dgm:cxn modelId="{E640BB49-C74F-ED48-B5BA-DA783BC95A68}" type="presParOf" srcId="{516136F0-B2DE-7244-89F8-9B4ACF46EC36}" destId="{DF7CD255-F1CC-F847-A384-BA74E25DEFD6}" srcOrd="8" destOrd="0" presId="urn:microsoft.com/office/officeart/2005/8/layout/vProcess5"/>
    <dgm:cxn modelId="{6E24C9A5-D012-EF44-ACFE-4D804A6AFE35}" type="presParOf" srcId="{516136F0-B2DE-7244-89F8-9B4ACF46EC36}" destId="{9E3085F2-38BC-8C4F-9F45-17F4F52C79E1}" srcOrd="9" destOrd="0" presId="urn:microsoft.com/office/officeart/2005/8/layout/vProcess5"/>
    <dgm:cxn modelId="{328366A4-5206-8945-944E-C020CC9F03FC}" type="presParOf" srcId="{516136F0-B2DE-7244-89F8-9B4ACF46EC36}" destId="{9A825C76-4DE6-2945-97AB-8332D40C690E}" srcOrd="10" destOrd="0" presId="urn:microsoft.com/office/officeart/2005/8/layout/vProcess5"/>
    <dgm:cxn modelId="{C209C603-BB01-FE43-81BE-DCE80707BCCC}" type="presParOf" srcId="{516136F0-B2DE-7244-89F8-9B4ACF46EC36}" destId="{6BEFF6B4-E82B-894C-8BFE-47AD411BA40D}" srcOrd="11" destOrd="0" presId="urn:microsoft.com/office/officeart/2005/8/layout/vProcess5"/>
    <dgm:cxn modelId="{3056AA95-5EF7-EC4E-BE63-C847FF863726}" type="presParOf" srcId="{516136F0-B2DE-7244-89F8-9B4ACF46EC36}" destId="{12B1ED43-6BB7-BB41-AF6B-F539AB5E9B0F}" srcOrd="12" destOrd="0" presId="urn:microsoft.com/office/officeart/2005/8/layout/vProcess5"/>
    <dgm:cxn modelId="{8D33AB61-E968-EE4B-8B43-77458D24D259}" type="presParOf" srcId="{516136F0-B2DE-7244-89F8-9B4ACF46EC36}" destId="{38C98A92-D3B0-1D43-BE2D-3B69771CA8F9}" srcOrd="13" destOrd="0" presId="urn:microsoft.com/office/officeart/2005/8/layout/vProcess5"/>
    <dgm:cxn modelId="{5D512B31-3FE3-CF46-9858-757FFB44FEE4}" type="presParOf" srcId="{516136F0-B2DE-7244-89F8-9B4ACF46EC36}" destId="{28370136-1C75-AC45-83BB-06C5782B33A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96D64-DD78-ED48-A34B-09702025AF35}">
      <dsp:nvSpPr>
        <dsp:cNvPr id="0" name=""/>
        <dsp:cNvSpPr/>
      </dsp:nvSpPr>
      <dsp:spPr>
        <a:xfrm>
          <a:off x="0" y="0"/>
          <a:ext cx="6192552" cy="781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Background</a:t>
          </a:r>
          <a:endParaRPr lang="en-US" sz="3400" kern="1200" dirty="0"/>
        </a:p>
      </dsp:txBody>
      <dsp:txXfrm>
        <a:off x="22898" y="22898"/>
        <a:ext cx="5257445" cy="736016"/>
      </dsp:txXfrm>
    </dsp:sp>
    <dsp:sp modelId="{75EBE5EE-CF77-7240-8C60-84CB2F3C6D99}">
      <dsp:nvSpPr>
        <dsp:cNvPr id="0" name=""/>
        <dsp:cNvSpPr/>
      </dsp:nvSpPr>
      <dsp:spPr>
        <a:xfrm>
          <a:off x="462430" y="890397"/>
          <a:ext cx="6192552" cy="781812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Objectives </a:t>
          </a:r>
          <a:endParaRPr lang="en-US" sz="3400" kern="1200" dirty="0"/>
        </a:p>
      </dsp:txBody>
      <dsp:txXfrm>
        <a:off x="485328" y="913295"/>
        <a:ext cx="5176147" cy="736016"/>
      </dsp:txXfrm>
    </dsp:sp>
    <dsp:sp modelId="{2DB8285D-12EE-DB40-9F79-D62C4B284AE2}">
      <dsp:nvSpPr>
        <dsp:cNvPr id="0" name=""/>
        <dsp:cNvSpPr/>
      </dsp:nvSpPr>
      <dsp:spPr>
        <a:xfrm>
          <a:off x="924861" y="1780794"/>
          <a:ext cx="6192552" cy="781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Methodology</a:t>
          </a:r>
          <a:endParaRPr lang="en-US" sz="3400" kern="1200" dirty="0"/>
        </a:p>
      </dsp:txBody>
      <dsp:txXfrm>
        <a:off x="947759" y="1803692"/>
        <a:ext cx="5176147" cy="736016"/>
      </dsp:txXfrm>
    </dsp:sp>
    <dsp:sp modelId="{835ACFFC-950E-804C-A781-E66CD14E6CE8}">
      <dsp:nvSpPr>
        <dsp:cNvPr id="0" name=""/>
        <dsp:cNvSpPr/>
      </dsp:nvSpPr>
      <dsp:spPr>
        <a:xfrm>
          <a:off x="1387292" y="2671191"/>
          <a:ext cx="6192552" cy="78181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Results and discussion</a:t>
          </a:r>
          <a:endParaRPr lang="en-US" sz="3400" kern="1200" dirty="0"/>
        </a:p>
      </dsp:txBody>
      <dsp:txXfrm>
        <a:off x="1410190" y="2694089"/>
        <a:ext cx="5176147" cy="736016"/>
      </dsp:txXfrm>
    </dsp:sp>
    <dsp:sp modelId="{82CC14E6-8A9C-D449-BC2B-38785AD530D6}">
      <dsp:nvSpPr>
        <dsp:cNvPr id="0" name=""/>
        <dsp:cNvSpPr/>
      </dsp:nvSpPr>
      <dsp:spPr>
        <a:xfrm>
          <a:off x="1849723" y="3561588"/>
          <a:ext cx="6192552" cy="781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Implication </a:t>
          </a:r>
          <a:endParaRPr lang="en-US" sz="3400" kern="1200" dirty="0"/>
        </a:p>
      </dsp:txBody>
      <dsp:txXfrm>
        <a:off x="1872621" y="3584486"/>
        <a:ext cx="5176147" cy="736016"/>
      </dsp:txXfrm>
    </dsp:sp>
    <dsp:sp modelId="{D0854F10-6AEE-9B47-B028-CFD98DC96E26}">
      <dsp:nvSpPr>
        <dsp:cNvPr id="0" name=""/>
        <dsp:cNvSpPr/>
      </dsp:nvSpPr>
      <dsp:spPr>
        <a:xfrm>
          <a:off x="5684374" y="571157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798714" y="571157"/>
        <a:ext cx="279497" cy="382403"/>
      </dsp:txXfrm>
    </dsp:sp>
    <dsp:sp modelId="{423EB608-CFD6-2542-B18C-AE539DE83D61}">
      <dsp:nvSpPr>
        <dsp:cNvPr id="0" name=""/>
        <dsp:cNvSpPr/>
      </dsp:nvSpPr>
      <dsp:spPr>
        <a:xfrm>
          <a:off x="6146805" y="1461554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261145" y="1461554"/>
        <a:ext cx="279497" cy="382403"/>
      </dsp:txXfrm>
    </dsp:sp>
    <dsp:sp modelId="{DF7CD255-F1CC-F847-A384-BA74E25DEFD6}">
      <dsp:nvSpPr>
        <dsp:cNvPr id="0" name=""/>
        <dsp:cNvSpPr/>
      </dsp:nvSpPr>
      <dsp:spPr>
        <a:xfrm>
          <a:off x="6609236" y="2338920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723576" y="2338920"/>
        <a:ext cx="279497" cy="382403"/>
      </dsp:txXfrm>
    </dsp:sp>
    <dsp:sp modelId="{9E3085F2-38BC-8C4F-9F45-17F4F52C79E1}">
      <dsp:nvSpPr>
        <dsp:cNvPr id="0" name=""/>
        <dsp:cNvSpPr/>
      </dsp:nvSpPr>
      <dsp:spPr>
        <a:xfrm>
          <a:off x="7071667" y="3238004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186007" y="3238004"/>
        <a:ext cx="279497" cy="382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864C4-ECE6-C846-97C1-070C27479E0F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2ABFA-3DF8-C148-A8E8-6FFD3E823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7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January 14,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921" y="1435100"/>
            <a:ext cx="2017179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51200" y="1549399"/>
            <a:ext cx="4569879" cy="125730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Technical Efficiency Analysis of Smallholder Cacao </a:t>
            </a:r>
            <a:r>
              <a:rPr lang="en-US" sz="2400" smtClean="0">
                <a:solidFill>
                  <a:schemeClr val="tx1"/>
                </a:solidFill>
              </a:rPr>
              <a:t>Farmers  in </a:t>
            </a:r>
            <a:r>
              <a:rPr lang="en-US" sz="2400" dirty="0" smtClean="0">
                <a:solidFill>
                  <a:schemeClr val="tx1"/>
                </a:solidFill>
              </a:rPr>
              <a:t>West Sumatra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63798" y="3338979"/>
            <a:ext cx="5357280" cy="91664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Hasnah and </a:t>
            </a:r>
            <a:r>
              <a:rPr lang="en-US" sz="2400" dirty="0" err="1" smtClean="0">
                <a:solidFill>
                  <a:schemeClr val="tx1"/>
                </a:solidFill>
              </a:rPr>
              <a:t>Ifdal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322919" y="4635500"/>
            <a:ext cx="6498159" cy="104140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APDP Conference “Research for Impact”</a:t>
            </a:r>
            <a:endParaRPr lang="en-AU" dirty="0"/>
          </a:p>
          <a:p>
            <a:pPr algn="ctr"/>
            <a:r>
              <a:rPr lang="en-AU" dirty="0" smtClean="0"/>
              <a:t>23 </a:t>
            </a:r>
            <a:r>
              <a:rPr lang="en-AU" dirty="0"/>
              <a:t>– </a:t>
            </a:r>
            <a:r>
              <a:rPr lang="en-AU" dirty="0" smtClean="0"/>
              <a:t>24 January 2018 in Jakarta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site: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/>
              <a:t>	</a:t>
            </a:r>
            <a:r>
              <a:rPr lang="en-AU" dirty="0" smtClean="0"/>
              <a:t>3 municipalities: </a:t>
            </a:r>
            <a:r>
              <a:rPr lang="en-AU" dirty="0"/>
              <a:t>50 Kota, </a:t>
            </a:r>
            <a:r>
              <a:rPr lang="en-AU" dirty="0" err="1"/>
              <a:t>Pasaman</a:t>
            </a:r>
            <a:r>
              <a:rPr lang="en-AU" dirty="0"/>
              <a:t> </a:t>
            </a:r>
            <a:r>
              <a:rPr lang="en-AU" dirty="0" smtClean="0"/>
              <a:t>and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AU" dirty="0"/>
              <a:t>	</a:t>
            </a:r>
            <a:r>
              <a:rPr lang="en-AU" dirty="0" smtClean="0"/>
              <a:t>Padang </a:t>
            </a:r>
            <a:r>
              <a:rPr lang="en-AU" dirty="0" err="1"/>
              <a:t>Pariaman</a:t>
            </a:r>
            <a:r>
              <a:rPr lang="en-AU" dirty="0"/>
              <a:t> </a:t>
            </a:r>
            <a:endParaRPr lang="en-AU" dirty="0" smtClean="0"/>
          </a:p>
          <a:p>
            <a:pPr>
              <a:spcBef>
                <a:spcPts val="0"/>
              </a:spcBef>
            </a:pPr>
            <a:r>
              <a:rPr lang="en-AU" dirty="0" smtClean="0"/>
              <a:t>Selection of sample: simple random sampling</a:t>
            </a:r>
          </a:p>
          <a:p>
            <a:r>
              <a:rPr lang="en-US" dirty="0" smtClean="0"/>
              <a:t>300 </a:t>
            </a:r>
            <a:r>
              <a:rPr lang="en-US" dirty="0"/>
              <a:t>farmers </a:t>
            </a:r>
            <a:r>
              <a:rPr lang="en-US" dirty="0" smtClean="0"/>
              <a:t>were </a:t>
            </a:r>
            <a:r>
              <a:rPr lang="en-US" dirty="0"/>
              <a:t>interviewed using </a:t>
            </a:r>
            <a:r>
              <a:rPr lang="en-US" dirty="0" smtClean="0"/>
              <a:t>a questionnaire </a:t>
            </a:r>
            <a:r>
              <a:rPr lang="en-US" dirty="0"/>
              <a:t>based on </a:t>
            </a:r>
            <a:r>
              <a:rPr lang="en-US" dirty="0" smtClean="0"/>
              <a:t>recall</a:t>
            </a:r>
          </a:p>
          <a:p>
            <a:r>
              <a:rPr lang="en-US" dirty="0" smtClean="0"/>
              <a:t>Data analysis: </a:t>
            </a:r>
            <a:r>
              <a:rPr lang="en-US" dirty="0"/>
              <a:t>stochastic frontier production function</a:t>
            </a:r>
            <a:endParaRPr lang="en-AU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6524"/>
          </a:xfrm>
        </p:spPr>
        <p:txBody>
          <a:bodyPr/>
          <a:lstStyle/>
          <a:p>
            <a:r>
              <a:rPr lang="en-US" sz="3600" dirty="0" smtClean="0"/>
              <a:t>Farmers</a:t>
            </a:r>
            <a:r>
              <a:rPr lang="en-US" sz="3600" smtClean="0"/>
              <a:t>’ profile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16946"/>
              </p:ext>
            </p:extLst>
          </p:nvPr>
        </p:nvGraphicFramePr>
        <p:xfrm>
          <a:off x="549275" y="1371594"/>
          <a:ext cx="8042274" cy="542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8716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Description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Total (n = 287)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Percentage</a:t>
                      </a: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Gender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Male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213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74.22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Female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74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25.78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Age 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&lt; 40 years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25.09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40 – 60 years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175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60.98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&gt; 61years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40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13.94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Education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No education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42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14.63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Primary school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105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36.59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Junior high school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58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20.21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Senior high school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70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24.39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87169">
                <a:tc>
                  <a:txBody>
                    <a:bodyPr/>
                    <a:lstStyle/>
                    <a:p>
                      <a:pPr indent="12700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University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4.18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Farming profile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043449"/>
              </p:ext>
            </p:extLst>
          </p:nvPr>
        </p:nvGraphicFramePr>
        <p:xfrm>
          <a:off x="549275" y="1600200"/>
          <a:ext cx="804227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Description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Total (n = 287)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Percentage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Land size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&lt; 1 ha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162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56.45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1 - 2 ha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112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39.02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&gt; 2 ha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13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4.53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Age of cacao trees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&lt; 10 years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131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45.64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10 - 15 years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116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40.42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&gt; 15 years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40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13.94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8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Intercropping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933040"/>
              </p:ext>
            </p:extLst>
          </p:nvPr>
        </p:nvGraphicFramePr>
        <p:xfrm>
          <a:off x="549275" y="1600200"/>
          <a:ext cx="8042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Description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Total (n = 287)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Percentage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Durian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75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26.13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Rubber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51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17.77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Coconut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119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41.46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Candle nut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0.70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Monocropping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1.39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Areca nut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2.44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Banana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29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10.10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Production and Input Used per Ha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909662"/>
              </p:ext>
            </p:extLst>
          </p:nvPr>
        </p:nvGraphicFramePr>
        <p:xfrm>
          <a:off x="549275" y="1600200"/>
          <a:ext cx="80422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Description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Total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Number of trees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674.00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Production (kg)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496.90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Manure (kg)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1,093.55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Urea (kg)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83.10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NPK (kg)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60.02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Pesticide (litre)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1.87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Herbicide (litre)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3.50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Labour (mandays)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110.72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1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at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Squirrel attack</a:t>
            </a:r>
          </a:p>
          <a:p>
            <a:r>
              <a:rPr lang="en-US" dirty="0" err="1" smtClean="0"/>
              <a:t>Helopeltis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9400"/>
            <a:ext cx="8042276" cy="1165132"/>
          </a:xfrm>
        </p:spPr>
        <p:txBody>
          <a:bodyPr/>
          <a:lstStyle/>
          <a:p>
            <a:r>
              <a:rPr lang="en-US" sz="3200" dirty="0" smtClean="0"/>
              <a:t>Maximum </a:t>
            </a:r>
            <a:r>
              <a:rPr lang="en-US" sz="3200" dirty="0"/>
              <a:t>Likelihood </a:t>
            </a:r>
            <a:r>
              <a:rPr lang="en-US" sz="3200" dirty="0" smtClean="0"/>
              <a:t>Estimate </a:t>
            </a:r>
            <a:r>
              <a:rPr lang="en-US" sz="3200" dirty="0"/>
              <a:t>of Cobb Douglas Production Function</a:t>
            </a:r>
            <a:r>
              <a:rPr lang="en-AU" sz="3200" dirty="0"/>
              <a:t> 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123992"/>
              </p:ext>
            </p:extLst>
          </p:nvPr>
        </p:nvGraphicFramePr>
        <p:xfrm>
          <a:off x="549275" y="1676402"/>
          <a:ext cx="8042274" cy="327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46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Variable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Coefficient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z-value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Constant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6.58*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36.16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ln (manure)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0.07*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4.47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ln (Urea)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-0.10*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-4.21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ln (NPK)</a:t>
                      </a:r>
                      <a:endParaRPr lang="en-US" sz="240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0.05*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2.26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ln (Pesticide)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-0.36*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-5.05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ln (Herbicide)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0.09**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1.69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Efficiency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: 0.5</a:t>
            </a:r>
          </a:p>
          <a:p>
            <a:r>
              <a:rPr lang="en-US" dirty="0" smtClean="0"/>
              <a:t>Range: 0.1 </a:t>
            </a:r>
            <a:r>
              <a:rPr lang="mr-IN" dirty="0" smtClean="0"/>
              <a:t>–</a:t>
            </a:r>
            <a:r>
              <a:rPr lang="en-US" dirty="0" smtClean="0"/>
              <a:t> 0.83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3400"/>
            <a:ext cx="8042276" cy="911132"/>
          </a:xfrm>
        </p:spPr>
        <p:txBody>
          <a:bodyPr/>
          <a:lstStyle/>
          <a:p>
            <a:r>
              <a:rPr lang="en-US" sz="3200" smtClean="0"/>
              <a:t>Distribution </a:t>
            </a:r>
            <a:r>
              <a:rPr lang="en-US" sz="3200" dirty="0" smtClean="0"/>
              <a:t>of Technical Efficiency Level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80239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2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3289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83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3" y="457200"/>
            <a:ext cx="8042276" cy="14986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Maximum </a:t>
            </a:r>
            <a:r>
              <a:rPr lang="id-ID" sz="3200" dirty="0"/>
              <a:t>Likelihood</a:t>
            </a:r>
            <a:r>
              <a:rPr lang="en-US" sz="3200" dirty="0"/>
              <a:t> Estimate of Inefficiency Model</a:t>
            </a:r>
            <a:r>
              <a:rPr lang="en-AU" sz="3200" dirty="0"/>
              <a:t/>
            </a:r>
            <a:br>
              <a:rPr lang="en-AU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567580"/>
              </p:ext>
            </p:extLst>
          </p:nvPr>
        </p:nvGraphicFramePr>
        <p:xfrm>
          <a:off x="549275" y="2184400"/>
          <a:ext cx="8042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70840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en-AU" sz="2400" dirty="0">
                          <a:solidFill>
                            <a:schemeClr val="bg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Variable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Coefficient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z-value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Durian</a:t>
                      </a:r>
                      <a:endParaRPr lang="en-US" sz="240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-1.48*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-2.32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Candle nut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0.28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Coconut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0.98*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2.76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Banana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-0.38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-0.76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Areca nut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-2.98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-0.89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Land size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0.42*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2.31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Land status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0.62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1.00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3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more study on agronomic field on cacao-durian and cacao-coconut intercropping</a:t>
            </a:r>
          </a:p>
          <a:p>
            <a:r>
              <a:rPr lang="en-US" dirty="0" smtClean="0"/>
              <a:t>Need pest management and fertilizing practices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970" y="1084897"/>
            <a:ext cx="4442460" cy="3164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9" b="12219"/>
          <a:stretch>
            <a:fillRect/>
          </a:stretch>
        </p:blipFill>
        <p:spPr bwMode="auto">
          <a:xfrm>
            <a:off x="549275" y="1444533"/>
            <a:ext cx="2486025" cy="2682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399915"/>
            <a:ext cx="3940810" cy="2071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1" y="3980180"/>
            <a:ext cx="3479800" cy="2338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6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Indonesia the 3</a:t>
            </a:r>
            <a:r>
              <a:rPr lang="en-US" baseline="30000" dirty="0" smtClean="0"/>
              <a:t>rd</a:t>
            </a:r>
            <a:r>
              <a:rPr lang="en-US" dirty="0" smtClean="0"/>
              <a:t> largest cacao producer in the world </a:t>
            </a:r>
            <a:r>
              <a:rPr lang="en-US" dirty="0" smtClean="0"/>
              <a:t>(</a:t>
            </a:r>
            <a:r>
              <a:rPr lang="en-US" dirty="0" smtClean="0"/>
              <a:t>area 1.7 </a:t>
            </a:r>
            <a:r>
              <a:rPr lang="en-US" dirty="0"/>
              <a:t>million ha and production  </a:t>
            </a:r>
            <a:r>
              <a:rPr lang="en-US" dirty="0" smtClean="0"/>
              <a:t>0.7 </a:t>
            </a:r>
            <a:r>
              <a:rPr lang="en-US" dirty="0"/>
              <a:t>million </a:t>
            </a:r>
            <a:r>
              <a:rPr lang="en-US" dirty="0" err="1" smtClean="0"/>
              <a:t>tonne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Source </a:t>
            </a:r>
            <a:r>
              <a:rPr lang="en-US" dirty="0" smtClean="0"/>
              <a:t>of income for &gt; </a:t>
            </a:r>
            <a:r>
              <a:rPr lang="en-US" dirty="0" smtClean="0"/>
              <a:t>1.7 </a:t>
            </a:r>
            <a:r>
              <a:rPr lang="en-US" dirty="0" smtClean="0"/>
              <a:t>million farmers</a:t>
            </a:r>
          </a:p>
          <a:p>
            <a:r>
              <a:rPr lang="en-US" dirty="0" smtClean="0"/>
              <a:t>Contributes to export earning (the fourth among agricultural commodities)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2" y="4129406"/>
            <a:ext cx="3495675" cy="2322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5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Cacao </a:t>
            </a:r>
            <a:r>
              <a:rPr lang="en-US" sz="3200" dirty="0" smtClean="0"/>
              <a:t>Area and Production in Top 5 Provinces 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639370"/>
              </p:ext>
            </p:extLst>
          </p:nvPr>
        </p:nvGraphicFramePr>
        <p:xfrm>
          <a:off x="981075" y="1612900"/>
          <a:ext cx="7045325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663700" y="5486400"/>
            <a:ext cx="5892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Share of 5 provinces: 65% of total area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72% of total production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Growth of Cacao area and Production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 smtClean="0"/>
              <a:t>West </a:t>
            </a:r>
            <a:r>
              <a:rPr lang="en-US" sz="2800" dirty="0" smtClean="0"/>
              <a:t>Sumatra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82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Cacao </a:t>
            </a:r>
            <a:r>
              <a:rPr lang="en-US" sz="3200" dirty="0"/>
              <a:t>Area in West Sumatra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by </a:t>
            </a:r>
            <a:r>
              <a:rPr lang="en-US" sz="3200" dirty="0"/>
              <a:t>Farming </a:t>
            </a:r>
            <a:r>
              <a:rPr lang="en-US" sz="3200" dirty="0" smtClean="0"/>
              <a:t>Category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Cacao area (ha)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Productivity (ton /ha)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42037"/>
              </p:ext>
            </p:extLst>
          </p:nvPr>
        </p:nvGraphicFramePr>
        <p:xfrm>
          <a:off x="678815" y="2213069"/>
          <a:ext cx="3581400" cy="2535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190" y="4748530"/>
            <a:ext cx="3940810" cy="20713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42037"/>
              </p:ext>
            </p:extLst>
          </p:nvPr>
        </p:nvGraphicFramePr>
        <p:xfrm>
          <a:off x="4389755" y="2213069"/>
          <a:ext cx="4175125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09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46300" y="2578100"/>
            <a:ext cx="2921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productivity</a:t>
            </a:r>
            <a:r>
              <a:rPr lang="en-US" dirty="0"/>
              <a:t>: smallholders 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26000" y="4216400"/>
            <a:ext cx="2463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Income</a:t>
            </a:r>
            <a:endParaRPr lang="en-US" dirty="0"/>
          </a:p>
        </p:txBody>
      </p:sp>
      <p:sp>
        <p:nvSpPr>
          <p:cNvPr id="7" name="Curved Down Arrow 6"/>
          <p:cNvSpPr/>
          <p:nvPr/>
        </p:nvSpPr>
        <p:spPr>
          <a:xfrm rot="2786692">
            <a:off x="5143292" y="3157931"/>
            <a:ext cx="1216152" cy="7315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99200" y="2171700"/>
            <a:ext cx="21336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Smallholder not efficient?</a:t>
            </a:r>
            <a:endParaRPr lang="en-US" dirty="0"/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3" b="12043"/>
          <a:stretch>
            <a:fillRect/>
          </a:stretch>
        </p:blipFill>
        <p:spPr bwMode="auto">
          <a:xfrm>
            <a:off x="727075" y="4216399"/>
            <a:ext cx="3971925" cy="218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1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Smallholder: multiple cropping</a:t>
            </a:r>
          </a:p>
          <a:p>
            <a:r>
              <a:rPr lang="en-US" dirty="0" smtClean="0"/>
              <a:t>Private company: mono cropping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3090544"/>
            <a:ext cx="6286500" cy="2853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1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</a:t>
            </a:r>
            <a:r>
              <a:rPr lang="en-US" dirty="0"/>
              <a:t>the technical efficiency of </a:t>
            </a:r>
            <a:r>
              <a:rPr lang="en-US" dirty="0" smtClean="0"/>
              <a:t>smallholders producing cacao </a:t>
            </a:r>
            <a:r>
              <a:rPr lang="en-US" dirty="0" smtClean="0"/>
              <a:t>beans </a:t>
            </a:r>
            <a:r>
              <a:rPr lang="en-US" dirty="0" smtClean="0"/>
              <a:t>in </a:t>
            </a:r>
            <a:r>
              <a:rPr lang="en-US" dirty="0"/>
              <a:t>West </a:t>
            </a:r>
            <a:r>
              <a:rPr lang="en-US" dirty="0" smtClean="0"/>
              <a:t>Sumatra</a:t>
            </a:r>
          </a:p>
          <a:p>
            <a:r>
              <a:rPr lang="en-US" dirty="0" smtClean="0"/>
              <a:t>Identify </a:t>
            </a:r>
            <a:r>
              <a:rPr lang="en-US" dirty="0" smtClean="0"/>
              <a:t>factors </a:t>
            </a:r>
            <a:r>
              <a:rPr lang="en-US" dirty="0"/>
              <a:t>influencing the technical efficiency of </a:t>
            </a:r>
            <a:r>
              <a:rPr lang="en-US" dirty="0" smtClean="0"/>
              <a:t>cacao farming.</a:t>
            </a:r>
            <a:r>
              <a:rPr lang="en-AU" dirty="0" smtClean="0"/>
              <a:t> </a:t>
            </a:r>
            <a:endParaRPr lang="en-AU" dirty="0" smtClean="0"/>
          </a:p>
          <a:p>
            <a:r>
              <a:rPr lang="en-AU" dirty="0" smtClean="0"/>
              <a:t>I</a:t>
            </a:r>
            <a:r>
              <a:rPr lang="en-US" dirty="0" err="1" smtClean="0"/>
              <a:t>dentify</a:t>
            </a:r>
            <a:r>
              <a:rPr lang="en-US" dirty="0" smtClean="0"/>
              <a:t> crops </a:t>
            </a:r>
            <a:r>
              <a:rPr lang="en-US" dirty="0" smtClean="0"/>
              <a:t>that are suitable to cultivate in multiple cropping system with cacao trees. </a:t>
            </a:r>
          </a:p>
        </p:txBody>
      </p:sp>
    </p:spTree>
    <p:extLst>
      <p:ext uri="{BB962C8B-B14F-4D97-AF65-F5344CB8AC3E}">
        <p14:creationId xmlns:p14="http://schemas.microsoft.com/office/powerpoint/2010/main" val="32741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827</TotalTime>
  <Words>515</Words>
  <Application>Microsoft Macintosh PowerPoint</Application>
  <PresentationFormat>On-screen Show (4:3)</PresentationFormat>
  <Paragraphs>212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 Narrow</vt:lpstr>
      <vt:lpstr>Calibri</vt:lpstr>
      <vt:lpstr>News Gothic MT</vt:lpstr>
      <vt:lpstr>Wingdings 2</vt:lpstr>
      <vt:lpstr>Breeze</vt:lpstr>
      <vt:lpstr>Technical Efficiency Analysis of Smallholder Cacao Farmers  in West Sumatra</vt:lpstr>
      <vt:lpstr>Outline </vt:lpstr>
      <vt:lpstr>Background </vt:lpstr>
      <vt:lpstr>Cacao Area and Production in Top 5 Provinces </vt:lpstr>
      <vt:lpstr>The Growth of Cacao area and Production  in West Sumatra</vt:lpstr>
      <vt:lpstr>Cacao Area in West Sumatra  by Farming Category</vt:lpstr>
      <vt:lpstr>Facts</vt:lpstr>
      <vt:lpstr>Farming system</vt:lpstr>
      <vt:lpstr>Objectives</vt:lpstr>
      <vt:lpstr>Methodology</vt:lpstr>
      <vt:lpstr>Results and discussion</vt:lpstr>
      <vt:lpstr>Farmers’ profile</vt:lpstr>
      <vt:lpstr>Farming profile</vt:lpstr>
      <vt:lpstr>Intercropping</vt:lpstr>
      <vt:lpstr>Production and Input Used per Ha</vt:lpstr>
      <vt:lpstr>Problem at farm</vt:lpstr>
      <vt:lpstr>Maximum Likelihood Estimate of Cobb Douglas Production Function </vt:lpstr>
      <vt:lpstr>Technical Efficiency Level</vt:lpstr>
      <vt:lpstr>Distribution of Technical Efficiency Level</vt:lpstr>
      <vt:lpstr>                Maximum Likelihood Estimate of Inefficiency Model </vt:lpstr>
      <vt:lpstr>Implication</vt:lpstr>
      <vt:lpstr>Thank you</vt:lpstr>
    </vt:vector>
  </TitlesOfParts>
  <Company>University of New England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Performance of Intercropping System in Cacao Farming  in West Sumatra Indonesia </dc:title>
  <dc:creator>Hasnah Hasnah</dc:creator>
  <cp:lastModifiedBy>Hasnah Sefriadi</cp:lastModifiedBy>
  <cp:revision>58</cp:revision>
  <dcterms:created xsi:type="dcterms:W3CDTF">2017-03-02T14:18:09Z</dcterms:created>
  <dcterms:modified xsi:type="dcterms:W3CDTF">2018-01-14T17:23:42Z</dcterms:modified>
</cp:coreProperties>
</file>